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3" r:id="rId3"/>
    <p:sldId id="257" r:id="rId4"/>
    <p:sldId id="259" r:id="rId5"/>
    <p:sldId id="264" r:id="rId6"/>
    <p:sldId id="268" r:id="rId7"/>
    <p:sldId id="258" r:id="rId8"/>
    <p:sldId id="265" r:id="rId9"/>
    <p:sldId id="267" r:id="rId10"/>
    <p:sldId id="270" r:id="rId11"/>
    <p:sldId id="271" r:id="rId12"/>
    <p:sldId id="272" r:id="rId13"/>
    <p:sldId id="274"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1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Yuvarlatılmış Çapraz Köşeli Dikdörtgen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Başlık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tr-TR" smtClean="0"/>
              <a:t>Asıl başlık stili için tıklatın</a:t>
            </a:r>
            <a:endParaRPr kumimoji="0" lang="en-US"/>
          </a:p>
        </p:txBody>
      </p:sp>
      <p:sp>
        <p:nvSpPr>
          <p:cNvPr id="9" name="Alt Başlık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0" name="Veri Yer Tutucusu 9"/>
          <p:cNvSpPr>
            <a:spLocks noGrp="1"/>
          </p:cNvSpPr>
          <p:nvPr>
            <p:ph type="dt" sz="half" idx="10"/>
          </p:nvPr>
        </p:nvSpPr>
        <p:spPr>
          <a:xfrm>
            <a:off x="5562600" y="6509004"/>
            <a:ext cx="3002280" cy="274320"/>
          </a:xfrm>
        </p:spPr>
        <p:txBody>
          <a:bodyPr vert="horz" rtlCol="0"/>
          <a:lstStyle>
            <a:extLst/>
          </a:lstStyle>
          <a:p>
            <a:fld id="{A23720DD-5B6D-40BF-8493-A6B52D484E6B}" type="datetimeFigureOut">
              <a:rPr lang="tr-TR" smtClean="0"/>
              <a:t>23.02.2016</a:t>
            </a:fld>
            <a:endParaRPr lang="tr-TR"/>
          </a:p>
        </p:txBody>
      </p:sp>
      <p:sp>
        <p:nvSpPr>
          <p:cNvPr id="11" name="Slayt Numarası Yer Tutucusu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302176B-0E47-46AC-8F43-DAB4B8A37D06}" type="slidenum">
              <a:rPr lang="tr-TR" smtClean="0"/>
              <a:t>‹#›</a:t>
            </a:fld>
            <a:endParaRPr lang="tr-TR"/>
          </a:p>
        </p:txBody>
      </p:sp>
      <p:sp>
        <p:nvSpPr>
          <p:cNvPr id="12" name="Altbilgi Yer Tutucusu 11"/>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23.02.2016</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lvl1pPr algn="l">
              <a:defRPr/>
            </a:lvl1pPr>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23.02.2016</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Dikdörtgen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23.02.2016</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7" name="Dikdörtgen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8" name="Veri Yer Tutucusu 7"/>
          <p:cNvSpPr>
            <a:spLocks noGrp="1"/>
          </p:cNvSpPr>
          <p:nvPr>
            <p:ph type="dt" sz="half" idx="10"/>
          </p:nvPr>
        </p:nvSpPr>
        <p:spPr>
          <a:xfrm>
            <a:off x="5562600" y="6513670"/>
            <a:ext cx="3002280" cy="274320"/>
          </a:xfrm>
        </p:spPr>
        <p:txBody>
          <a:bodyPr vert="horz" rtlCol="0"/>
          <a:lstStyle>
            <a:extLst/>
          </a:lstStyle>
          <a:p>
            <a:fld id="{A23720DD-5B6D-40BF-8493-A6B52D484E6B}" type="datetimeFigureOut">
              <a:rPr lang="tr-TR" smtClean="0"/>
              <a:t>23.02.2016</a:t>
            </a:fld>
            <a:endParaRPr lang="tr-TR"/>
          </a:p>
        </p:txBody>
      </p:sp>
      <p:sp>
        <p:nvSpPr>
          <p:cNvPr id="9" name="Slayt Numarası Yer Tutucusu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302176B-0E47-46AC-8F43-DAB4B8A37D06}" type="slidenum">
              <a:rPr lang="tr-TR" smtClean="0"/>
              <a:t>‹#›</a:t>
            </a:fld>
            <a:endParaRPr lang="tr-TR"/>
          </a:p>
        </p:txBody>
      </p:sp>
      <p:sp>
        <p:nvSpPr>
          <p:cNvPr id="10" name="Altbilgi Yer Tutucusu 9"/>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A23720DD-5B6D-40BF-8493-A6B52D484E6B}" type="datetimeFigureOut">
              <a:rPr lang="tr-TR" smtClean="0"/>
              <a:t>23.02.2016</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a:xfrm>
            <a:off x="8641080" y="6514568"/>
            <a:ext cx="464288" cy="274320"/>
          </a:xfrm>
        </p:spPr>
        <p:txBody>
          <a:bodyPr/>
          <a:lstStyle>
            <a:extLst/>
          </a:lstStyle>
          <a:p>
            <a:fld id="{F302176B-0E47-46AC-8F43-DAB4B8A37D06}" type="slidenum">
              <a:rPr lang="tr-TR" smtClean="0"/>
              <a:t>‹#›</a:t>
            </a:fld>
            <a:endParaRPr lang="tr-TR"/>
          </a:p>
        </p:txBody>
      </p:sp>
      <p:sp>
        <p:nvSpPr>
          <p:cNvPr id="10" name="Dikdörtgen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Dikdörtgen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Dikdörtgen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Başlık 1"/>
          <p:cNvSpPr>
            <a:spLocks noGrp="1"/>
          </p:cNvSpPr>
          <p:nvPr>
            <p:ph type="title"/>
          </p:nvPr>
        </p:nvSpPr>
        <p:spPr>
          <a:xfrm>
            <a:off x="457200" y="251948"/>
            <a:ext cx="8229600" cy="1143000"/>
          </a:xfrm>
        </p:spPr>
        <p:txBody>
          <a:bodyPr anchor="b"/>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A23720DD-5B6D-40BF-8493-A6B52D484E6B}" type="datetimeFigureOut">
              <a:rPr lang="tr-TR" smtClean="0"/>
              <a:t>23.02.2016</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a:xfrm>
            <a:off x="8641080" y="6514568"/>
            <a:ext cx="464288" cy="274320"/>
          </a:xfrm>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53218"/>
            <a:ext cx="8229600" cy="1143000"/>
          </a:xfrm>
        </p:spPr>
        <p:txBody>
          <a:bodyP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A23720DD-5B6D-40BF-8493-A6B52D484E6B}" type="datetimeFigureOut">
              <a:rPr lang="tr-TR" smtClean="0"/>
              <a:t>23.02.2016</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7" name="Dikdörtgen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extLst/>
          </a:lstStyle>
          <a:p>
            <a:fld id="{A23720DD-5B6D-40BF-8493-A6B52D484E6B}" type="datetimeFigureOut">
              <a:rPr lang="tr-TR" smtClean="0"/>
              <a:t>23.02.2016</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8" name="Dikdörtgen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4963136" y="304800"/>
            <a:ext cx="3931920" cy="762000"/>
          </a:xfrm>
        </p:spPr>
        <p:txBody>
          <a:bodyPr anchor="b"/>
          <a:lstStyle>
            <a:lvl1pPr marL="0" algn="r">
              <a:buNone/>
              <a:defRPr sz="2000" b="1"/>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9" name="Veri Yer Tutucusu 8"/>
          <p:cNvSpPr>
            <a:spLocks noGrp="1"/>
          </p:cNvSpPr>
          <p:nvPr>
            <p:ph type="dt" sz="half" idx="10"/>
          </p:nvPr>
        </p:nvSpPr>
        <p:spPr>
          <a:xfrm>
            <a:off x="5562600" y="6513670"/>
            <a:ext cx="3002280" cy="274320"/>
          </a:xfrm>
        </p:spPr>
        <p:txBody>
          <a:bodyPr vert="horz" rtlCol="0"/>
          <a:lstStyle>
            <a:extLst/>
          </a:lstStyle>
          <a:p>
            <a:fld id="{A23720DD-5B6D-40BF-8493-A6B52D484E6B}" type="datetimeFigureOut">
              <a:rPr lang="tr-TR" smtClean="0"/>
              <a:t>23.02.2016</a:t>
            </a:fld>
            <a:endParaRPr lang="tr-TR"/>
          </a:p>
        </p:txBody>
      </p:sp>
      <p:sp>
        <p:nvSpPr>
          <p:cNvPr id="10" name="Slayt Numarası Yer Tutucusu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302176B-0E47-46AC-8F43-DAB4B8A37D06}" type="slidenum">
              <a:rPr lang="tr-TR" smtClean="0"/>
              <a:t>‹#›</a:t>
            </a:fld>
            <a:endParaRPr lang="tr-TR"/>
          </a:p>
        </p:txBody>
      </p:sp>
      <p:sp>
        <p:nvSpPr>
          <p:cNvPr id="11" name="Altbilgi Yer Tutucusu 10"/>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3040443" y="4724400"/>
            <a:ext cx="5486400" cy="664536"/>
          </a:xfrm>
        </p:spPr>
        <p:txBody>
          <a:bodyPr anchor="b"/>
          <a:lstStyle>
            <a:lvl1pPr marL="0" algn="r">
              <a:buNone/>
              <a:defRPr sz="2000" b="1"/>
            </a:lvl1pPr>
            <a:extLst/>
          </a:lstStyle>
          <a:p>
            <a:r>
              <a:rPr kumimoji="0" lang="tr-TR" smtClean="0"/>
              <a:t>Asıl başlık stili için tıklatın</a:t>
            </a:r>
            <a:endParaRPr kumimoji="0" lang="en-US"/>
          </a:p>
        </p:txBody>
      </p:sp>
      <p:sp>
        <p:nvSpPr>
          <p:cNvPr id="4" name="Metin Yer Tutucusu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13" name="Resim Yer Tutucusu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8" name="Veri Yer Tutucusu 7"/>
          <p:cNvSpPr>
            <a:spLocks noGrp="1"/>
          </p:cNvSpPr>
          <p:nvPr>
            <p:ph type="dt" sz="half" idx="10"/>
          </p:nvPr>
        </p:nvSpPr>
        <p:spPr>
          <a:xfrm>
            <a:off x="5562600" y="6509004"/>
            <a:ext cx="3002280" cy="274320"/>
          </a:xfrm>
        </p:spPr>
        <p:txBody>
          <a:bodyPr vert="horz" rtlCol="0"/>
          <a:lstStyle>
            <a:extLst/>
          </a:lstStyle>
          <a:p>
            <a:fld id="{A23720DD-5B6D-40BF-8493-A6B52D484E6B}" type="datetimeFigureOut">
              <a:rPr lang="tr-TR" smtClean="0"/>
              <a:t>23.02.2016</a:t>
            </a:fld>
            <a:endParaRPr lang="tr-TR"/>
          </a:p>
        </p:txBody>
      </p:sp>
      <p:sp>
        <p:nvSpPr>
          <p:cNvPr id="9" name="Slayt Numarası Yer Tutucusu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302176B-0E47-46AC-8F43-DAB4B8A37D06}" type="slidenum">
              <a:rPr lang="tr-TR" smtClean="0"/>
              <a:t>‹#›</a:t>
            </a:fld>
            <a:endParaRPr lang="tr-TR"/>
          </a:p>
        </p:txBody>
      </p:sp>
      <p:sp>
        <p:nvSpPr>
          <p:cNvPr id="10" name="Altbilgi Yer Tutucusu 9"/>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Yuvarlatılmış Çapraz Köşeli Dikdörtgen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Altbilgi Yer Tutucusu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tr-TR"/>
          </a:p>
        </p:txBody>
      </p:sp>
      <p:sp>
        <p:nvSpPr>
          <p:cNvPr id="14" name="Veri Yer Tutucusu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A23720DD-5B6D-40BF-8493-A6B52D484E6B}" type="datetimeFigureOut">
              <a:rPr lang="tr-TR" smtClean="0"/>
              <a:t>23.02.2016</a:t>
            </a:fld>
            <a:endParaRPr lang="tr-TR"/>
          </a:p>
        </p:txBody>
      </p:sp>
      <p:sp>
        <p:nvSpPr>
          <p:cNvPr id="23" name="Slayt Numarası Yer Tutucusu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302176B-0E47-46AC-8F43-DAB4B8A37D06}" type="slidenum">
              <a:rPr lang="tr-TR" smtClean="0"/>
              <a:t>‹#›</a:t>
            </a:fld>
            <a:endParaRPr lang="tr-TR"/>
          </a:p>
        </p:txBody>
      </p:sp>
      <p:sp>
        <p:nvSpPr>
          <p:cNvPr id="22" name="Başlık Yer Tutucusu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farabi@karabuk.edu.tr"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57200" y="332655"/>
            <a:ext cx="8219256" cy="1584177"/>
          </a:xfrm>
        </p:spPr>
        <p:txBody>
          <a:bodyPr/>
          <a:lstStyle/>
          <a:p>
            <a:pPr algn="r"/>
            <a:r>
              <a:rPr lang="tr-TR" sz="4200" b="1" dirty="0" smtClean="0">
                <a:latin typeface="Poor Richard" panose="02080502050505020702" pitchFamily="18" charset="0"/>
              </a:rPr>
              <a:t>KARABÜK</a:t>
            </a:r>
            <a:r>
              <a:rPr lang="tr-TR" sz="4800" b="1" dirty="0" smtClean="0">
                <a:latin typeface="Poor Richard" panose="02080502050505020702" pitchFamily="18" charset="0"/>
              </a:rPr>
              <a:t> </a:t>
            </a:r>
            <a:r>
              <a:rPr lang="tr-TR" sz="4200" b="1" dirty="0" smtClean="0">
                <a:latin typeface="Poor Richard" panose="02080502050505020702" pitchFamily="18" charset="0"/>
              </a:rPr>
              <a:t> ÜNİVERSİTESİ</a:t>
            </a:r>
            <a:r>
              <a:rPr lang="tr-TR" b="1" dirty="0" smtClean="0">
                <a:latin typeface="Poor Richard" panose="02080502050505020702" pitchFamily="18" charset="0"/>
              </a:rPr>
              <a:t/>
            </a:r>
            <a:br>
              <a:rPr lang="tr-TR" b="1" dirty="0" smtClean="0">
                <a:latin typeface="Poor Richard" panose="02080502050505020702" pitchFamily="18" charset="0"/>
              </a:rPr>
            </a:br>
            <a:r>
              <a:rPr lang="tr-TR" sz="2700" b="1" dirty="0" smtClean="0">
                <a:latin typeface="Poor Richard" panose="02080502050505020702" pitchFamily="18" charset="0"/>
              </a:rPr>
              <a:t>FARABİ  KURUM   KOORDİNATÖRLÜĞÜ</a:t>
            </a:r>
            <a:endParaRPr lang="tr-TR" sz="2700" b="1" dirty="0">
              <a:latin typeface="Poor Richard" panose="02080502050505020702" pitchFamily="18" charset="0"/>
            </a:endParaRPr>
          </a:p>
        </p:txBody>
      </p:sp>
      <p:sp>
        <p:nvSpPr>
          <p:cNvPr id="3" name="Alt Başlık 2"/>
          <p:cNvSpPr>
            <a:spLocks noGrp="1"/>
          </p:cNvSpPr>
          <p:nvPr>
            <p:ph type="subTitle" idx="1"/>
          </p:nvPr>
        </p:nvSpPr>
        <p:spPr>
          <a:xfrm>
            <a:off x="395536" y="2852936"/>
            <a:ext cx="8568952" cy="3672408"/>
          </a:xfrm>
        </p:spPr>
        <p:txBody>
          <a:bodyPr>
            <a:normAutofit/>
          </a:bodyPr>
          <a:lstStyle/>
          <a:p>
            <a:pPr algn="ctr"/>
            <a:endParaRPr lang="tr-TR" dirty="0" smtClean="0"/>
          </a:p>
          <a:p>
            <a:pPr algn="ctr"/>
            <a:r>
              <a:rPr lang="tr-TR" sz="4000" b="1" dirty="0" smtClean="0">
                <a:solidFill>
                  <a:schemeClr val="accent6">
                    <a:lumMod val="25000"/>
                  </a:schemeClr>
                </a:solidFill>
                <a:latin typeface="Arabic Typesetting" panose="03020402040406030203" pitchFamily="66" charset="-78"/>
                <a:cs typeface="Arabic Typesetting" panose="03020402040406030203" pitchFamily="66" charset="-78"/>
              </a:rPr>
              <a:t>FARABİ  DEĞİŞİM  PROGRAMI </a:t>
            </a:r>
            <a:r>
              <a:rPr lang="tr-TR" sz="4000" b="1" dirty="0" smtClean="0">
                <a:solidFill>
                  <a:schemeClr val="accent6">
                    <a:lumMod val="25000"/>
                  </a:schemeClr>
                </a:solidFill>
                <a:latin typeface="Arabic Typesetting" panose="03020402040406030203" pitchFamily="66" charset="-78"/>
                <a:cs typeface="Arabic Typesetting" panose="03020402040406030203" pitchFamily="66" charset="-78"/>
              </a:rPr>
              <a:t> BİLGİLENDİRME TOPLANTISI</a:t>
            </a:r>
          </a:p>
          <a:p>
            <a:pPr algn="ctr"/>
            <a:endParaRPr lang="tr-TR" sz="4000" b="1" dirty="0" smtClean="0">
              <a:solidFill>
                <a:schemeClr val="accent6">
                  <a:lumMod val="25000"/>
                </a:schemeClr>
              </a:solidFill>
              <a:latin typeface="Arabic Typesetting" panose="03020402040406030203" pitchFamily="66" charset="-78"/>
              <a:cs typeface="Arabic Typesetting" panose="03020402040406030203" pitchFamily="66" charset="-78"/>
            </a:endParaRPr>
          </a:p>
          <a:p>
            <a:pPr algn="ctr"/>
            <a:r>
              <a:rPr lang="tr-TR" sz="2400" b="1" dirty="0" smtClean="0">
                <a:solidFill>
                  <a:schemeClr val="bg1"/>
                </a:solidFill>
                <a:latin typeface="Arabic Typesetting" panose="03020402040406030203" pitchFamily="66" charset="-78"/>
                <a:cs typeface="Arabic Typesetting" panose="03020402040406030203" pitchFamily="66" charset="-78"/>
              </a:rPr>
              <a:t>FARABİ GİDEN - GELEN ÖĞRENCİ VE ANLAŞMA SORUMLUSU</a:t>
            </a:r>
          </a:p>
          <a:p>
            <a:pPr algn="ctr"/>
            <a:r>
              <a:rPr lang="tr-TR" sz="2400" b="1" dirty="0" smtClean="0">
                <a:solidFill>
                  <a:schemeClr val="bg1"/>
                </a:solidFill>
                <a:latin typeface="Arabic Typesetting" panose="03020402040406030203" pitchFamily="66" charset="-78"/>
                <a:cs typeface="Arabic Typesetting" panose="03020402040406030203" pitchFamily="66" charset="-78"/>
              </a:rPr>
              <a:t>BİL. İŞL. GÖKHAN ÖZDEMİR</a:t>
            </a:r>
            <a:r>
              <a:rPr lang="tr-TR" sz="2400" dirty="0" smtClean="0">
                <a:latin typeface="Poor Richard" panose="02080502050505020702" pitchFamily="18" charset="0"/>
              </a:rPr>
              <a:t> </a:t>
            </a:r>
            <a:endParaRPr lang="tr-TR" sz="2400" dirty="0" smtClean="0">
              <a:latin typeface="Poor Richard" panose="02080502050505020702"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404664"/>
            <a:ext cx="1728193" cy="1945433"/>
          </a:xfrm>
          <a:prstGeom prst="rect">
            <a:avLst/>
          </a:prstGeom>
        </p:spPr>
      </p:pic>
    </p:spTree>
    <p:extLst>
      <p:ext uri="{BB962C8B-B14F-4D97-AF65-F5344CB8AC3E}">
        <p14:creationId xmlns:p14="http://schemas.microsoft.com/office/powerpoint/2010/main" val="8043579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57200" y="332655"/>
            <a:ext cx="8219256" cy="1584177"/>
          </a:xfrm>
        </p:spPr>
        <p:txBody>
          <a:bodyPr/>
          <a:lstStyle/>
          <a:p>
            <a:pPr algn="r"/>
            <a:r>
              <a:rPr lang="tr-TR" sz="4200" b="1" dirty="0" smtClean="0">
                <a:latin typeface="Poor Richard" panose="02080502050505020702" pitchFamily="18" charset="0"/>
              </a:rPr>
              <a:t>KARABÜK</a:t>
            </a:r>
            <a:r>
              <a:rPr lang="tr-TR" sz="4800" b="1" dirty="0" smtClean="0">
                <a:latin typeface="Poor Richard" panose="02080502050505020702" pitchFamily="18" charset="0"/>
              </a:rPr>
              <a:t> </a:t>
            </a:r>
            <a:r>
              <a:rPr lang="tr-TR" sz="4200" b="1" dirty="0" smtClean="0">
                <a:latin typeface="Poor Richard" panose="02080502050505020702" pitchFamily="18" charset="0"/>
              </a:rPr>
              <a:t> ÜNİVERSİTESİ</a:t>
            </a:r>
            <a:r>
              <a:rPr lang="tr-TR" b="1" dirty="0" smtClean="0">
                <a:latin typeface="Poor Richard" panose="02080502050505020702" pitchFamily="18" charset="0"/>
              </a:rPr>
              <a:t/>
            </a:r>
            <a:br>
              <a:rPr lang="tr-TR" b="1" dirty="0" smtClean="0">
                <a:latin typeface="Poor Richard" panose="02080502050505020702" pitchFamily="18" charset="0"/>
              </a:rPr>
            </a:br>
            <a:r>
              <a:rPr lang="tr-TR" sz="2700" b="1" dirty="0" smtClean="0">
                <a:latin typeface="Poor Richard" panose="02080502050505020702" pitchFamily="18" charset="0"/>
              </a:rPr>
              <a:t>FARABİ  KURUM   KOORDİNATÖRLÜĞÜ</a:t>
            </a:r>
            <a:endParaRPr lang="tr-TR" sz="2700" b="1" dirty="0">
              <a:latin typeface="Poor Richard" panose="02080502050505020702" pitchFamily="18" charset="0"/>
            </a:endParaRPr>
          </a:p>
        </p:txBody>
      </p:sp>
      <p:sp>
        <p:nvSpPr>
          <p:cNvPr id="3" name="Alt Başlık 2"/>
          <p:cNvSpPr>
            <a:spLocks noGrp="1"/>
          </p:cNvSpPr>
          <p:nvPr>
            <p:ph type="subTitle" idx="1"/>
          </p:nvPr>
        </p:nvSpPr>
        <p:spPr>
          <a:xfrm>
            <a:off x="179512" y="2852936"/>
            <a:ext cx="8784976" cy="3672408"/>
          </a:xfrm>
        </p:spPr>
        <p:txBody>
          <a:bodyPr>
            <a:normAutofit fontScale="85000" lnSpcReduction="20000"/>
          </a:bodyPr>
          <a:lstStyle/>
          <a:p>
            <a:pPr algn="ctr"/>
            <a:endParaRPr lang="tr-TR" dirty="0" smtClean="0"/>
          </a:p>
          <a:p>
            <a:pPr algn="ctr"/>
            <a:r>
              <a:rPr lang="tr-TR" sz="3600" b="1" dirty="0" smtClean="0">
                <a:solidFill>
                  <a:schemeClr val="bg1"/>
                </a:solidFill>
                <a:latin typeface="Arabic Typesetting" panose="03020402040406030203" pitchFamily="66" charset="-78"/>
                <a:cs typeface="Arabic Typesetting" panose="03020402040406030203" pitchFamily="66" charset="-78"/>
              </a:rPr>
              <a:t>FARABİ  DEĞİŞİM  PROGRAMI  KABUL EDİLEN </a:t>
            </a:r>
          </a:p>
          <a:p>
            <a:pPr algn="ctr"/>
            <a:r>
              <a:rPr lang="tr-TR" sz="3600" b="1" dirty="0" smtClean="0">
                <a:solidFill>
                  <a:schemeClr val="bg1"/>
                </a:solidFill>
                <a:latin typeface="Arabic Typesetting" panose="03020402040406030203" pitchFamily="66" charset="-78"/>
                <a:cs typeface="Arabic Typesetting" panose="03020402040406030203" pitchFamily="66" charset="-78"/>
              </a:rPr>
              <a:t>ÖĞRENCİLERDEN İSTENEN EVRAKLAR?</a:t>
            </a:r>
          </a:p>
          <a:p>
            <a:pPr algn="l"/>
            <a:r>
              <a:rPr lang="tr-TR" dirty="0" smtClean="0">
                <a:solidFill>
                  <a:schemeClr val="bg1"/>
                </a:solidFill>
                <a:latin typeface="Arabic Typesetting" panose="03020402040406030203" pitchFamily="66" charset="-78"/>
                <a:cs typeface="Arabic Typesetting" panose="03020402040406030203" pitchFamily="66" charset="-78"/>
              </a:rPr>
              <a:t>	</a:t>
            </a:r>
            <a:r>
              <a:rPr lang="tr-TR" sz="2600" dirty="0" smtClean="0">
                <a:solidFill>
                  <a:schemeClr val="bg1"/>
                </a:solidFill>
                <a:latin typeface="Arabic Typesetting" panose="03020402040406030203" pitchFamily="66" charset="-78"/>
                <a:cs typeface="Arabic Typesetting" panose="03020402040406030203" pitchFamily="66" charset="-78"/>
              </a:rPr>
              <a:t>Karşı kurum tarafından kabul edilen öğrenciler </a:t>
            </a:r>
            <a:r>
              <a:rPr lang="tr-TR" sz="3300" b="1" dirty="0" smtClean="0">
                <a:solidFill>
                  <a:srgbClr val="FF0000"/>
                </a:solidFill>
                <a:latin typeface="Arabic Typesetting" panose="03020402040406030203" pitchFamily="66" charset="-78"/>
                <a:cs typeface="Arabic Typesetting" panose="03020402040406030203" pitchFamily="66" charset="-78"/>
              </a:rPr>
              <a:t>29  Nisan </a:t>
            </a:r>
            <a:r>
              <a:rPr lang="tr-TR" sz="3300" b="1" dirty="0">
                <a:solidFill>
                  <a:srgbClr val="FF0000"/>
                </a:solidFill>
                <a:latin typeface="Arabic Typesetting" panose="03020402040406030203" pitchFamily="66" charset="-78"/>
                <a:cs typeface="Arabic Typesetting" panose="03020402040406030203" pitchFamily="66" charset="-78"/>
              </a:rPr>
              <a:t>2016  </a:t>
            </a:r>
            <a:r>
              <a:rPr lang="tr-TR" sz="3300" b="1" dirty="0" smtClean="0">
                <a:solidFill>
                  <a:srgbClr val="FF0000"/>
                </a:solidFill>
                <a:latin typeface="Arabic Typesetting" panose="03020402040406030203" pitchFamily="66" charset="-78"/>
                <a:cs typeface="Arabic Typesetting" panose="03020402040406030203" pitchFamily="66" charset="-78"/>
              </a:rPr>
              <a:t>Cuma</a:t>
            </a:r>
            <a:r>
              <a:rPr lang="tr-TR" sz="3300" b="1" dirty="0" smtClean="0">
                <a:latin typeface="Arabic Typesetting" panose="03020402040406030203" pitchFamily="66" charset="-78"/>
                <a:cs typeface="Arabic Typesetting" panose="03020402040406030203" pitchFamily="66" charset="-78"/>
              </a:rPr>
              <a:t> </a:t>
            </a:r>
            <a:r>
              <a:rPr lang="tr-TR" sz="3300" b="1" dirty="0" smtClean="0">
                <a:latin typeface="Arabic Typesetting" panose="03020402040406030203" pitchFamily="66" charset="-78"/>
                <a:cs typeface="Arabic Typesetting" panose="03020402040406030203" pitchFamily="66" charset="-78"/>
              </a:rPr>
              <a:t> </a:t>
            </a:r>
            <a:r>
              <a:rPr lang="tr-TR" sz="2600" dirty="0" smtClean="0">
                <a:solidFill>
                  <a:schemeClr val="bg1"/>
                </a:solidFill>
                <a:latin typeface="Arabic Typesetting" panose="03020402040406030203" pitchFamily="66" charset="-78"/>
                <a:cs typeface="Arabic Typesetting" panose="03020402040406030203" pitchFamily="66" charset="-78"/>
              </a:rPr>
              <a:t>gününe </a:t>
            </a:r>
            <a:r>
              <a:rPr lang="tr-TR" sz="2600" dirty="0" smtClean="0">
                <a:solidFill>
                  <a:schemeClr val="bg1"/>
                </a:solidFill>
                <a:latin typeface="Arabic Typesetting" panose="03020402040406030203" pitchFamily="66" charset="-78"/>
                <a:cs typeface="Arabic Typesetting" panose="03020402040406030203" pitchFamily="66" charset="-78"/>
              </a:rPr>
              <a:t>kadar  Koordinatörlüğümüz WEB sayfasından ulaşabilecekleri</a:t>
            </a:r>
          </a:p>
          <a:p>
            <a:pPr marL="342900" indent="-342900" algn="l">
              <a:buFont typeface="Arial" panose="020B0604020202020204" pitchFamily="34" charset="0"/>
              <a:buChar char="•"/>
            </a:pPr>
            <a:r>
              <a:rPr lang="tr-TR" sz="2600" dirty="0" smtClean="0">
                <a:solidFill>
                  <a:schemeClr val="bg1"/>
                </a:solidFill>
                <a:latin typeface="Arabic Typesetting" panose="03020402040406030203" pitchFamily="66" charset="-78"/>
                <a:cs typeface="Arabic Typesetting" panose="03020402040406030203" pitchFamily="66" charset="-78"/>
              </a:rPr>
              <a:t>Öğrenci Başvuru Formu</a:t>
            </a:r>
          </a:p>
          <a:p>
            <a:pPr marL="342900" indent="-342900" algn="l">
              <a:buFont typeface="Arial" panose="020B0604020202020204" pitchFamily="34" charset="0"/>
              <a:buChar char="•"/>
            </a:pPr>
            <a:r>
              <a:rPr lang="tr-TR" sz="2600" dirty="0" smtClean="0">
                <a:solidFill>
                  <a:schemeClr val="bg1"/>
                </a:solidFill>
                <a:latin typeface="Arabic Typesetting" panose="03020402040406030203" pitchFamily="66" charset="-78"/>
                <a:cs typeface="Arabic Typesetting" panose="03020402040406030203" pitchFamily="66" charset="-78"/>
              </a:rPr>
              <a:t>Öğrenci Bilgi Formu</a:t>
            </a:r>
          </a:p>
          <a:p>
            <a:pPr marL="342900" indent="-342900" algn="l">
              <a:buFont typeface="Arial" panose="020B0604020202020204" pitchFamily="34" charset="0"/>
              <a:buChar char="•"/>
            </a:pPr>
            <a:r>
              <a:rPr lang="tr-TR" sz="2600" dirty="0" smtClean="0">
                <a:solidFill>
                  <a:schemeClr val="bg1"/>
                </a:solidFill>
                <a:latin typeface="Arabic Typesetting" panose="03020402040406030203" pitchFamily="66" charset="-78"/>
                <a:cs typeface="Arabic Typesetting" panose="03020402040406030203" pitchFamily="66" charset="-78"/>
              </a:rPr>
              <a:t>Öğrenci Beyannamesi</a:t>
            </a:r>
          </a:p>
          <a:p>
            <a:pPr marL="342900" indent="-342900" algn="l">
              <a:buFont typeface="Arial" panose="020B0604020202020204" pitchFamily="34" charset="0"/>
              <a:buChar char="•"/>
            </a:pPr>
            <a:r>
              <a:rPr lang="tr-TR" sz="2600" dirty="0" smtClean="0">
                <a:solidFill>
                  <a:schemeClr val="bg1"/>
                </a:solidFill>
                <a:latin typeface="Arabic Typesetting" panose="03020402040406030203" pitchFamily="66" charset="-78"/>
                <a:cs typeface="Arabic Typesetting" panose="03020402040406030203" pitchFamily="66" charset="-78"/>
              </a:rPr>
              <a:t>Öğrenci Taahhütnamesi</a:t>
            </a:r>
          </a:p>
          <a:p>
            <a:pPr marL="342900" indent="-342900" algn="l">
              <a:buFont typeface="Arial" panose="020B0604020202020204" pitchFamily="34" charset="0"/>
              <a:buChar char="•"/>
            </a:pPr>
            <a:r>
              <a:rPr lang="tr-TR" sz="2600" dirty="0" smtClean="0">
                <a:solidFill>
                  <a:schemeClr val="bg1"/>
                </a:solidFill>
                <a:latin typeface="Arabic Typesetting" panose="03020402040406030203" pitchFamily="66" charset="-78"/>
                <a:cs typeface="Arabic Typesetting" panose="03020402040406030203" pitchFamily="66" charset="-78"/>
              </a:rPr>
              <a:t>Öğrenci Yükümlülük Sözleşmesi</a:t>
            </a:r>
          </a:p>
          <a:p>
            <a:pPr marL="342900" indent="-342900" algn="l">
              <a:buFont typeface="Arial" panose="020B0604020202020204" pitchFamily="34" charset="0"/>
              <a:buChar char="•"/>
            </a:pPr>
            <a:r>
              <a:rPr lang="tr-TR" sz="2600" dirty="0" smtClean="0">
                <a:solidFill>
                  <a:schemeClr val="bg1"/>
                </a:solidFill>
                <a:latin typeface="Arabic Typesetting" panose="03020402040406030203" pitchFamily="66" charset="-78"/>
                <a:cs typeface="Arabic Typesetting" panose="03020402040406030203" pitchFamily="66" charset="-78"/>
              </a:rPr>
              <a:t>Öğrenim Protokolünü</a:t>
            </a:r>
            <a:r>
              <a:rPr lang="tr-TR" sz="2600" dirty="0" smtClean="0">
                <a:latin typeface="Arabic Typesetting" panose="03020402040406030203" pitchFamily="66" charset="-78"/>
                <a:cs typeface="Arabic Typesetting" panose="03020402040406030203" pitchFamily="66" charset="-78"/>
              </a:rPr>
              <a:t> </a:t>
            </a:r>
            <a:r>
              <a:rPr lang="tr-TR" sz="2600" dirty="0" smtClean="0">
                <a:solidFill>
                  <a:srgbClr val="FF0000"/>
                </a:solidFill>
                <a:latin typeface="Arabic Typesetting" panose="03020402040406030203" pitchFamily="66" charset="-78"/>
                <a:cs typeface="Arabic Typesetting" panose="03020402040406030203" pitchFamily="66" charset="-78"/>
              </a:rPr>
              <a:t>!!!!!! </a:t>
            </a:r>
            <a:r>
              <a:rPr lang="tr-TR" sz="2600" dirty="0" smtClean="0">
                <a:solidFill>
                  <a:srgbClr val="FF0000"/>
                </a:solidFill>
                <a:latin typeface="Arabic Typesetting" panose="03020402040406030203" pitchFamily="66" charset="-78"/>
                <a:cs typeface="Arabic Typesetting" panose="03020402040406030203" pitchFamily="66" charset="-78"/>
              </a:rPr>
              <a:t>( Öncelik olarak kesinlikle AKTS ile hazırlanmalıdır) </a:t>
            </a:r>
            <a:r>
              <a:rPr lang="tr-TR" sz="2600" dirty="0" smtClean="0">
                <a:solidFill>
                  <a:srgbClr val="FF0000"/>
                </a:solidFill>
                <a:latin typeface="Arabic Typesetting" panose="03020402040406030203" pitchFamily="66" charset="-78"/>
                <a:cs typeface="Arabic Typesetting" panose="03020402040406030203" pitchFamily="66" charset="-78"/>
              </a:rPr>
              <a:t>!!!!!!</a:t>
            </a:r>
          </a:p>
          <a:p>
            <a:pPr algn="l"/>
            <a:r>
              <a:rPr lang="tr-TR" sz="2600" dirty="0">
                <a:latin typeface="Arabic Typesetting" panose="03020402040406030203" pitchFamily="66" charset="-78"/>
                <a:cs typeface="Arabic Typesetting" panose="03020402040406030203" pitchFamily="66" charset="-78"/>
              </a:rPr>
              <a:t> </a:t>
            </a:r>
            <a:r>
              <a:rPr lang="tr-TR" sz="2600" dirty="0" smtClean="0">
                <a:latin typeface="Arabic Typesetting" panose="03020402040406030203" pitchFamily="66" charset="-78"/>
                <a:cs typeface="Arabic Typesetting" panose="03020402040406030203" pitchFamily="66" charset="-78"/>
              </a:rPr>
              <a:t>      </a:t>
            </a:r>
            <a:r>
              <a:rPr lang="tr-TR" sz="2600" dirty="0" smtClean="0">
                <a:solidFill>
                  <a:schemeClr val="bg1"/>
                </a:solidFill>
                <a:latin typeface="Arabic Typesetting" panose="03020402040406030203" pitchFamily="66" charset="-78"/>
                <a:cs typeface="Arabic Typesetting" panose="03020402040406030203" pitchFamily="66" charset="-78"/>
              </a:rPr>
              <a:t>hazırlayıp Farabi Kurum Koordinatörlüğüne teslim etmeleri gerekmektedir</a:t>
            </a:r>
            <a:r>
              <a:rPr lang="tr-TR" sz="2600" dirty="0" smtClean="0">
                <a:latin typeface="Arabic Typesetting" panose="03020402040406030203" pitchFamily="66" charset="-78"/>
                <a:cs typeface="Arabic Typesetting" panose="03020402040406030203" pitchFamily="66" charset="-78"/>
              </a:rPr>
              <a:t>.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404664"/>
            <a:ext cx="1728193" cy="1945433"/>
          </a:xfrm>
          <a:prstGeom prst="rect">
            <a:avLst/>
          </a:prstGeom>
        </p:spPr>
      </p:pic>
    </p:spTree>
    <p:extLst>
      <p:ext uri="{BB962C8B-B14F-4D97-AF65-F5344CB8AC3E}">
        <p14:creationId xmlns:p14="http://schemas.microsoft.com/office/powerpoint/2010/main" val="310353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57200" y="332655"/>
            <a:ext cx="8219256" cy="1584177"/>
          </a:xfrm>
        </p:spPr>
        <p:txBody>
          <a:bodyPr/>
          <a:lstStyle/>
          <a:p>
            <a:pPr algn="r"/>
            <a:r>
              <a:rPr lang="tr-TR" sz="4200" b="1" dirty="0" smtClean="0">
                <a:latin typeface="Poor Richard" panose="02080502050505020702" pitchFamily="18" charset="0"/>
              </a:rPr>
              <a:t>KARABÜK</a:t>
            </a:r>
            <a:r>
              <a:rPr lang="tr-TR" sz="4800" b="1" dirty="0" smtClean="0">
                <a:latin typeface="Poor Richard" panose="02080502050505020702" pitchFamily="18" charset="0"/>
              </a:rPr>
              <a:t> </a:t>
            </a:r>
            <a:r>
              <a:rPr lang="tr-TR" sz="4200" b="1" dirty="0" smtClean="0">
                <a:latin typeface="Poor Richard" panose="02080502050505020702" pitchFamily="18" charset="0"/>
              </a:rPr>
              <a:t> ÜNİVERSİTESİ</a:t>
            </a:r>
            <a:r>
              <a:rPr lang="tr-TR" b="1" dirty="0" smtClean="0">
                <a:latin typeface="Poor Richard" panose="02080502050505020702" pitchFamily="18" charset="0"/>
              </a:rPr>
              <a:t/>
            </a:r>
            <a:br>
              <a:rPr lang="tr-TR" b="1" dirty="0" smtClean="0">
                <a:latin typeface="Poor Richard" panose="02080502050505020702" pitchFamily="18" charset="0"/>
              </a:rPr>
            </a:br>
            <a:r>
              <a:rPr lang="tr-TR" sz="2700" b="1" dirty="0" smtClean="0">
                <a:latin typeface="Poor Richard" panose="02080502050505020702" pitchFamily="18" charset="0"/>
              </a:rPr>
              <a:t>FARABİ  KURUM   KOORDİNATÖRLÜĞÜ</a:t>
            </a:r>
            <a:endParaRPr lang="tr-TR" sz="2700" b="1" dirty="0">
              <a:latin typeface="Poor Richard" panose="02080502050505020702" pitchFamily="18" charset="0"/>
            </a:endParaRPr>
          </a:p>
        </p:txBody>
      </p:sp>
      <p:sp>
        <p:nvSpPr>
          <p:cNvPr id="3" name="Alt Başlık 2"/>
          <p:cNvSpPr>
            <a:spLocks noGrp="1"/>
          </p:cNvSpPr>
          <p:nvPr>
            <p:ph type="subTitle" idx="1"/>
          </p:nvPr>
        </p:nvSpPr>
        <p:spPr>
          <a:xfrm>
            <a:off x="179512" y="2564904"/>
            <a:ext cx="8784976" cy="4293096"/>
          </a:xfrm>
        </p:spPr>
        <p:txBody>
          <a:bodyPr>
            <a:normAutofit fontScale="92500" lnSpcReduction="10000"/>
          </a:bodyPr>
          <a:lstStyle/>
          <a:p>
            <a:pPr algn="ctr"/>
            <a:endParaRPr lang="tr-TR" dirty="0" smtClean="0">
              <a:latin typeface="Arabic Typesetting" panose="03020402040406030203" pitchFamily="66" charset="-78"/>
              <a:cs typeface="Arabic Typesetting" panose="03020402040406030203" pitchFamily="66" charset="-78"/>
            </a:endParaRPr>
          </a:p>
          <a:p>
            <a:pPr algn="ctr"/>
            <a:r>
              <a:rPr lang="tr-TR" sz="3600" b="1" dirty="0" smtClean="0">
                <a:solidFill>
                  <a:schemeClr val="bg1"/>
                </a:solidFill>
                <a:latin typeface="Arabic Typesetting" panose="03020402040406030203" pitchFamily="66" charset="-78"/>
                <a:cs typeface="Arabic Typesetting" panose="03020402040406030203" pitchFamily="66" charset="-78"/>
              </a:rPr>
              <a:t>FARABİ  DEĞİŞİM  </a:t>
            </a:r>
            <a:r>
              <a:rPr lang="tr-TR" sz="3600" b="1" dirty="0" smtClean="0">
                <a:solidFill>
                  <a:schemeClr val="bg1"/>
                </a:solidFill>
                <a:latin typeface="Arabic Typesetting" panose="03020402040406030203" pitchFamily="66" charset="-78"/>
                <a:cs typeface="Arabic Typesetting" panose="03020402040406030203" pitchFamily="66" charset="-78"/>
              </a:rPr>
              <a:t>PROGRAMI </a:t>
            </a:r>
          </a:p>
          <a:p>
            <a:pPr algn="ctr"/>
            <a:r>
              <a:rPr lang="tr-TR" sz="3600" b="1" dirty="0" smtClean="0">
                <a:solidFill>
                  <a:schemeClr val="bg1"/>
                </a:solidFill>
                <a:latin typeface="Arabic Typesetting" panose="03020402040406030203" pitchFamily="66" charset="-78"/>
                <a:cs typeface="Arabic Typesetting" panose="03020402040406030203" pitchFamily="66" charset="-78"/>
              </a:rPr>
              <a:t>KAYIT SÜRECİ?</a:t>
            </a:r>
          </a:p>
          <a:p>
            <a:pPr algn="l"/>
            <a:r>
              <a:rPr lang="tr-TR" sz="2400" dirty="0" smtClean="0">
                <a:solidFill>
                  <a:schemeClr val="bg1"/>
                </a:solidFill>
                <a:latin typeface="Arabic Typesetting" panose="03020402040406030203" pitchFamily="66" charset="-78"/>
                <a:cs typeface="Arabic Typesetting" panose="03020402040406030203" pitchFamily="66" charset="-78"/>
              </a:rPr>
              <a:t>	</a:t>
            </a:r>
            <a:r>
              <a:rPr lang="tr-TR" sz="2600" dirty="0" smtClean="0">
                <a:solidFill>
                  <a:schemeClr val="bg1"/>
                </a:solidFill>
                <a:latin typeface="Arabic Typesetting" panose="03020402040406030203" pitchFamily="66" charset="-78"/>
                <a:cs typeface="Arabic Typesetting" panose="03020402040406030203" pitchFamily="66" charset="-78"/>
              </a:rPr>
              <a:t>Karabük Üniversitesi için, </a:t>
            </a:r>
            <a:r>
              <a:rPr lang="tr-TR" sz="2600" dirty="0">
                <a:solidFill>
                  <a:schemeClr val="bg1"/>
                </a:solidFill>
                <a:latin typeface="Arabic Typesetting" panose="03020402040406030203" pitchFamily="66" charset="-78"/>
                <a:cs typeface="Arabic Typesetting" panose="03020402040406030203" pitchFamily="66" charset="-78"/>
              </a:rPr>
              <a:t>varsa öğrenim harcınızı </a:t>
            </a:r>
            <a:r>
              <a:rPr lang="tr-TR" sz="2600" dirty="0" smtClean="0">
                <a:solidFill>
                  <a:schemeClr val="bg1"/>
                </a:solidFill>
                <a:latin typeface="Arabic Typesetting" panose="03020402040406030203" pitchFamily="66" charset="-78"/>
                <a:cs typeface="Arabic Typesetting" panose="03020402040406030203" pitchFamily="66" charset="-78"/>
              </a:rPr>
              <a:t>yatırıp </a:t>
            </a:r>
            <a:r>
              <a:rPr lang="tr-TR" sz="2600" dirty="0">
                <a:solidFill>
                  <a:schemeClr val="bg1"/>
                </a:solidFill>
                <a:latin typeface="Arabic Typesetting" panose="03020402040406030203" pitchFamily="66" charset="-78"/>
                <a:cs typeface="Arabic Typesetting" panose="03020402040406030203" pitchFamily="66" charset="-78"/>
              </a:rPr>
              <a:t>ders seçimi yapmaksızın boş ders kaydı </a:t>
            </a:r>
            <a:r>
              <a:rPr lang="tr-TR" sz="2600" dirty="0" smtClean="0">
                <a:solidFill>
                  <a:schemeClr val="bg1"/>
                </a:solidFill>
                <a:latin typeface="Arabic Typesetting" panose="03020402040406030203" pitchFamily="66" charset="-78"/>
                <a:cs typeface="Arabic Typesetting" panose="03020402040406030203" pitchFamily="66" charset="-78"/>
              </a:rPr>
              <a:t>yapmalısınız. G</a:t>
            </a:r>
            <a:r>
              <a:rPr lang="tr-TR" sz="2600" dirty="0" smtClean="0">
                <a:solidFill>
                  <a:schemeClr val="bg1"/>
                </a:solidFill>
                <a:latin typeface="Arabic Typesetting" panose="03020402040406030203" pitchFamily="66" charset="-78"/>
                <a:cs typeface="Arabic Typesetting" panose="03020402040406030203" pitchFamily="66" charset="-78"/>
              </a:rPr>
              <a:t>ittiğiniz kurumun da ise kayıt tarihlerini web sayfasından takip etmeli belirtilen tarihlerden hazırlamış olduğunuz öğrenim protokolü ile ders kayıt işlemini gerçekleştirmelisiniz. Ekle-Sil Formu hazırlaman gerekiyorsa geç kalmadan KBÜ Farabi Koordinatörlüğüne ve Bölüm Koordinatörüne bilgi verip belgeni kabul eden kuruma etmelisin. </a:t>
            </a:r>
            <a:r>
              <a:rPr lang="tr-TR" sz="2600" dirty="0" smtClean="0">
                <a:solidFill>
                  <a:schemeClr val="bg1"/>
                </a:solidFill>
                <a:latin typeface="Arabic Typesetting" panose="03020402040406030203" pitchFamily="66" charset="-78"/>
                <a:cs typeface="Arabic Typesetting" panose="03020402040406030203" pitchFamily="66" charset="-78"/>
              </a:rPr>
              <a:t>Çünkü bunun için  </a:t>
            </a:r>
            <a:r>
              <a:rPr lang="tr-TR" sz="2600" dirty="0" err="1" smtClean="0">
                <a:solidFill>
                  <a:schemeClr val="bg1"/>
                </a:solidFill>
                <a:latin typeface="Arabic Typesetting" panose="03020402040406030203" pitchFamily="66" charset="-78"/>
                <a:cs typeface="Arabic Typesetting" panose="03020402040406030203" pitchFamily="66" charset="-78"/>
              </a:rPr>
              <a:t>KBÜ’de</a:t>
            </a:r>
            <a:r>
              <a:rPr lang="tr-TR" sz="2600" dirty="0" smtClean="0">
                <a:solidFill>
                  <a:schemeClr val="bg1"/>
                </a:solidFill>
                <a:latin typeface="Arabic Typesetting" panose="03020402040406030203" pitchFamily="66" charset="-78"/>
                <a:cs typeface="Arabic Typesetting" panose="03020402040406030203" pitchFamily="66" charset="-78"/>
              </a:rPr>
              <a:t> Fakülte Yönetim Kurulu alınarak sistemine işlenmesi sağlanmalıdır.</a:t>
            </a:r>
            <a:r>
              <a:rPr lang="tr-TR" sz="2600" dirty="0" smtClean="0">
                <a:solidFill>
                  <a:schemeClr val="bg1"/>
                </a:solidFill>
                <a:latin typeface="Arabic Typesetting" panose="03020402040406030203" pitchFamily="66" charset="-78"/>
                <a:cs typeface="Arabic Typesetting" panose="03020402040406030203" pitchFamily="66" charset="-78"/>
              </a:rPr>
              <a:t>	</a:t>
            </a:r>
          </a:p>
          <a:p>
            <a:pPr algn="l"/>
            <a:r>
              <a:rPr lang="tr-TR" sz="2600" dirty="0" smtClean="0">
                <a:latin typeface="Arabic Typesetting" panose="03020402040406030203" pitchFamily="66" charset="-78"/>
                <a:cs typeface="Arabic Typesetting" panose="03020402040406030203" pitchFamily="66" charset="-78"/>
              </a:rPr>
              <a:t>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404664"/>
            <a:ext cx="1728193" cy="1945433"/>
          </a:xfrm>
          <a:prstGeom prst="rect">
            <a:avLst/>
          </a:prstGeom>
        </p:spPr>
      </p:pic>
    </p:spTree>
    <p:extLst>
      <p:ext uri="{BB962C8B-B14F-4D97-AF65-F5344CB8AC3E}">
        <p14:creationId xmlns:p14="http://schemas.microsoft.com/office/powerpoint/2010/main" val="1665399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57200" y="332655"/>
            <a:ext cx="8219256" cy="1584177"/>
          </a:xfrm>
        </p:spPr>
        <p:txBody>
          <a:bodyPr/>
          <a:lstStyle/>
          <a:p>
            <a:pPr algn="r"/>
            <a:r>
              <a:rPr lang="tr-TR" sz="4200" b="1" dirty="0" smtClean="0">
                <a:latin typeface="Poor Richard" panose="02080502050505020702" pitchFamily="18" charset="0"/>
              </a:rPr>
              <a:t>KARABÜK</a:t>
            </a:r>
            <a:r>
              <a:rPr lang="tr-TR" sz="4800" b="1" dirty="0" smtClean="0">
                <a:latin typeface="Poor Richard" panose="02080502050505020702" pitchFamily="18" charset="0"/>
              </a:rPr>
              <a:t> </a:t>
            </a:r>
            <a:r>
              <a:rPr lang="tr-TR" sz="4200" b="1" dirty="0" smtClean="0">
                <a:latin typeface="Poor Richard" panose="02080502050505020702" pitchFamily="18" charset="0"/>
              </a:rPr>
              <a:t> ÜNİVERSİTESİ</a:t>
            </a:r>
            <a:r>
              <a:rPr lang="tr-TR" b="1" dirty="0" smtClean="0">
                <a:latin typeface="Poor Richard" panose="02080502050505020702" pitchFamily="18" charset="0"/>
              </a:rPr>
              <a:t/>
            </a:r>
            <a:br>
              <a:rPr lang="tr-TR" b="1" dirty="0" smtClean="0">
                <a:latin typeface="Poor Richard" panose="02080502050505020702" pitchFamily="18" charset="0"/>
              </a:rPr>
            </a:br>
            <a:r>
              <a:rPr lang="tr-TR" sz="2700" b="1" dirty="0" smtClean="0">
                <a:latin typeface="Poor Richard" panose="02080502050505020702" pitchFamily="18" charset="0"/>
              </a:rPr>
              <a:t>FARABİ  KURUM   KOORDİNATÖRLÜĞÜ</a:t>
            </a:r>
            <a:endParaRPr lang="tr-TR" sz="2700" b="1" dirty="0">
              <a:latin typeface="Poor Richard" panose="02080502050505020702" pitchFamily="18" charset="0"/>
            </a:endParaRPr>
          </a:p>
        </p:txBody>
      </p:sp>
      <p:sp>
        <p:nvSpPr>
          <p:cNvPr id="3" name="Alt Başlık 2"/>
          <p:cNvSpPr>
            <a:spLocks noGrp="1"/>
          </p:cNvSpPr>
          <p:nvPr>
            <p:ph type="subTitle" idx="1"/>
          </p:nvPr>
        </p:nvSpPr>
        <p:spPr>
          <a:xfrm>
            <a:off x="179512" y="2564904"/>
            <a:ext cx="8784976" cy="4293096"/>
          </a:xfrm>
        </p:spPr>
        <p:txBody>
          <a:bodyPr>
            <a:normAutofit fontScale="92500" lnSpcReduction="10000"/>
          </a:bodyPr>
          <a:lstStyle/>
          <a:p>
            <a:pPr algn="ctr"/>
            <a:endParaRPr lang="tr-TR" dirty="0" smtClean="0">
              <a:latin typeface="Arabic Typesetting" panose="03020402040406030203" pitchFamily="66" charset="-78"/>
              <a:cs typeface="Arabic Typesetting" panose="03020402040406030203" pitchFamily="66" charset="-78"/>
            </a:endParaRPr>
          </a:p>
          <a:p>
            <a:pPr algn="ctr"/>
            <a:r>
              <a:rPr lang="tr-TR" sz="4000" b="1" dirty="0" smtClean="0">
                <a:solidFill>
                  <a:schemeClr val="bg1"/>
                </a:solidFill>
                <a:latin typeface="Arabic Typesetting" panose="03020402040406030203" pitchFamily="66" charset="-78"/>
                <a:cs typeface="Arabic Typesetting" panose="03020402040406030203" pitchFamily="66" charset="-78"/>
              </a:rPr>
              <a:t>FARABİ  DEĞİŞİM  </a:t>
            </a:r>
            <a:r>
              <a:rPr lang="tr-TR" sz="4000" b="1" dirty="0" smtClean="0">
                <a:solidFill>
                  <a:schemeClr val="bg1"/>
                </a:solidFill>
                <a:latin typeface="Arabic Typesetting" panose="03020402040406030203" pitchFamily="66" charset="-78"/>
                <a:cs typeface="Arabic Typesetting" panose="03020402040406030203" pitchFamily="66" charset="-78"/>
              </a:rPr>
              <a:t>PROGRAMI</a:t>
            </a:r>
          </a:p>
          <a:p>
            <a:pPr algn="ctr"/>
            <a:r>
              <a:rPr lang="tr-TR" sz="4000" b="1" dirty="0" smtClean="0">
                <a:solidFill>
                  <a:schemeClr val="bg1"/>
                </a:solidFill>
                <a:latin typeface="Arabic Typesetting" panose="03020402040406030203" pitchFamily="66" charset="-78"/>
                <a:cs typeface="Arabic Typesetting" panose="03020402040406030203" pitchFamily="66" charset="-78"/>
              </a:rPr>
              <a:t>SORU</a:t>
            </a:r>
          </a:p>
          <a:p>
            <a:pPr algn="ctr"/>
            <a:r>
              <a:rPr lang="tr-TR" sz="3600" b="1" dirty="0" smtClean="0">
                <a:solidFill>
                  <a:schemeClr val="bg1"/>
                </a:solidFill>
                <a:latin typeface="Arabic Typesetting" panose="03020402040406030203" pitchFamily="66" charset="-78"/>
                <a:cs typeface="Arabic Typesetting" panose="03020402040406030203" pitchFamily="66" charset="-78"/>
              </a:rPr>
              <a:t>VE</a:t>
            </a:r>
          </a:p>
          <a:p>
            <a:pPr algn="ctr"/>
            <a:r>
              <a:rPr lang="tr-TR" sz="4000" b="1" dirty="0" smtClean="0">
                <a:solidFill>
                  <a:schemeClr val="bg1"/>
                </a:solidFill>
                <a:latin typeface="Arabic Typesetting" panose="03020402040406030203" pitchFamily="66" charset="-78"/>
                <a:cs typeface="Arabic Typesetting" panose="03020402040406030203" pitchFamily="66" charset="-78"/>
              </a:rPr>
              <a:t>CEVAP </a:t>
            </a:r>
          </a:p>
          <a:p>
            <a:pPr algn="ctr"/>
            <a:r>
              <a:rPr lang="tr-TR" sz="9600" dirty="0" smtClean="0">
                <a:solidFill>
                  <a:schemeClr val="bg1"/>
                </a:solidFill>
                <a:latin typeface="Arabic Typesetting" panose="03020402040406030203" pitchFamily="66" charset="-78"/>
                <a:cs typeface="Arabic Typesetting" panose="03020402040406030203" pitchFamily="66" charset="-78"/>
              </a:rPr>
              <a:t>?????????</a:t>
            </a:r>
            <a:endParaRPr lang="tr-TR" sz="9600" dirty="0" smtClean="0">
              <a:solidFill>
                <a:schemeClr val="bg1"/>
              </a:solidFill>
              <a:latin typeface="Arabic Typesetting" panose="03020402040406030203" pitchFamily="66" charset="-78"/>
              <a:cs typeface="Arabic Typesetting" panose="03020402040406030203" pitchFamily="66" charset="-78"/>
            </a:endParaRPr>
          </a:p>
          <a:p>
            <a:pPr algn="l"/>
            <a:r>
              <a:rPr lang="tr-TR" sz="2600" dirty="0" smtClean="0">
                <a:latin typeface="Arabic Typesetting" panose="03020402040406030203" pitchFamily="66" charset="-78"/>
                <a:cs typeface="Arabic Typesetting" panose="03020402040406030203" pitchFamily="66" charset="-78"/>
              </a:rPr>
              <a:t>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404664"/>
            <a:ext cx="1728193" cy="1945433"/>
          </a:xfrm>
          <a:prstGeom prst="rect">
            <a:avLst/>
          </a:prstGeom>
        </p:spPr>
      </p:pic>
    </p:spTree>
    <p:extLst>
      <p:ext uri="{BB962C8B-B14F-4D97-AF65-F5344CB8AC3E}">
        <p14:creationId xmlns:p14="http://schemas.microsoft.com/office/powerpoint/2010/main" val="16295558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57200" y="332655"/>
            <a:ext cx="8219256" cy="1584177"/>
          </a:xfrm>
        </p:spPr>
        <p:txBody>
          <a:bodyPr/>
          <a:lstStyle/>
          <a:p>
            <a:pPr algn="r"/>
            <a:r>
              <a:rPr lang="tr-TR" sz="4200" b="1" dirty="0" smtClean="0">
                <a:latin typeface="Poor Richard" panose="02080502050505020702" pitchFamily="18" charset="0"/>
              </a:rPr>
              <a:t>KARABÜK</a:t>
            </a:r>
            <a:r>
              <a:rPr lang="tr-TR" sz="4800" b="1" dirty="0" smtClean="0">
                <a:latin typeface="Poor Richard" panose="02080502050505020702" pitchFamily="18" charset="0"/>
              </a:rPr>
              <a:t> </a:t>
            </a:r>
            <a:r>
              <a:rPr lang="tr-TR" sz="4200" b="1" dirty="0" smtClean="0">
                <a:latin typeface="Poor Richard" panose="02080502050505020702" pitchFamily="18" charset="0"/>
              </a:rPr>
              <a:t> ÜNİVERSİTESİ</a:t>
            </a:r>
            <a:r>
              <a:rPr lang="tr-TR" b="1" dirty="0" smtClean="0">
                <a:latin typeface="Poor Richard" panose="02080502050505020702" pitchFamily="18" charset="0"/>
              </a:rPr>
              <a:t/>
            </a:r>
            <a:br>
              <a:rPr lang="tr-TR" b="1" dirty="0" smtClean="0">
                <a:latin typeface="Poor Richard" panose="02080502050505020702" pitchFamily="18" charset="0"/>
              </a:rPr>
            </a:br>
            <a:r>
              <a:rPr lang="tr-TR" sz="2700" b="1" dirty="0" smtClean="0">
                <a:latin typeface="Poor Richard" panose="02080502050505020702" pitchFamily="18" charset="0"/>
              </a:rPr>
              <a:t>FARABİ  KURUM   KOORDİNATÖRLÜĞÜ</a:t>
            </a:r>
            <a:endParaRPr lang="tr-TR" sz="2700" b="1" dirty="0">
              <a:latin typeface="Poor Richard" panose="02080502050505020702" pitchFamily="18" charset="0"/>
            </a:endParaRPr>
          </a:p>
        </p:txBody>
      </p:sp>
      <p:sp>
        <p:nvSpPr>
          <p:cNvPr id="3" name="Alt Başlık 2"/>
          <p:cNvSpPr>
            <a:spLocks noGrp="1"/>
          </p:cNvSpPr>
          <p:nvPr>
            <p:ph type="subTitle" idx="1"/>
          </p:nvPr>
        </p:nvSpPr>
        <p:spPr>
          <a:xfrm>
            <a:off x="179512" y="2564904"/>
            <a:ext cx="8784976" cy="4293096"/>
          </a:xfrm>
        </p:spPr>
        <p:txBody>
          <a:bodyPr>
            <a:normAutofit/>
          </a:bodyPr>
          <a:lstStyle/>
          <a:p>
            <a:pPr algn="ctr"/>
            <a:endParaRPr lang="tr-TR" dirty="0" smtClean="0">
              <a:latin typeface="Arabic Typesetting" panose="03020402040406030203" pitchFamily="66" charset="-78"/>
              <a:cs typeface="Arabic Typesetting" panose="03020402040406030203" pitchFamily="66" charset="-78"/>
            </a:endParaRPr>
          </a:p>
          <a:p>
            <a:pPr algn="ctr"/>
            <a:endParaRPr lang="tr-TR" sz="4000" dirty="0" smtClean="0">
              <a:latin typeface="Arabic Typesetting" panose="03020402040406030203" pitchFamily="66" charset="-78"/>
              <a:cs typeface="Arabic Typesetting" panose="03020402040406030203" pitchFamily="66" charset="-78"/>
            </a:endParaRPr>
          </a:p>
          <a:p>
            <a:pPr algn="ctr"/>
            <a:r>
              <a:rPr lang="tr-TR" sz="4400" dirty="0" smtClean="0">
                <a:latin typeface="Arabic Typesetting" panose="03020402040406030203" pitchFamily="66" charset="-78"/>
                <a:cs typeface="Arabic Typesetting" panose="03020402040406030203" pitchFamily="66" charset="-78"/>
              </a:rPr>
              <a:t>DİNLENİĞİNİZ İÇİN </a:t>
            </a:r>
          </a:p>
          <a:p>
            <a:pPr algn="ctr"/>
            <a:r>
              <a:rPr lang="tr-TR" sz="4400" dirty="0" smtClean="0">
                <a:latin typeface="Arabic Typesetting" panose="03020402040406030203" pitchFamily="66" charset="-78"/>
                <a:cs typeface="Arabic Typesetting" panose="03020402040406030203" pitchFamily="66" charset="-78"/>
              </a:rPr>
              <a:t>TEŞEKKÜR EDERİZ</a:t>
            </a:r>
            <a:endParaRPr lang="tr-TR" sz="4400" dirty="0">
              <a:latin typeface="Arabic Typesetting" panose="03020402040406030203" pitchFamily="66" charset="-78"/>
              <a:cs typeface="Arabic Typesetting" panose="03020402040406030203" pitchFamily="66" charset="-78"/>
            </a:endParaRPr>
          </a:p>
          <a:p>
            <a:pPr algn="ctr"/>
            <a:r>
              <a:rPr lang="tr-TR" sz="2400" dirty="0" smtClean="0">
                <a:latin typeface="Arabic Typesetting" panose="03020402040406030203" pitchFamily="66" charset="-78"/>
                <a:cs typeface="Arabic Typesetting" panose="03020402040406030203" pitchFamily="66" charset="-78"/>
              </a:rPr>
              <a:t>İLETİŞİM</a:t>
            </a:r>
            <a:endParaRPr lang="tr-TR" sz="2400" dirty="0">
              <a:latin typeface="Arabic Typesetting" panose="03020402040406030203" pitchFamily="66" charset="-78"/>
              <a:cs typeface="Arabic Typesetting" panose="03020402040406030203" pitchFamily="66" charset="-78"/>
            </a:endParaRPr>
          </a:p>
          <a:p>
            <a:pPr algn="ctr"/>
            <a:r>
              <a:rPr lang="tr-TR" sz="2400" dirty="0" smtClean="0">
                <a:latin typeface="Arabic Typesetting" panose="03020402040406030203" pitchFamily="66" charset="-78"/>
                <a:cs typeface="Arabic Typesetting" panose="03020402040406030203" pitchFamily="66" charset="-78"/>
              </a:rPr>
              <a:t>TEL : 0 370 433 66 87 </a:t>
            </a:r>
          </a:p>
          <a:p>
            <a:pPr algn="ctr"/>
            <a:r>
              <a:rPr lang="tr-TR" sz="2400" dirty="0" smtClean="0">
                <a:latin typeface="Arabic Typesetting" panose="03020402040406030203" pitchFamily="66" charset="-78"/>
                <a:cs typeface="Arabic Typesetting" panose="03020402040406030203" pitchFamily="66" charset="-78"/>
              </a:rPr>
              <a:t>E – MAIL : </a:t>
            </a:r>
            <a:r>
              <a:rPr lang="tr-TR" sz="2400" dirty="0" smtClean="0">
                <a:latin typeface="Arabic Typesetting" panose="03020402040406030203" pitchFamily="66" charset="-78"/>
                <a:cs typeface="Arabic Typesetting" panose="03020402040406030203" pitchFamily="66" charset="-78"/>
                <a:hlinkClick r:id="rId2"/>
              </a:rPr>
              <a:t>farabi@karabuk.edu.tr</a:t>
            </a:r>
            <a:endParaRPr lang="tr-TR" sz="2400" dirty="0" smtClean="0">
              <a:latin typeface="Arabic Typesetting" panose="03020402040406030203" pitchFamily="66" charset="-78"/>
              <a:cs typeface="Arabic Typesetting" panose="03020402040406030203" pitchFamily="66" charset="-78"/>
            </a:endParaRPr>
          </a:p>
          <a:p>
            <a:pPr algn="ctr"/>
            <a:r>
              <a:rPr lang="tr-TR" sz="2400" dirty="0" smtClean="0">
                <a:latin typeface="Arabic Typesetting" panose="03020402040406030203" pitchFamily="66" charset="-78"/>
                <a:cs typeface="Arabic Typesetting" panose="03020402040406030203" pitchFamily="66" charset="-78"/>
              </a:rPr>
              <a:t>WEB : uluslararasi.karabuk.com.tr/</a:t>
            </a:r>
            <a:r>
              <a:rPr lang="tr-TR" sz="2400" dirty="0" err="1" smtClean="0">
                <a:latin typeface="Arabic Typesetting" panose="03020402040406030203" pitchFamily="66" charset="-78"/>
                <a:cs typeface="Arabic Typesetting" panose="03020402040406030203" pitchFamily="66" charset="-78"/>
              </a:rPr>
              <a:t>farabi</a:t>
            </a:r>
            <a:endParaRPr lang="tr-TR" sz="2400" dirty="0" smtClean="0">
              <a:latin typeface="Arabic Typesetting" panose="03020402040406030203" pitchFamily="66" charset="-78"/>
              <a:cs typeface="Arabic Typesetting" panose="03020402040406030203" pitchFamily="66" charset="-78"/>
            </a:endParaRP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404664"/>
            <a:ext cx="1728193" cy="1945433"/>
          </a:xfrm>
          <a:prstGeom prst="rect">
            <a:avLst/>
          </a:prstGeom>
        </p:spPr>
      </p:pic>
    </p:spTree>
    <p:extLst>
      <p:ext uri="{BB962C8B-B14F-4D97-AF65-F5344CB8AC3E}">
        <p14:creationId xmlns:p14="http://schemas.microsoft.com/office/powerpoint/2010/main" val="261225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57200" y="332655"/>
            <a:ext cx="8219256" cy="1584177"/>
          </a:xfrm>
        </p:spPr>
        <p:txBody>
          <a:bodyPr/>
          <a:lstStyle/>
          <a:p>
            <a:pPr algn="r"/>
            <a:r>
              <a:rPr lang="tr-TR" sz="4200" b="1" dirty="0" smtClean="0">
                <a:latin typeface="Poor Richard" panose="02080502050505020702" pitchFamily="18" charset="0"/>
              </a:rPr>
              <a:t>KARABÜK</a:t>
            </a:r>
            <a:r>
              <a:rPr lang="tr-TR" sz="4800" b="1" dirty="0" smtClean="0">
                <a:latin typeface="Poor Richard" panose="02080502050505020702" pitchFamily="18" charset="0"/>
              </a:rPr>
              <a:t> </a:t>
            </a:r>
            <a:r>
              <a:rPr lang="tr-TR" sz="4200" b="1" dirty="0" smtClean="0">
                <a:latin typeface="Poor Richard" panose="02080502050505020702" pitchFamily="18" charset="0"/>
              </a:rPr>
              <a:t> ÜNİVERSİTESİ</a:t>
            </a:r>
            <a:r>
              <a:rPr lang="tr-TR" b="1" dirty="0" smtClean="0">
                <a:latin typeface="Poor Richard" panose="02080502050505020702" pitchFamily="18" charset="0"/>
              </a:rPr>
              <a:t/>
            </a:r>
            <a:br>
              <a:rPr lang="tr-TR" b="1" dirty="0" smtClean="0">
                <a:latin typeface="Poor Richard" panose="02080502050505020702" pitchFamily="18" charset="0"/>
              </a:rPr>
            </a:br>
            <a:r>
              <a:rPr lang="tr-TR" sz="2700" b="1" dirty="0" smtClean="0">
                <a:latin typeface="Poor Richard" panose="02080502050505020702" pitchFamily="18" charset="0"/>
              </a:rPr>
              <a:t>FARABİ  KURUM   KOORDİNATÖRLÜĞÜ</a:t>
            </a:r>
            <a:endParaRPr lang="tr-TR" sz="2700" b="1" dirty="0">
              <a:latin typeface="Poor Richard" panose="02080502050505020702" pitchFamily="18" charset="0"/>
            </a:endParaRPr>
          </a:p>
        </p:txBody>
      </p:sp>
      <p:sp>
        <p:nvSpPr>
          <p:cNvPr id="3" name="Alt Başlık 2"/>
          <p:cNvSpPr>
            <a:spLocks noGrp="1"/>
          </p:cNvSpPr>
          <p:nvPr>
            <p:ph type="subTitle" idx="1"/>
          </p:nvPr>
        </p:nvSpPr>
        <p:spPr>
          <a:xfrm>
            <a:off x="395536" y="2852936"/>
            <a:ext cx="8568952" cy="3672408"/>
          </a:xfrm>
        </p:spPr>
        <p:txBody>
          <a:bodyPr>
            <a:normAutofit fontScale="92500" lnSpcReduction="10000"/>
          </a:bodyPr>
          <a:lstStyle/>
          <a:p>
            <a:pPr algn="ctr"/>
            <a:endParaRPr lang="tr-TR" dirty="0" smtClean="0"/>
          </a:p>
          <a:p>
            <a:pPr algn="ctr"/>
            <a:r>
              <a:rPr lang="tr-TR" sz="3600" b="1" dirty="0" smtClean="0">
                <a:solidFill>
                  <a:schemeClr val="bg1"/>
                </a:solidFill>
                <a:latin typeface="Arabic Typesetting" panose="03020402040406030203" pitchFamily="66" charset="-78"/>
                <a:cs typeface="Arabic Typesetting" panose="03020402040406030203" pitchFamily="66" charset="-78"/>
              </a:rPr>
              <a:t>FARABİ  DEĞİŞİM  PROGRAMI  </a:t>
            </a:r>
          </a:p>
          <a:p>
            <a:pPr algn="ctr"/>
            <a:r>
              <a:rPr lang="tr-TR" sz="3600" b="1" dirty="0" smtClean="0">
                <a:solidFill>
                  <a:schemeClr val="bg1"/>
                </a:solidFill>
                <a:latin typeface="Arabic Typesetting" panose="03020402040406030203" pitchFamily="66" charset="-78"/>
                <a:cs typeface="Arabic Typesetting" panose="03020402040406030203" pitchFamily="66" charset="-78"/>
              </a:rPr>
              <a:t>NEDİR?</a:t>
            </a:r>
          </a:p>
          <a:p>
            <a:pPr algn="l"/>
            <a:r>
              <a:rPr lang="tr-TR" dirty="0" smtClean="0">
                <a:latin typeface="Arabic Typesetting" panose="03020402040406030203" pitchFamily="66" charset="-78"/>
                <a:cs typeface="Arabic Typesetting" panose="03020402040406030203" pitchFamily="66" charset="-78"/>
              </a:rPr>
              <a:t>	</a:t>
            </a:r>
            <a:r>
              <a:rPr lang="tr-TR" sz="2400" dirty="0">
                <a:solidFill>
                  <a:schemeClr val="bg1"/>
                </a:solidFill>
                <a:latin typeface="Arabic Typesetting" panose="03020402040406030203" pitchFamily="66" charset="-78"/>
                <a:cs typeface="Arabic Typesetting" panose="03020402040406030203" pitchFamily="66" charset="-78"/>
              </a:rPr>
              <a:t>Farabi Değişim Programı, </a:t>
            </a:r>
            <a:r>
              <a:rPr lang="tr-TR" sz="2400" dirty="0" smtClean="0">
                <a:solidFill>
                  <a:schemeClr val="bg1"/>
                </a:solidFill>
                <a:latin typeface="Arabic Typesetting" panose="03020402040406030203" pitchFamily="66" charset="-78"/>
                <a:cs typeface="Arabic Typesetting" panose="03020402040406030203" pitchFamily="66" charset="-78"/>
              </a:rPr>
              <a:t>Türkiye içindeki üniversite </a:t>
            </a:r>
            <a:r>
              <a:rPr lang="tr-TR" sz="2400" dirty="0">
                <a:solidFill>
                  <a:schemeClr val="bg1"/>
                </a:solidFill>
                <a:latin typeface="Arabic Typesetting" panose="03020402040406030203" pitchFamily="66" charset="-78"/>
                <a:cs typeface="Arabic Typesetting" panose="03020402040406030203" pitchFamily="66" charset="-78"/>
              </a:rPr>
              <a:t>ve yüksek teknoloji enstitüleri bünyesinde ön lisans, lisans, yüksek lisans ve doktora düzeyinde </a:t>
            </a:r>
            <a:r>
              <a:rPr lang="tr-TR" sz="2400" dirty="0" smtClean="0">
                <a:solidFill>
                  <a:schemeClr val="bg1"/>
                </a:solidFill>
                <a:latin typeface="Arabic Typesetting" panose="03020402040406030203" pitchFamily="66" charset="-78"/>
                <a:cs typeface="Arabic Typesetting" panose="03020402040406030203" pitchFamily="66" charset="-78"/>
              </a:rPr>
              <a:t>eğitim-öğretim </a:t>
            </a:r>
            <a:r>
              <a:rPr lang="tr-TR" sz="2400" dirty="0">
                <a:solidFill>
                  <a:schemeClr val="bg1"/>
                </a:solidFill>
                <a:latin typeface="Arabic Typesetting" panose="03020402040406030203" pitchFamily="66" charset="-78"/>
                <a:cs typeface="Arabic Typesetting" panose="03020402040406030203" pitchFamily="66" charset="-78"/>
              </a:rPr>
              <a:t>gören öğrencilerin bir </a:t>
            </a:r>
            <a:r>
              <a:rPr lang="tr-TR" sz="2400" dirty="0">
                <a:solidFill>
                  <a:srgbClr val="FF0000"/>
                </a:solidFill>
                <a:latin typeface="Arabic Typesetting" panose="03020402040406030203" pitchFamily="66" charset="-78"/>
                <a:cs typeface="Arabic Typesetting" panose="03020402040406030203" pitchFamily="66" charset="-78"/>
              </a:rPr>
              <a:t>(güz dönemi) </a:t>
            </a:r>
            <a:r>
              <a:rPr lang="tr-TR" sz="2400" dirty="0">
                <a:solidFill>
                  <a:schemeClr val="bg1"/>
                </a:solidFill>
                <a:latin typeface="Arabic Typesetting" panose="03020402040406030203" pitchFamily="66" charset="-78"/>
                <a:cs typeface="Arabic Typesetting" panose="03020402040406030203" pitchFamily="66" charset="-78"/>
              </a:rPr>
              <a:t>veya iki yarıyıl </a:t>
            </a:r>
            <a:r>
              <a:rPr lang="tr-TR" sz="2400" dirty="0">
                <a:solidFill>
                  <a:srgbClr val="FF0000"/>
                </a:solidFill>
                <a:latin typeface="Arabic Typesetting" panose="03020402040406030203" pitchFamily="66" charset="-78"/>
                <a:cs typeface="Arabic Typesetting" panose="03020402040406030203" pitchFamily="66" charset="-78"/>
              </a:rPr>
              <a:t>(güz + bahar dönemi) </a:t>
            </a:r>
            <a:r>
              <a:rPr lang="tr-TR" sz="2400" dirty="0">
                <a:solidFill>
                  <a:schemeClr val="bg1"/>
                </a:solidFill>
                <a:latin typeface="Arabic Typesetting" panose="03020402040406030203" pitchFamily="66" charset="-78"/>
                <a:cs typeface="Arabic Typesetting" panose="03020402040406030203" pitchFamily="66" charset="-78"/>
              </a:rPr>
              <a:t>süresince kendi kurumlarının dışında </a:t>
            </a:r>
            <a:r>
              <a:rPr lang="tr-TR" sz="2400" dirty="0" smtClean="0">
                <a:solidFill>
                  <a:schemeClr val="bg1"/>
                </a:solidFill>
                <a:latin typeface="Arabic Typesetting" panose="03020402040406030203" pitchFamily="66" charset="-78"/>
                <a:cs typeface="Arabic Typesetting" panose="03020402040406030203" pitchFamily="66" charset="-78"/>
              </a:rPr>
              <a:t>başka bir </a:t>
            </a:r>
            <a:r>
              <a:rPr lang="tr-TR" sz="2400" dirty="0">
                <a:solidFill>
                  <a:schemeClr val="bg1"/>
                </a:solidFill>
                <a:latin typeface="Arabic Typesetting" panose="03020402040406030203" pitchFamily="66" charset="-78"/>
                <a:cs typeface="Arabic Typesetting" panose="03020402040406030203" pitchFamily="66" charset="-78"/>
              </a:rPr>
              <a:t>yükseköğretim kurumunda eğitim ve öğretim faaliyetlerine devam etmelerini </a:t>
            </a:r>
            <a:r>
              <a:rPr lang="tr-TR" sz="2400" dirty="0" smtClean="0">
                <a:solidFill>
                  <a:schemeClr val="bg1"/>
                </a:solidFill>
                <a:latin typeface="Arabic Typesetting" panose="03020402040406030203" pitchFamily="66" charset="-78"/>
                <a:cs typeface="Arabic Typesetting" panose="03020402040406030203" pitchFamily="66" charset="-78"/>
              </a:rPr>
              <a:t>amaçlamayan, </a:t>
            </a:r>
            <a:r>
              <a:rPr lang="tr-TR" sz="2400" dirty="0">
                <a:solidFill>
                  <a:schemeClr val="bg1"/>
                </a:solidFill>
                <a:latin typeface="Arabic Typesetting" panose="03020402040406030203" pitchFamily="66" charset="-78"/>
                <a:cs typeface="Arabic Typesetting" panose="03020402040406030203" pitchFamily="66" charset="-78"/>
              </a:rPr>
              <a:t>YÖK tarafından belirtilen kontenjan dahilinde </a:t>
            </a:r>
            <a:r>
              <a:rPr lang="tr-TR" sz="2400" dirty="0" smtClean="0">
                <a:solidFill>
                  <a:schemeClr val="bg1"/>
                </a:solidFill>
                <a:latin typeface="Arabic Typesetting" panose="03020402040406030203" pitchFamily="66" charset="-78"/>
                <a:cs typeface="Arabic Typesetting" panose="03020402040406030203" pitchFamily="66" charset="-78"/>
              </a:rPr>
              <a:t>öğrencilere </a:t>
            </a:r>
            <a:r>
              <a:rPr lang="tr-TR" sz="2400" dirty="0">
                <a:solidFill>
                  <a:schemeClr val="bg1"/>
                </a:solidFill>
                <a:latin typeface="Arabic Typesetting" panose="03020402040406030203" pitchFamily="66" charset="-78"/>
                <a:cs typeface="Arabic Typesetting" panose="03020402040406030203" pitchFamily="66" charset="-78"/>
              </a:rPr>
              <a:t>karşılıksız burs imkanı tanıyan, bütçesi Yükseköğretim Kurulu Başkanlığı tarafından karşılanan yurtiçi değişim programıdır.</a:t>
            </a:r>
            <a:r>
              <a:rPr lang="tr-TR" sz="2400" dirty="0">
                <a:latin typeface="Poor Richard" panose="02080502050505020702" pitchFamily="18" charset="0"/>
              </a:rPr>
              <a:t>	</a:t>
            </a:r>
            <a:r>
              <a:rPr lang="tr-TR" sz="2400" dirty="0" smtClean="0">
                <a:latin typeface="Poor Richard" panose="02080502050505020702" pitchFamily="18" charset="0"/>
              </a:rPr>
              <a:t>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404664"/>
            <a:ext cx="1728193" cy="1945433"/>
          </a:xfrm>
          <a:prstGeom prst="rect">
            <a:avLst/>
          </a:prstGeom>
        </p:spPr>
      </p:pic>
    </p:spTree>
    <p:extLst>
      <p:ext uri="{BB962C8B-B14F-4D97-AF65-F5344CB8AC3E}">
        <p14:creationId xmlns:p14="http://schemas.microsoft.com/office/powerpoint/2010/main" val="3130676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57200" y="332655"/>
            <a:ext cx="8219256" cy="1584177"/>
          </a:xfrm>
        </p:spPr>
        <p:txBody>
          <a:bodyPr/>
          <a:lstStyle/>
          <a:p>
            <a:pPr algn="r"/>
            <a:r>
              <a:rPr lang="tr-TR" sz="4200" b="1" dirty="0" smtClean="0">
                <a:latin typeface="Poor Richard" panose="02080502050505020702" pitchFamily="18" charset="0"/>
              </a:rPr>
              <a:t>KARABÜK</a:t>
            </a:r>
            <a:r>
              <a:rPr lang="tr-TR" sz="4800" b="1" dirty="0" smtClean="0">
                <a:latin typeface="Poor Richard" panose="02080502050505020702" pitchFamily="18" charset="0"/>
              </a:rPr>
              <a:t> </a:t>
            </a:r>
            <a:r>
              <a:rPr lang="tr-TR" sz="4200" b="1" dirty="0" smtClean="0">
                <a:latin typeface="Poor Richard" panose="02080502050505020702" pitchFamily="18" charset="0"/>
              </a:rPr>
              <a:t> ÜNİVERSİTESİ</a:t>
            </a:r>
            <a:r>
              <a:rPr lang="tr-TR" b="1" dirty="0" smtClean="0">
                <a:latin typeface="Poor Richard" panose="02080502050505020702" pitchFamily="18" charset="0"/>
              </a:rPr>
              <a:t/>
            </a:r>
            <a:br>
              <a:rPr lang="tr-TR" b="1" dirty="0" smtClean="0">
                <a:latin typeface="Poor Richard" panose="02080502050505020702" pitchFamily="18" charset="0"/>
              </a:rPr>
            </a:br>
            <a:r>
              <a:rPr lang="tr-TR" sz="2700" b="1" dirty="0" smtClean="0">
                <a:latin typeface="Poor Richard" panose="02080502050505020702" pitchFamily="18" charset="0"/>
              </a:rPr>
              <a:t>FARABİ  KURUM   KOORDİNATÖRLÜĞÜ</a:t>
            </a:r>
            <a:endParaRPr lang="tr-TR" sz="2700" b="1" dirty="0">
              <a:latin typeface="Poor Richard" panose="02080502050505020702" pitchFamily="18" charset="0"/>
            </a:endParaRPr>
          </a:p>
        </p:txBody>
      </p:sp>
      <p:sp>
        <p:nvSpPr>
          <p:cNvPr id="3" name="Alt Başlık 2"/>
          <p:cNvSpPr>
            <a:spLocks noGrp="1"/>
          </p:cNvSpPr>
          <p:nvPr>
            <p:ph type="subTitle" idx="1"/>
          </p:nvPr>
        </p:nvSpPr>
        <p:spPr>
          <a:xfrm>
            <a:off x="467544" y="2852936"/>
            <a:ext cx="8280920" cy="3888432"/>
          </a:xfrm>
        </p:spPr>
        <p:txBody>
          <a:bodyPr>
            <a:normAutofit fontScale="77500" lnSpcReduction="20000"/>
          </a:bodyPr>
          <a:lstStyle/>
          <a:p>
            <a:pPr algn="l"/>
            <a:endParaRPr lang="tr-TR" dirty="0" smtClean="0">
              <a:latin typeface="Arabic Typesetting" panose="03020402040406030203" pitchFamily="66" charset="-78"/>
              <a:cs typeface="Arabic Typesetting" panose="03020402040406030203" pitchFamily="66" charset="-78"/>
            </a:endParaRPr>
          </a:p>
          <a:p>
            <a:pPr algn="ctr"/>
            <a:r>
              <a:rPr lang="tr-TR" sz="4600" b="1" dirty="0" smtClean="0">
                <a:solidFill>
                  <a:schemeClr val="bg1"/>
                </a:solidFill>
                <a:latin typeface="Arabic Typesetting" panose="03020402040406030203" pitchFamily="66" charset="-78"/>
                <a:cs typeface="Arabic Typesetting" panose="03020402040406030203" pitchFamily="66" charset="-78"/>
              </a:rPr>
              <a:t>FARABİ  DEĞİŞİM  PROGRAMI  BAŞVURU KOŞULLARI  </a:t>
            </a:r>
          </a:p>
          <a:p>
            <a:pPr algn="ctr"/>
            <a:r>
              <a:rPr lang="tr-TR" sz="4600" b="1" dirty="0" smtClean="0">
                <a:solidFill>
                  <a:schemeClr val="bg1"/>
                </a:solidFill>
                <a:latin typeface="Arabic Typesetting" panose="03020402040406030203" pitchFamily="66" charset="-78"/>
                <a:cs typeface="Arabic Typesetting" panose="03020402040406030203" pitchFamily="66" charset="-78"/>
              </a:rPr>
              <a:t>NELERDİR?</a:t>
            </a:r>
          </a:p>
          <a:p>
            <a:pPr algn="l"/>
            <a:r>
              <a:rPr lang="tr-TR" dirty="0">
                <a:solidFill>
                  <a:schemeClr val="bg1"/>
                </a:solidFill>
                <a:latin typeface="Arabic Typesetting" panose="03020402040406030203" pitchFamily="66" charset="-78"/>
                <a:cs typeface="Arabic Typesetting" panose="03020402040406030203" pitchFamily="66" charset="-78"/>
              </a:rPr>
              <a:t>	</a:t>
            </a:r>
            <a:r>
              <a:rPr lang="tr-TR" sz="2000" dirty="0">
                <a:solidFill>
                  <a:schemeClr val="bg1"/>
                </a:solidFill>
                <a:latin typeface="Arabic Typesetting" panose="03020402040406030203" pitchFamily="66" charset="-78"/>
                <a:cs typeface="Arabic Typesetting" panose="03020402040406030203" pitchFamily="66" charset="-78"/>
              </a:rPr>
              <a:t> </a:t>
            </a:r>
            <a:r>
              <a:rPr lang="tr-TR" sz="3100" dirty="0">
                <a:solidFill>
                  <a:schemeClr val="bg1"/>
                </a:solidFill>
                <a:latin typeface="Arabic Typesetting" panose="03020402040406030203" pitchFamily="66" charset="-78"/>
                <a:cs typeface="Arabic Typesetting" panose="03020402040406030203" pitchFamily="66" charset="-78"/>
              </a:rPr>
              <a:t>Farabi Değişim Programı öğrencisi olabilmek için başvuran öğrencilerde aranacak asgarî şartlar şunlardır:</a:t>
            </a:r>
          </a:p>
          <a:p>
            <a:pPr marL="457200" lvl="0" indent="-457200" algn="l">
              <a:buFont typeface="Arial" panose="020B0604020202020204" pitchFamily="34" charset="0"/>
              <a:buChar char="•"/>
            </a:pPr>
            <a:r>
              <a:rPr lang="tr-TR" sz="3100" dirty="0">
                <a:solidFill>
                  <a:schemeClr val="bg1"/>
                </a:solidFill>
                <a:latin typeface="Arabic Typesetting" panose="03020402040406030203" pitchFamily="66" charset="-78"/>
                <a:cs typeface="Arabic Typesetting" panose="03020402040406030203" pitchFamily="66" charset="-78"/>
              </a:rPr>
              <a:t>Öğrencinin, örgün eğitim verilen yükseköğretim programlarında </a:t>
            </a:r>
            <a:r>
              <a:rPr lang="tr-TR" sz="3100" dirty="0">
                <a:solidFill>
                  <a:srgbClr val="FF0000"/>
                </a:solidFill>
                <a:latin typeface="Arabic Typesetting" panose="03020402040406030203" pitchFamily="66" charset="-78"/>
                <a:cs typeface="Arabic Typesetting" panose="03020402040406030203" pitchFamily="66" charset="-78"/>
              </a:rPr>
              <a:t>kayıtlı</a:t>
            </a:r>
            <a:r>
              <a:rPr lang="tr-TR" sz="3100" dirty="0">
                <a:latin typeface="Arabic Typesetting" panose="03020402040406030203" pitchFamily="66" charset="-78"/>
                <a:cs typeface="Arabic Typesetting" panose="03020402040406030203" pitchFamily="66" charset="-78"/>
              </a:rPr>
              <a:t> </a:t>
            </a:r>
            <a:r>
              <a:rPr lang="tr-TR" sz="3100" dirty="0">
                <a:solidFill>
                  <a:schemeClr val="bg1"/>
                </a:solidFill>
                <a:latin typeface="Arabic Typesetting" panose="03020402040406030203" pitchFamily="66" charset="-78"/>
                <a:cs typeface="Arabic Typesetting" panose="03020402040406030203" pitchFamily="66" charset="-78"/>
              </a:rPr>
              <a:t>ön lisans, lisans, yüksek lisans ve doktora öğrencisi olması,</a:t>
            </a:r>
          </a:p>
          <a:p>
            <a:pPr marL="457200" lvl="0" indent="-457200" algn="l">
              <a:buFont typeface="Arial" panose="020B0604020202020204" pitchFamily="34" charset="0"/>
              <a:buChar char="•"/>
            </a:pPr>
            <a:r>
              <a:rPr lang="tr-TR" sz="3100" dirty="0">
                <a:solidFill>
                  <a:schemeClr val="bg1"/>
                </a:solidFill>
                <a:latin typeface="Arabic Typesetting" panose="03020402040406030203" pitchFamily="66" charset="-78"/>
                <a:cs typeface="Arabic Typesetting" panose="03020402040406030203" pitchFamily="66" charset="-78"/>
              </a:rPr>
              <a:t>Ön lisans ve lisans öğrencilerinin genel akademik not ortalamasının</a:t>
            </a:r>
            <a:r>
              <a:rPr lang="tr-TR" sz="3100" dirty="0">
                <a:latin typeface="Arabic Typesetting" panose="03020402040406030203" pitchFamily="66" charset="-78"/>
                <a:cs typeface="Arabic Typesetting" panose="03020402040406030203" pitchFamily="66" charset="-78"/>
              </a:rPr>
              <a:t> </a:t>
            </a:r>
            <a:r>
              <a:rPr lang="tr-TR" sz="3100" dirty="0" smtClean="0">
                <a:solidFill>
                  <a:srgbClr val="FF0000"/>
                </a:solidFill>
                <a:latin typeface="Arabic Typesetting" panose="03020402040406030203" pitchFamily="66" charset="-78"/>
                <a:cs typeface="Arabic Typesetting" panose="03020402040406030203" pitchFamily="66" charset="-78"/>
              </a:rPr>
              <a:t>EN AZ 2.00/4.00 </a:t>
            </a:r>
            <a:r>
              <a:rPr lang="tr-TR" sz="3100" dirty="0">
                <a:solidFill>
                  <a:schemeClr val="bg1"/>
                </a:solidFill>
                <a:latin typeface="Arabic Typesetting" panose="03020402040406030203" pitchFamily="66" charset="-78"/>
                <a:cs typeface="Arabic Typesetting" panose="03020402040406030203" pitchFamily="66" charset="-78"/>
              </a:rPr>
              <a:t>olması, </a:t>
            </a:r>
          </a:p>
          <a:p>
            <a:pPr marL="457200" lvl="0" indent="-457200" algn="l">
              <a:buFont typeface="Arial" panose="020B0604020202020204" pitchFamily="34" charset="0"/>
              <a:buChar char="•"/>
            </a:pPr>
            <a:r>
              <a:rPr lang="tr-TR" sz="3100" dirty="0">
                <a:solidFill>
                  <a:schemeClr val="bg1"/>
                </a:solidFill>
                <a:latin typeface="Arabic Typesetting" panose="03020402040406030203" pitchFamily="66" charset="-78"/>
                <a:cs typeface="Arabic Typesetting" panose="03020402040406030203" pitchFamily="66" charset="-78"/>
              </a:rPr>
              <a:t>Yüksek lisans ve doktora öğrencilerinin genel akademik not ortalamasının</a:t>
            </a:r>
            <a:r>
              <a:rPr lang="tr-TR" sz="3100" dirty="0">
                <a:latin typeface="Arabic Typesetting" panose="03020402040406030203" pitchFamily="66" charset="-78"/>
                <a:cs typeface="Arabic Typesetting" panose="03020402040406030203" pitchFamily="66" charset="-78"/>
              </a:rPr>
              <a:t> </a:t>
            </a:r>
            <a:r>
              <a:rPr lang="tr-TR" sz="3100" dirty="0" smtClean="0">
                <a:solidFill>
                  <a:srgbClr val="FF0000"/>
                </a:solidFill>
                <a:latin typeface="Arabic Typesetting" panose="03020402040406030203" pitchFamily="66" charset="-78"/>
                <a:cs typeface="Arabic Typesetting" panose="03020402040406030203" pitchFamily="66" charset="-78"/>
              </a:rPr>
              <a:t>EN AZ  2.50/4.00</a:t>
            </a:r>
            <a:r>
              <a:rPr lang="tr-TR" sz="3100" dirty="0" smtClean="0">
                <a:latin typeface="Arabic Typesetting" panose="03020402040406030203" pitchFamily="66" charset="-78"/>
                <a:cs typeface="Arabic Typesetting" panose="03020402040406030203" pitchFamily="66" charset="-78"/>
              </a:rPr>
              <a:t> </a:t>
            </a:r>
            <a:r>
              <a:rPr lang="tr-TR" sz="3100" dirty="0" smtClean="0">
                <a:solidFill>
                  <a:schemeClr val="bg1"/>
                </a:solidFill>
                <a:latin typeface="Arabic Typesetting" panose="03020402040406030203" pitchFamily="66" charset="-78"/>
                <a:cs typeface="Arabic Typesetting" panose="03020402040406030203" pitchFamily="66" charset="-78"/>
              </a:rPr>
              <a:t>olmasıdır.</a:t>
            </a:r>
            <a:endParaRPr lang="tr-TR" sz="3100" dirty="0">
              <a:solidFill>
                <a:schemeClr val="bg1"/>
              </a:solidFill>
              <a:latin typeface="Arabic Typesetting" panose="03020402040406030203" pitchFamily="66" charset="-78"/>
              <a:cs typeface="Arabic Typesetting" panose="03020402040406030203" pitchFamily="66" charset="-78"/>
            </a:endParaRPr>
          </a:p>
          <a:p>
            <a:pPr algn="l"/>
            <a:r>
              <a:rPr lang="tr-TR" sz="2000" dirty="0" smtClean="0">
                <a:latin typeface="Arabic Typesetting" panose="03020402040406030203" pitchFamily="66" charset="-78"/>
                <a:cs typeface="Arabic Typesetting" panose="03020402040406030203" pitchFamily="66" charset="-78"/>
              </a:rPr>
              <a:t>.</a:t>
            </a:r>
            <a:endParaRPr lang="tr-TR" sz="2000" dirty="0">
              <a:latin typeface="Arabic Typesetting" panose="03020402040406030203" pitchFamily="66" charset="-78"/>
              <a:cs typeface="Arabic Typesetting" panose="03020402040406030203" pitchFamily="66" charset="-78"/>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404664"/>
            <a:ext cx="1728193" cy="1945433"/>
          </a:xfrm>
          <a:prstGeom prst="rect">
            <a:avLst/>
          </a:prstGeom>
        </p:spPr>
      </p:pic>
    </p:spTree>
    <p:extLst>
      <p:ext uri="{BB962C8B-B14F-4D97-AF65-F5344CB8AC3E}">
        <p14:creationId xmlns:p14="http://schemas.microsoft.com/office/powerpoint/2010/main" val="1911160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57200" y="332655"/>
            <a:ext cx="8219256" cy="1584177"/>
          </a:xfrm>
        </p:spPr>
        <p:txBody>
          <a:bodyPr/>
          <a:lstStyle/>
          <a:p>
            <a:pPr algn="r"/>
            <a:r>
              <a:rPr lang="tr-TR" sz="4200" b="1" dirty="0" smtClean="0">
                <a:latin typeface="Poor Richard" panose="02080502050505020702" pitchFamily="18" charset="0"/>
              </a:rPr>
              <a:t>KARABÜK</a:t>
            </a:r>
            <a:r>
              <a:rPr lang="tr-TR" sz="4800" b="1" dirty="0" smtClean="0">
                <a:latin typeface="Poor Richard" panose="02080502050505020702" pitchFamily="18" charset="0"/>
              </a:rPr>
              <a:t> </a:t>
            </a:r>
            <a:r>
              <a:rPr lang="tr-TR" sz="4200" b="1" dirty="0" smtClean="0">
                <a:latin typeface="Poor Richard" panose="02080502050505020702" pitchFamily="18" charset="0"/>
              </a:rPr>
              <a:t> ÜNİVERSİTESİ</a:t>
            </a:r>
            <a:r>
              <a:rPr lang="tr-TR" b="1" dirty="0" smtClean="0">
                <a:latin typeface="Poor Richard" panose="02080502050505020702" pitchFamily="18" charset="0"/>
              </a:rPr>
              <a:t/>
            </a:r>
            <a:br>
              <a:rPr lang="tr-TR" b="1" dirty="0" smtClean="0">
                <a:latin typeface="Poor Richard" panose="02080502050505020702" pitchFamily="18" charset="0"/>
              </a:rPr>
            </a:br>
            <a:r>
              <a:rPr lang="tr-TR" sz="2700" b="1" dirty="0" smtClean="0">
                <a:latin typeface="Poor Richard" panose="02080502050505020702" pitchFamily="18" charset="0"/>
              </a:rPr>
              <a:t>FARABİ  KURUM   KOORDİNATÖRLÜĞÜ</a:t>
            </a:r>
            <a:endParaRPr lang="tr-TR" sz="2700" b="1" dirty="0">
              <a:latin typeface="Poor Richard" panose="02080502050505020702" pitchFamily="18" charset="0"/>
            </a:endParaRPr>
          </a:p>
        </p:txBody>
      </p:sp>
      <p:sp>
        <p:nvSpPr>
          <p:cNvPr id="3" name="Alt Başlık 2"/>
          <p:cNvSpPr>
            <a:spLocks noGrp="1"/>
          </p:cNvSpPr>
          <p:nvPr>
            <p:ph type="subTitle" idx="1"/>
          </p:nvPr>
        </p:nvSpPr>
        <p:spPr>
          <a:xfrm>
            <a:off x="467544" y="2852936"/>
            <a:ext cx="8208912" cy="3672408"/>
          </a:xfrm>
        </p:spPr>
        <p:txBody>
          <a:bodyPr>
            <a:normAutofit fontScale="92500"/>
          </a:bodyPr>
          <a:lstStyle/>
          <a:p>
            <a:pPr algn="ctr"/>
            <a:endParaRPr lang="tr-TR" dirty="0" smtClean="0"/>
          </a:p>
          <a:p>
            <a:pPr algn="ctr"/>
            <a:r>
              <a:rPr lang="tr-TR" sz="3600" b="1" dirty="0" smtClean="0">
                <a:solidFill>
                  <a:schemeClr val="bg1"/>
                </a:solidFill>
                <a:latin typeface="Arabic Typesetting" panose="03020402040406030203" pitchFamily="66" charset="-78"/>
                <a:cs typeface="Arabic Typesetting" panose="03020402040406030203" pitchFamily="66" charset="-78"/>
              </a:rPr>
              <a:t>FARABİ  DEĞİŞİM  PROGRAMI  KİMLER FAYDALANAMAZ?</a:t>
            </a:r>
          </a:p>
          <a:p>
            <a:pPr lvl="0" algn="l"/>
            <a:r>
              <a:rPr lang="tr-TR" sz="2000" b="1" dirty="0">
                <a:latin typeface="Poor Richard" panose="02080502050505020702" pitchFamily="18" charset="0"/>
                <a:cs typeface="Arabic Typesetting" panose="03020402040406030203" pitchFamily="66" charset="-78"/>
              </a:rPr>
              <a:t>	</a:t>
            </a:r>
            <a:r>
              <a:rPr lang="tr-TR" sz="2600" dirty="0" smtClean="0">
                <a:solidFill>
                  <a:srgbClr val="FF0000"/>
                </a:solidFill>
                <a:latin typeface="Arabic Typesetting" panose="03020402040406030203" pitchFamily="66" charset="-78"/>
                <a:cs typeface="Arabic Typesetting" panose="03020402040406030203" pitchFamily="66" charset="-78"/>
              </a:rPr>
              <a:t>Başvurular  AGNO  dikkate  alınarak  bir  sonraki  </a:t>
            </a:r>
            <a:r>
              <a:rPr lang="tr-TR" sz="2600" dirty="0">
                <a:solidFill>
                  <a:srgbClr val="FF0000"/>
                </a:solidFill>
                <a:latin typeface="Arabic Typesetting" panose="03020402040406030203" pitchFamily="66" charset="-78"/>
                <a:cs typeface="Arabic Typesetting" panose="03020402040406030203" pitchFamily="66" charset="-78"/>
              </a:rPr>
              <a:t>sene  için </a:t>
            </a:r>
            <a:r>
              <a:rPr lang="tr-TR" sz="2600" dirty="0" smtClean="0">
                <a:solidFill>
                  <a:srgbClr val="FF0000"/>
                </a:solidFill>
                <a:latin typeface="Arabic Typesetting" panose="03020402040406030203" pitchFamily="66" charset="-78"/>
                <a:cs typeface="Arabic Typesetting" panose="03020402040406030203" pitchFamily="66" charset="-78"/>
              </a:rPr>
              <a:t>yapıldığından</a:t>
            </a:r>
            <a:r>
              <a:rPr lang="tr-TR" sz="2600" dirty="0" smtClean="0">
                <a:latin typeface="Arabic Typesetting" panose="03020402040406030203" pitchFamily="66" charset="-78"/>
                <a:cs typeface="Arabic Typesetting" panose="03020402040406030203" pitchFamily="66" charset="-78"/>
              </a:rPr>
              <a:t>; </a:t>
            </a:r>
          </a:p>
          <a:p>
            <a:pPr lvl="0" algn="l"/>
            <a:r>
              <a:rPr lang="tr-TR" sz="2600" dirty="0" smtClean="0">
                <a:solidFill>
                  <a:schemeClr val="bg1"/>
                </a:solidFill>
                <a:latin typeface="Arabic Typesetting" panose="03020402040406030203" pitchFamily="66" charset="-78"/>
                <a:cs typeface="Arabic Typesetting" panose="03020402040406030203" pitchFamily="66" charset="-78"/>
              </a:rPr>
              <a:t>Ön </a:t>
            </a:r>
            <a:r>
              <a:rPr lang="tr-TR" sz="2600" dirty="0">
                <a:solidFill>
                  <a:schemeClr val="bg1"/>
                </a:solidFill>
                <a:latin typeface="Arabic Typesetting" panose="03020402040406030203" pitchFamily="66" charset="-78"/>
                <a:cs typeface="Arabic Typesetting" panose="03020402040406030203" pitchFamily="66" charset="-78"/>
              </a:rPr>
              <a:t>lisans ve lisans programlarının hazırlık ve birinci sınıfında okuyan öğrenciler, Farabi Değişim Programından yararlanamaz. Yüksek lisans ve doktora öğrencileri, hazırlık ve bilimsel hazırlık dönemleri ile esas eğitime başladıkları ilk yarıyıl için bu programdan yararlanamazlar. </a:t>
            </a:r>
            <a:endParaRPr lang="tr-TR" sz="2600" dirty="0" smtClean="0">
              <a:solidFill>
                <a:schemeClr val="bg1"/>
              </a:solidFill>
              <a:latin typeface="Arabic Typesetting" panose="03020402040406030203" pitchFamily="66" charset="-78"/>
              <a:cs typeface="Arabic Typesetting" panose="03020402040406030203" pitchFamily="66" charset="-78"/>
            </a:endParaRPr>
          </a:p>
          <a:p>
            <a:pPr lvl="0" algn="l"/>
            <a:r>
              <a:rPr lang="tr-TR" sz="2600" dirty="0" smtClean="0">
                <a:solidFill>
                  <a:schemeClr val="bg1"/>
                </a:solidFill>
                <a:latin typeface="Arabic Typesetting" panose="03020402040406030203" pitchFamily="66" charset="-78"/>
                <a:cs typeface="Arabic Typesetting" panose="03020402040406030203" pitchFamily="66" charset="-78"/>
              </a:rPr>
              <a:t>	Daha önceden Farabi Değişim Programından yararlanmış  veya başvurusu kabul edilip feragat etmiş olanlar ile hükümlü olan öğrenciler bu programdan faydalanamazlar.</a:t>
            </a:r>
          </a:p>
          <a:p>
            <a:pPr algn="l"/>
            <a:endParaRPr lang="tr-TR" sz="2000" dirty="0" smtClean="0">
              <a:latin typeface="Poor Richard" panose="02080502050505020702"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404664"/>
            <a:ext cx="1728193" cy="1945433"/>
          </a:xfrm>
          <a:prstGeom prst="rect">
            <a:avLst/>
          </a:prstGeom>
        </p:spPr>
      </p:pic>
    </p:spTree>
    <p:extLst>
      <p:ext uri="{BB962C8B-B14F-4D97-AF65-F5344CB8AC3E}">
        <p14:creationId xmlns:p14="http://schemas.microsoft.com/office/powerpoint/2010/main" val="626907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57200" y="332655"/>
            <a:ext cx="8219256" cy="1584177"/>
          </a:xfrm>
        </p:spPr>
        <p:txBody>
          <a:bodyPr/>
          <a:lstStyle/>
          <a:p>
            <a:pPr algn="r"/>
            <a:r>
              <a:rPr lang="tr-TR" sz="4200" b="1" dirty="0" smtClean="0">
                <a:latin typeface="Poor Richard" panose="02080502050505020702" pitchFamily="18" charset="0"/>
              </a:rPr>
              <a:t>KARABÜK</a:t>
            </a:r>
            <a:r>
              <a:rPr lang="tr-TR" sz="4800" b="1" dirty="0" smtClean="0">
                <a:latin typeface="Poor Richard" panose="02080502050505020702" pitchFamily="18" charset="0"/>
              </a:rPr>
              <a:t> </a:t>
            </a:r>
            <a:r>
              <a:rPr lang="tr-TR" sz="4200" b="1" dirty="0" smtClean="0">
                <a:latin typeface="Poor Richard" panose="02080502050505020702" pitchFamily="18" charset="0"/>
              </a:rPr>
              <a:t> ÜNİVERSİTESİ</a:t>
            </a:r>
            <a:r>
              <a:rPr lang="tr-TR" b="1" dirty="0" smtClean="0">
                <a:latin typeface="Poor Richard" panose="02080502050505020702" pitchFamily="18" charset="0"/>
              </a:rPr>
              <a:t/>
            </a:r>
            <a:br>
              <a:rPr lang="tr-TR" b="1" dirty="0" smtClean="0">
                <a:latin typeface="Poor Richard" panose="02080502050505020702" pitchFamily="18" charset="0"/>
              </a:rPr>
            </a:br>
            <a:r>
              <a:rPr lang="tr-TR" sz="2700" b="1" dirty="0" smtClean="0">
                <a:latin typeface="Poor Richard" panose="02080502050505020702" pitchFamily="18" charset="0"/>
              </a:rPr>
              <a:t>FARABİ  KURUM   KOORDİNATÖRLÜĞÜ</a:t>
            </a:r>
            <a:endParaRPr lang="tr-TR" sz="2700" b="1" dirty="0">
              <a:latin typeface="Poor Richard" panose="02080502050505020702" pitchFamily="18" charset="0"/>
            </a:endParaRPr>
          </a:p>
        </p:txBody>
      </p:sp>
      <p:sp>
        <p:nvSpPr>
          <p:cNvPr id="3" name="Alt Başlık 2"/>
          <p:cNvSpPr>
            <a:spLocks noGrp="1"/>
          </p:cNvSpPr>
          <p:nvPr>
            <p:ph type="subTitle" idx="1"/>
          </p:nvPr>
        </p:nvSpPr>
        <p:spPr>
          <a:xfrm>
            <a:off x="467544" y="2852936"/>
            <a:ext cx="8136904" cy="3672408"/>
          </a:xfrm>
        </p:spPr>
        <p:txBody>
          <a:bodyPr>
            <a:normAutofit lnSpcReduction="10000"/>
          </a:bodyPr>
          <a:lstStyle/>
          <a:p>
            <a:pPr algn="ctr"/>
            <a:endParaRPr lang="tr-TR" dirty="0" smtClean="0"/>
          </a:p>
          <a:p>
            <a:pPr algn="ctr"/>
            <a:r>
              <a:rPr lang="tr-TR" sz="3600" b="1" dirty="0" smtClean="0">
                <a:solidFill>
                  <a:schemeClr val="bg1"/>
                </a:solidFill>
                <a:latin typeface="Arabic Typesetting" panose="03020402040406030203" pitchFamily="66" charset="-78"/>
                <a:cs typeface="Arabic Typesetting" panose="03020402040406030203" pitchFamily="66" charset="-78"/>
              </a:rPr>
              <a:t>FARABİ  DEĞİŞİM  PROGRAMI  BAŞVURU  </a:t>
            </a:r>
          </a:p>
          <a:p>
            <a:pPr algn="ctr"/>
            <a:r>
              <a:rPr lang="tr-TR" sz="3600" b="1" dirty="0" smtClean="0">
                <a:solidFill>
                  <a:schemeClr val="bg1"/>
                </a:solidFill>
                <a:latin typeface="Arabic Typesetting" panose="03020402040406030203" pitchFamily="66" charset="-78"/>
                <a:cs typeface="Arabic Typesetting" panose="03020402040406030203" pitchFamily="66" charset="-78"/>
              </a:rPr>
              <a:t>TARİHLERİ ve EVRAKLARI?</a:t>
            </a:r>
          </a:p>
          <a:p>
            <a:pPr algn="l"/>
            <a:r>
              <a:rPr lang="tr-TR" dirty="0" smtClean="0">
                <a:solidFill>
                  <a:schemeClr val="bg1"/>
                </a:solidFill>
                <a:latin typeface="Arabic Typesetting" panose="03020402040406030203" pitchFamily="66" charset="-78"/>
                <a:cs typeface="Arabic Typesetting" panose="03020402040406030203" pitchFamily="66" charset="-78"/>
              </a:rPr>
              <a:t>	</a:t>
            </a:r>
            <a:r>
              <a:rPr lang="tr-TR" sz="2400" dirty="0" smtClean="0">
                <a:solidFill>
                  <a:schemeClr val="bg1"/>
                </a:solidFill>
                <a:latin typeface="Arabic Typesetting" panose="03020402040406030203" pitchFamily="66" charset="-78"/>
                <a:cs typeface="Arabic Typesetting" panose="03020402040406030203" pitchFamily="66" charset="-78"/>
              </a:rPr>
              <a:t>Başvurular Yükseköğretim Kurulunun belirtmiş olduğu takvim dikkate alınarak </a:t>
            </a:r>
            <a:r>
              <a:rPr lang="tr-TR" sz="2400" dirty="0" smtClean="0">
                <a:solidFill>
                  <a:schemeClr val="bg1"/>
                </a:solidFill>
                <a:latin typeface="Arabic Typesetting" panose="03020402040406030203" pitchFamily="66" charset="-78"/>
                <a:cs typeface="Arabic Typesetting" panose="03020402040406030203" pitchFamily="66" charset="-78"/>
              </a:rPr>
              <a:t>Üniversitemizde </a:t>
            </a:r>
            <a:r>
              <a:rPr lang="tr-TR" sz="4000" dirty="0" smtClean="0">
                <a:solidFill>
                  <a:srgbClr val="FF0000"/>
                </a:solidFill>
                <a:latin typeface="Arabic Typesetting" panose="03020402040406030203" pitchFamily="66" charset="-78"/>
                <a:cs typeface="Arabic Typesetting" panose="03020402040406030203" pitchFamily="66" charset="-78"/>
              </a:rPr>
              <a:t>16 </a:t>
            </a:r>
            <a:r>
              <a:rPr lang="tr-TR" sz="4000" dirty="0" smtClean="0">
                <a:solidFill>
                  <a:srgbClr val="FF0000"/>
                </a:solidFill>
                <a:latin typeface="Arabic Typesetting" panose="03020402040406030203" pitchFamily="66" charset="-78"/>
                <a:cs typeface="Arabic Typesetting" panose="03020402040406030203" pitchFamily="66" charset="-78"/>
              </a:rPr>
              <a:t>MART 2016 – </a:t>
            </a:r>
            <a:r>
              <a:rPr lang="tr-TR" sz="4000" dirty="0" smtClean="0">
                <a:solidFill>
                  <a:srgbClr val="FF0000"/>
                </a:solidFill>
                <a:latin typeface="Arabic Typesetting" panose="03020402040406030203" pitchFamily="66" charset="-78"/>
                <a:cs typeface="Arabic Typesetting" panose="03020402040406030203" pitchFamily="66" charset="-78"/>
              </a:rPr>
              <a:t>25  MART  2016 </a:t>
            </a:r>
            <a:r>
              <a:rPr lang="tr-TR" sz="4000" dirty="0" smtClean="0">
                <a:solidFill>
                  <a:schemeClr val="bg1"/>
                </a:solidFill>
                <a:latin typeface="Arabic Typesetting" panose="03020402040406030203" pitchFamily="66" charset="-78"/>
                <a:cs typeface="Arabic Typesetting" panose="03020402040406030203" pitchFamily="66" charset="-78"/>
              </a:rPr>
              <a:t> </a:t>
            </a:r>
            <a:r>
              <a:rPr lang="tr-TR" sz="2400" dirty="0" smtClean="0">
                <a:solidFill>
                  <a:schemeClr val="bg1"/>
                </a:solidFill>
                <a:latin typeface="Arabic Typesetting" panose="03020402040406030203" pitchFamily="66" charset="-78"/>
                <a:cs typeface="Arabic Typesetting" panose="03020402040406030203" pitchFamily="66" charset="-78"/>
              </a:rPr>
              <a:t>tarihleri </a:t>
            </a:r>
            <a:r>
              <a:rPr lang="tr-TR" sz="2400" dirty="0" smtClean="0">
                <a:solidFill>
                  <a:schemeClr val="bg1"/>
                </a:solidFill>
                <a:latin typeface="Arabic Typesetting" panose="03020402040406030203" pitchFamily="66" charset="-78"/>
                <a:cs typeface="Arabic Typesetting" panose="03020402040406030203" pitchFamily="66" charset="-78"/>
              </a:rPr>
              <a:t>arasında </a:t>
            </a:r>
            <a:r>
              <a:rPr lang="tr-TR" sz="2400" dirty="0" smtClean="0">
                <a:solidFill>
                  <a:srgbClr val="002060"/>
                </a:solidFill>
                <a:latin typeface="Arabic Typesetting" panose="03020402040406030203" pitchFamily="66" charset="-78"/>
                <a:cs typeface="Arabic Typesetting" panose="03020402040406030203" pitchFamily="66" charset="-78"/>
              </a:rPr>
              <a:t>uluslararasi.karabuk.edu.tr/</a:t>
            </a:r>
            <a:r>
              <a:rPr lang="tr-TR" sz="2400" dirty="0" err="1" smtClean="0">
                <a:solidFill>
                  <a:srgbClr val="002060"/>
                </a:solidFill>
                <a:latin typeface="Arabic Typesetting" panose="03020402040406030203" pitchFamily="66" charset="-78"/>
                <a:cs typeface="Arabic Typesetting" panose="03020402040406030203" pitchFamily="66" charset="-78"/>
              </a:rPr>
              <a:t>farabi</a:t>
            </a:r>
            <a:r>
              <a:rPr lang="tr-TR" sz="2400" dirty="0" smtClean="0">
                <a:solidFill>
                  <a:schemeClr val="bg1"/>
                </a:solidFill>
                <a:latin typeface="Arabic Typesetting" panose="03020402040406030203" pitchFamily="66" charset="-78"/>
                <a:cs typeface="Arabic Typesetting" panose="03020402040406030203" pitchFamily="66" charset="-78"/>
              </a:rPr>
              <a:t> </a:t>
            </a:r>
            <a:r>
              <a:rPr lang="tr-TR" sz="2400" dirty="0" smtClean="0">
                <a:solidFill>
                  <a:schemeClr val="bg1"/>
                </a:solidFill>
                <a:latin typeface="Arabic Typesetting" panose="03020402040406030203" pitchFamily="66" charset="-78"/>
                <a:cs typeface="Arabic Typesetting" panose="03020402040406030203" pitchFamily="66" charset="-78"/>
              </a:rPr>
              <a:t>adresinden ulaşabileceğiniz</a:t>
            </a:r>
            <a:r>
              <a:rPr lang="tr-TR" sz="2400" dirty="0" smtClean="0">
                <a:solidFill>
                  <a:srgbClr val="FF0000"/>
                </a:solidFill>
                <a:latin typeface="Arabic Typesetting" panose="03020402040406030203" pitchFamily="66" charset="-78"/>
                <a:cs typeface="Arabic Typesetting" panose="03020402040406030203" pitchFamily="66" charset="-78"/>
              </a:rPr>
              <a:t> </a:t>
            </a:r>
            <a:r>
              <a:rPr lang="tr-TR" sz="2400" dirty="0">
                <a:solidFill>
                  <a:schemeClr val="bg1"/>
                </a:solidFill>
                <a:latin typeface="Arabic Typesetting" panose="03020402040406030203" pitchFamily="66" charset="-78"/>
                <a:cs typeface="Arabic Typesetting" panose="03020402040406030203" pitchFamily="66" charset="-78"/>
              </a:rPr>
              <a:t>‘ADAY ÖĞRENCİ BAŞVURU </a:t>
            </a:r>
            <a:r>
              <a:rPr lang="tr-TR" sz="2400" dirty="0" err="1" smtClean="0">
                <a:solidFill>
                  <a:schemeClr val="bg1"/>
                </a:solidFill>
                <a:latin typeface="Arabic Typesetting" panose="03020402040406030203" pitchFamily="66" charset="-78"/>
                <a:cs typeface="Arabic Typesetting" panose="03020402040406030203" pitchFamily="66" charset="-78"/>
              </a:rPr>
              <a:t>FORMU’nu</a:t>
            </a:r>
            <a:r>
              <a:rPr lang="tr-TR" sz="2400" dirty="0" smtClean="0">
                <a:solidFill>
                  <a:schemeClr val="bg1"/>
                </a:solidFill>
                <a:latin typeface="Arabic Typesetting" panose="03020402040406030203" pitchFamily="66" charset="-78"/>
                <a:cs typeface="Arabic Typesetting" panose="03020402040406030203" pitchFamily="66" charset="-78"/>
              </a:rPr>
              <a:t> ekleriyle beraber </a:t>
            </a:r>
            <a:r>
              <a:rPr lang="tr-TR" sz="2400" dirty="0" smtClean="0">
                <a:solidFill>
                  <a:schemeClr val="bg1"/>
                </a:solidFill>
                <a:latin typeface="Arabic Typesetting" panose="03020402040406030203" pitchFamily="66" charset="-78"/>
                <a:cs typeface="Arabic Typesetting" panose="03020402040406030203" pitchFamily="66" charset="-78"/>
              </a:rPr>
              <a:t>Meslek </a:t>
            </a:r>
            <a:r>
              <a:rPr lang="tr-TR" sz="2400" dirty="0" smtClean="0">
                <a:solidFill>
                  <a:schemeClr val="bg1"/>
                </a:solidFill>
                <a:latin typeface="Arabic Typesetting" panose="03020402040406030203" pitchFamily="66" charset="-78"/>
                <a:cs typeface="Arabic Typesetting" panose="03020402040406030203" pitchFamily="66" charset="-78"/>
              </a:rPr>
              <a:t>Yüksekokulları, Yüksekokullar, Fakülteler ve Enstitüler </a:t>
            </a:r>
            <a:r>
              <a:rPr lang="tr-TR" sz="2400" dirty="0">
                <a:solidFill>
                  <a:schemeClr val="bg1"/>
                </a:solidFill>
                <a:latin typeface="Arabic Typesetting" panose="03020402040406030203" pitchFamily="66" charset="-78"/>
                <a:cs typeface="Arabic Typesetting" panose="03020402040406030203" pitchFamily="66" charset="-78"/>
              </a:rPr>
              <a:t>ilgili </a:t>
            </a:r>
            <a:r>
              <a:rPr lang="tr-TR" sz="2400" dirty="0" smtClean="0">
                <a:solidFill>
                  <a:schemeClr val="bg1"/>
                </a:solidFill>
                <a:latin typeface="Arabic Typesetting" panose="03020402040406030203" pitchFamily="66" charset="-78"/>
                <a:cs typeface="Arabic Typesetting" panose="03020402040406030203" pitchFamily="66" charset="-78"/>
              </a:rPr>
              <a:t>birim Koordinatörleri tarafından </a:t>
            </a:r>
            <a:r>
              <a:rPr lang="tr-TR" sz="2400" dirty="0" smtClean="0">
                <a:solidFill>
                  <a:schemeClr val="bg1"/>
                </a:solidFill>
                <a:latin typeface="Arabic Typesetting" panose="03020402040406030203" pitchFamily="66" charset="-78"/>
                <a:cs typeface="Arabic Typesetting" panose="03020402040406030203" pitchFamily="66" charset="-78"/>
              </a:rPr>
              <a:t>alınacaktır.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404664"/>
            <a:ext cx="1728193" cy="1945433"/>
          </a:xfrm>
          <a:prstGeom prst="rect">
            <a:avLst/>
          </a:prstGeom>
        </p:spPr>
      </p:pic>
    </p:spTree>
    <p:extLst>
      <p:ext uri="{BB962C8B-B14F-4D97-AF65-F5344CB8AC3E}">
        <p14:creationId xmlns:p14="http://schemas.microsoft.com/office/powerpoint/2010/main" val="1555342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57200" y="332655"/>
            <a:ext cx="8219256" cy="1584177"/>
          </a:xfrm>
        </p:spPr>
        <p:txBody>
          <a:bodyPr/>
          <a:lstStyle/>
          <a:p>
            <a:pPr algn="r"/>
            <a:r>
              <a:rPr lang="tr-TR" sz="4200" b="1" dirty="0" smtClean="0">
                <a:latin typeface="Poor Richard" panose="02080502050505020702" pitchFamily="18" charset="0"/>
              </a:rPr>
              <a:t>KARABÜK</a:t>
            </a:r>
            <a:r>
              <a:rPr lang="tr-TR" sz="4800" b="1" dirty="0" smtClean="0">
                <a:latin typeface="Poor Richard" panose="02080502050505020702" pitchFamily="18" charset="0"/>
              </a:rPr>
              <a:t> </a:t>
            </a:r>
            <a:r>
              <a:rPr lang="tr-TR" sz="4200" b="1" dirty="0" smtClean="0">
                <a:latin typeface="Poor Richard" panose="02080502050505020702" pitchFamily="18" charset="0"/>
              </a:rPr>
              <a:t> ÜNİVERSİTESİ</a:t>
            </a:r>
            <a:r>
              <a:rPr lang="tr-TR" b="1" dirty="0" smtClean="0">
                <a:latin typeface="Poor Richard" panose="02080502050505020702" pitchFamily="18" charset="0"/>
              </a:rPr>
              <a:t/>
            </a:r>
            <a:br>
              <a:rPr lang="tr-TR" b="1" dirty="0" smtClean="0">
                <a:latin typeface="Poor Richard" panose="02080502050505020702" pitchFamily="18" charset="0"/>
              </a:rPr>
            </a:br>
            <a:r>
              <a:rPr lang="tr-TR" sz="2700" b="1" dirty="0" smtClean="0">
                <a:latin typeface="Poor Richard" panose="02080502050505020702" pitchFamily="18" charset="0"/>
              </a:rPr>
              <a:t>FARABİ  KURUM   KOORDİNATÖRLÜĞÜ</a:t>
            </a:r>
            <a:endParaRPr lang="tr-TR" sz="2700" b="1" dirty="0">
              <a:latin typeface="Poor Richard" panose="02080502050505020702" pitchFamily="18" charset="0"/>
            </a:endParaRPr>
          </a:p>
        </p:txBody>
      </p:sp>
      <p:sp>
        <p:nvSpPr>
          <p:cNvPr id="3" name="Alt Başlık 2"/>
          <p:cNvSpPr>
            <a:spLocks noGrp="1"/>
          </p:cNvSpPr>
          <p:nvPr>
            <p:ph type="subTitle" idx="1"/>
          </p:nvPr>
        </p:nvSpPr>
        <p:spPr>
          <a:xfrm>
            <a:off x="467544" y="2924944"/>
            <a:ext cx="8280920" cy="3600400"/>
          </a:xfrm>
        </p:spPr>
        <p:txBody>
          <a:bodyPr>
            <a:normAutofit fontScale="25000" lnSpcReduction="20000"/>
          </a:bodyPr>
          <a:lstStyle/>
          <a:p>
            <a:pPr algn="ctr"/>
            <a:endParaRPr lang="tr-TR" dirty="0" smtClean="0">
              <a:latin typeface="Arabic Typesetting" panose="03020402040406030203" pitchFamily="66" charset="-78"/>
              <a:cs typeface="Arabic Typesetting" panose="03020402040406030203" pitchFamily="66" charset="-78"/>
            </a:endParaRPr>
          </a:p>
          <a:p>
            <a:pPr algn="ctr"/>
            <a:r>
              <a:rPr lang="tr-TR" sz="14400" b="1" dirty="0">
                <a:solidFill>
                  <a:schemeClr val="bg1">
                    <a:lumMod val="95000"/>
                    <a:lumOff val="5000"/>
                  </a:schemeClr>
                </a:solidFill>
                <a:latin typeface="Arabic Typesetting" panose="03020402040406030203" pitchFamily="66" charset="-78"/>
                <a:cs typeface="Arabic Typesetting" panose="03020402040406030203" pitchFamily="66" charset="-78"/>
              </a:rPr>
              <a:t>FARABİ  DEĞİŞİM  PROGRAMI </a:t>
            </a:r>
            <a:r>
              <a:rPr lang="tr-TR" sz="14400" b="1" dirty="0" smtClean="0">
                <a:solidFill>
                  <a:schemeClr val="bg1">
                    <a:lumMod val="95000"/>
                    <a:lumOff val="5000"/>
                  </a:schemeClr>
                </a:solidFill>
                <a:latin typeface="Arabic Typesetting" panose="03020402040406030203" pitchFamily="66" charset="-78"/>
                <a:cs typeface="Arabic Typesetting" panose="03020402040406030203" pitchFamily="66" charset="-78"/>
              </a:rPr>
              <a:t>ADAY ÖĞRENCİ </a:t>
            </a:r>
          </a:p>
          <a:p>
            <a:pPr algn="ctr"/>
            <a:r>
              <a:rPr lang="tr-TR" sz="14400" b="1" dirty="0" smtClean="0">
                <a:solidFill>
                  <a:schemeClr val="bg1">
                    <a:lumMod val="95000"/>
                    <a:lumOff val="5000"/>
                  </a:schemeClr>
                </a:solidFill>
                <a:latin typeface="Arabic Typesetting" panose="03020402040406030203" pitchFamily="66" charset="-78"/>
                <a:cs typeface="Arabic Typesetting" panose="03020402040406030203" pitchFamily="66" charset="-78"/>
              </a:rPr>
              <a:t>BAŞVURU  FORMU  İLE  İLGİLİ  DETAYLAR</a:t>
            </a:r>
          </a:p>
          <a:p>
            <a:r>
              <a:rPr lang="tr-TR" sz="9600" dirty="0" smtClean="0">
                <a:solidFill>
                  <a:schemeClr val="bg1">
                    <a:lumMod val="95000"/>
                    <a:lumOff val="5000"/>
                  </a:schemeClr>
                </a:solidFill>
                <a:latin typeface="Arabic Typesetting" panose="03020402040406030203" pitchFamily="66" charset="-78"/>
                <a:cs typeface="Arabic Typesetting" panose="03020402040406030203" pitchFamily="66" charset="-78"/>
              </a:rPr>
              <a:t>	</a:t>
            </a:r>
            <a:r>
              <a:rPr lang="tr-TR" sz="9600" dirty="0">
                <a:solidFill>
                  <a:schemeClr val="bg1">
                    <a:lumMod val="95000"/>
                    <a:lumOff val="5000"/>
                  </a:schemeClr>
                </a:solidFill>
                <a:latin typeface="Arabic Typesetting" panose="03020402040406030203" pitchFamily="66" charset="-78"/>
                <a:cs typeface="Arabic Typesetting" panose="03020402040406030203" pitchFamily="66" charset="-78"/>
              </a:rPr>
              <a:t> </a:t>
            </a:r>
          </a:p>
          <a:p>
            <a:pPr lvl="0" algn="l"/>
            <a:r>
              <a:rPr lang="tr-TR" sz="9600" dirty="0" smtClean="0">
                <a:solidFill>
                  <a:schemeClr val="bg1">
                    <a:lumMod val="95000"/>
                    <a:lumOff val="5000"/>
                  </a:schemeClr>
                </a:solidFill>
                <a:latin typeface="Arabic Typesetting" panose="03020402040406030203" pitchFamily="66" charset="-78"/>
                <a:cs typeface="Arabic Typesetting" panose="03020402040406030203" pitchFamily="66" charset="-78"/>
              </a:rPr>
              <a:t>		Bütün </a:t>
            </a:r>
            <a:r>
              <a:rPr lang="tr-TR" sz="9600" dirty="0">
                <a:solidFill>
                  <a:schemeClr val="bg1">
                    <a:lumMod val="95000"/>
                    <a:lumOff val="5000"/>
                  </a:schemeClr>
                </a:solidFill>
                <a:latin typeface="Arabic Typesetting" panose="03020402040406030203" pitchFamily="66" charset="-78"/>
                <a:cs typeface="Arabic Typesetting" panose="03020402040406030203" pitchFamily="66" charset="-78"/>
              </a:rPr>
              <a:t>belgeler bilgisayar ortamında </a:t>
            </a:r>
            <a:r>
              <a:rPr lang="tr-TR" sz="9600" dirty="0" smtClean="0">
                <a:solidFill>
                  <a:schemeClr val="bg1">
                    <a:lumMod val="95000"/>
                    <a:lumOff val="5000"/>
                  </a:schemeClr>
                </a:solidFill>
                <a:latin typeface="Arabic Typesetting" panose="03020402040406030203" pitchFamily="66" charset="-78"/>
                <a:cs typeface="Arabic Typesetting" panose="03020402040406030203" pitchFamily="66" charset="-78"/>
              </a:rPr>
              <a:t>doldurulacaktır</a:t>
            </a:r>
            <a:r>
              <a:rPr lang="tr-TR" sz="9600" dirty="0">
                <a:solidFill>
                  <a:schemeClr val="bg1">
                    <a:lumMod val="95000"/>
                    <a:lumOff val="5000"/>
                  </a:schemeClr>
                </a:solidFill>
                <a:latin typeface="Arabic Typesetting" panose="03020402040406030203" pitchFamily="66" charset="-78"/>
                <a:cs typeface="Arabic Typesetting" panose="03020402040406030203" pitchFamily="66" charset="-78"/>
              </a:rPr>
              <a:t> </a:t>
            </a:r>
            <a:r>
              <a:rPr lang="tr-TR" sz="9600" dirty="0" smtClean="0">
                <a:solidFill>
                  <a:schemeClr val="bg1">
                    <a:lumMod val="95000"/>
                    <a:lumOff val="5000"/>
                  </a:schemeClr>
                </a:solidFill>
                <a:latin typeface="Arabic Typesetting" panose="03020402040406030203" pitchFamily="66" charset="-78"/>
                <a:cs typeface="Arabic Typesetting" panose="03020402040406030203" pitchFamily="66" charset="-78"/>
              </a:rPr>
              <a:t>ve ıslak imzalı </a:t>
            </a:r>
            <a:r>
              <a:rPr lang="tr-TR" sz="9600" dirty="0" smtClean="0">
                <a:solidFill>
                  <a:schemeClr val="bg1">
                    <a:lumMod val="95000"/>
                    <a:lumOff val="5000"/>
                  </a:schemeClr>
                </a:solidFill>
                <a:latin typeface="Arabic Typesetting" panose="03020402040406030203" pitchFamily="66" charset="-78"/>
                <a:cs typeface="Arabic Typesetting" panose="03020402040406030203" pitchFamily="66" charset="-78"/>
              </a:rPr>
              <a:t>olacaktır. </a:t>
            </a:r>
            <a:r>
              <a:rPr lang="tr-TR" sz="9600" u="sng" dirty="0" smtClean="0">
                <a:solidFill>
                  <a:srgbClr val="C00000"/>
                </a:solidFill>
                <a:latin typeface="Arabic Typesetting" panose="03020402040406030203" pitchFamily="66" charset="-78"/>
                <a:cs typeface="Arabic Typesetting" panose="03020402040406030203" pitchFamily="66" charset="-78"/>
              </a:rPr>
              <a:t>Bilgisayar </a:t>
            </a:r>
            <a:r>
              <a:rPr lang="tr-TR" sz="9600" u="sng" dirty="0">
                <a:solidFill>
                  <a:srgbClr val="C00000"/>
                </a:solidFill>
                <a:latin typeface="Arabic Typesetting" panose="03020402040406030203" pitchFamily="66" charset="-78"/>
                <a:cs typeface="Arabic Typesetting" panose="03020402040406030203" pitchFamily="66" charset="-78"/>
              </a:rPr>
              <a:t>ortamında doldurulmayan Başvurular geçersiz </a:t>
            </a:r>
            <a:r>
              <a:rPr lang="tr-TR" sz="9600" u="sng" dirty="0" smtClean="0">
                <a:solidFill>
                  <a:srgbClr val="C00000"/>
                </a:solidFill>
                <a:latin typeface="Arabic Typesetting" panose="03020402040406030203" pitchFamily="66" charset="-78"/>
                <a:cs typeface="Arabic Typesetting" panose="03020402040406030203" pitchFamily="66" charset="-78"/>
              </a:rPr>
              <a:t>sayılacaktır. </a:t>
            </a:r>
            <a:r>
              <a:rPr lang="tr-TR" sz="9600" dirty="0" smtClean="0">
                <a:solidFill>
                  <a:schemeClr val="bg1">
                    <a:lumMod val="95000"/>
                    <a:lumOff val="5000"/>
                  </a:schemeClr>
                </a:solidFill>
                <a:latin typeface="Arabic Typesetting" panose="03020402040406030203" pitchFamily="66" charset="-78"/>
                <a:cs typeface="Arabic Typesetting" panose="03020402040406030203" pitchFamily="66" charset="-78"/>
              </a:rPr>
              <a:t>Mail </a:t>
            </a:r>
            <a:r>
              <a:rPr lang="tr-TR" sz="9600" dirty="0">
                <a:solidFill>
                  <a:schemeClr val="bg1">
                    <a:lumMod val="95000"/>
                    <a:lumOff val="5000"/>
                  </a:schemeClr>
                </a:solidFill>
                <a:latin typeface="Arabic Typesetting" panose="03020402040406030203" pitchFamily="66" charset="-78"/>
                <a:cs typeface="Arabic Typesetting" panose="03020402040406030203" pitchFamily="66" charset="-78"/>
              </a:rPr>
              <a:t>adresleri ve tel numaralarınız gerçek olmalıdır sizinle iletişimi tamamen buradan sağlayacağız, gerçek olmayan mail ve tel adreslerinde size ulaşamadığımız zaman </a:t>
            </a:r>
            <a:r>
              <a:rPr lang="tr-TR" sz="9600" u="sng" dirty="0">
                <a:solidFill>
                  <a:srgbClr val="C00000"/>
                </a:solidFill>
                <a:latin typeface="Arabic Typesetting" panose="03020402040406030203" pitchFamily="66" charset="-78"/>
                <a:cs typeface="Arabic Typesetting" panose="03020402040406030203" pitchFamily="66" charset="-78"/>
              </a:rPr>
              <a:t>bütün sorumluluk</a:t>
            </a:r>
            <a:r>
              <a:rPr lang="tr-TR" sz="9600" dirty="0">
                <a:solidFill>
                  <a:srgbClr val="C00000"/>
                </a:solidFill>
                <a:latin typeface="Arabic Typesetting" panose="03020402040406030203" pitchFamily="66" charset="-78"/>
                <a:cs typeface="Arabic Typesetting" panose="03020402040406030203" pitchFamily="66" charset="-78"/>
              </a:rPr>
              <a:t> </a:t>
            </a:r>
            <a:r>
              <a:rPr lang="tr-TR" sz="9600" dirty="0">
                <a:solidFill>
                  <a:schemeClr val="bg1">
                    <a:lumMod val="95000"/>
                    <a:lumOff val="5000"/>
                  </a:schemeClr>
                </a:solidFill>
                <a:latin typeface="Arabic Typesetting" panose="03020402040406030203" pitchFamily="66" charset="-78"/>
                <a:cs typeface="Arabic Typesetting" panose="03020402040406030203" pitchFamily="66" charset="-78"/>
              </a:rPr>
              <a:t>size ait olacaktır</a:t>
            </a:r>
            <a:r>
              <a:rPr lang="tr-TR" sz="9600" dirty="0" smtClean="0">
                <a:solidFill>
                  <a:schemeClr val="bg1">
                    <a:lumMod val="95000"/>
                    <a:lumOff val="5000"/>
                  </a:schemeClr>
                </a:solidFill>
                <a:latin typeface="Arabic Typesetting" panose="03020402040406030203" pitchFamily="66" charset="-78"/>
                <a:cs typeface="Arabic Typesetting" panose="03020402040406030203" pitchFamily="66" charset="-78"/>
              </a:rPr>
              <a:t>.</a:t>
            </a:r>
            <a:r>
              <a:rPr lang="tr-TR" sz="9600" dirty="0">
                <a:solidFill>
                  <a:schemeClr val="bg1">
                    <a:lumMod val="95000"/>
                    <a:lumOff val="5000"/>
                  </a:schemeClr>
                </a:solidFill>
                <a:latin typeface="Arabic Typesetting" panose="03020402040406030203" pitchFamily="66" charset="-78"/>
                <a:cs typeface="Arabic Typesetting" panose="03020402040406030203" pitchFamily="66" charset="-78"/>
              </a:rPr>
              <a:t> </a:t>
            </a:r>
            <a:r>
              <a:rPr lang="tr-TR" sz="9600" dirty="0" smtClean="0">
                <a:solidFill>
                  <a:schemeClr val="bg1">
                    <a:lumMod val="95000"/>
                    <a:lumOff val="5000"/>
                  </a:schemeClr>
                </a:solidFill>
                <a:latin typeface="Arabic Typesetting" panose="03020402040406030203" pitchFamily="66" charset="-78"/>
                <a:cs typeface="Arabic Typesetting" panose="03020402040406030203" pitchFamily="66" charset="-78"/>
              </a:rPr>
              <a:t>Başvurunuzu </a:t>
            </a:r>
            <a:r>
              <a:rPr lang="tr-TR" sz="9600" dirty="0">
                <a:solidFill>
                  <a:schemeClr val="bg1">
                    <a:lumMod val="95000"/>
                    <a:lumOff val="5000"/>
                  </a:schemeClr>
                </a:solidFill>
                <a:latin typeface="Arabic Typesetting" panose="03020402040406030203" pitchFamily="66" charset="-78"/>
                <a:cs typeface="Arabic Typesetting" panose="03020402040406030203" pitchFamily="66" charset="-78"/>
              </a:rPr>
              <a:t>yaparken </a:t>
            </a:r>
            <a:r>
              <a:rPr lang="tr-TR" sz="9600" dirty="0" smtClean="0">
                <a:solidFill>
                  <a:schemeClr val="bg1">
                    <a:lumMod val="95000"/>
                    <a:lumOff val="5000"/>
                  </a:schemeClr>
                </a:solidFill>
                <a:latin typeface="Arabic Typesetting" panose="03020402040406030203" pitchFamily="66" charset="-78"/>
                <a:cs typeface="Arabic Typesetting" panose="03020402040406030203" pitchFamily="66" charset="-78"/>
              </a:rPr>
              <a:t>ekte </a:t>
            </a:r>
            <a:r>
              <a:rPr lang="tr-TR" sz="9600" dirty="0">
                <a:solidFill>
                  <a:schemeClr val="bg1">
                    <a:lumMod val="95000"/>
                    <a:lumOff val="5000"/>
                  </a:schemeClr>
                </a:solidFill>
                <a:latin typeface="Arabic Typesetting" panose="03020402040406030203" pitchFamily="66" charset="-78"/>
                <a:cs typeface="Arabic Typesetting" panose="03020402040406030203" pitchFamily="66" charset="-78"/>
              </a:rPr>
              <a:t>belirtilen maddelerde ki evrakları hazırlamanız gerekmektedir. </a:t>
            </a:r>
            <a:r>
              <a:rPr lang="tr-TR" sz="9600" u="sng" dirty="0" smtClean="0">
                <a:solidFill>
                  <a:srgbClr val="C00000"/>
                </a:solidFill>
                <a:latin typeface="Arabic Typesetting" panose="03020402040406030203" pitchFamily="66" charset="-78"/>
                <a:cs typeface="Arabic Typesetting" panose="03020402040406030203" pitchFamily="66" charset="-78"/>
              </a:rPr>
              <a:t>Evraklarında </a:t>
            </a:r>
            <a:r>
              <a:rPr lang="tr-TR" sz="9600" u="sng" dirty="0">
                <a:solidFill>
                  <a:srgbClr val="C00000"/>
                </a:solidFill>
                <a:latin typeface="Arabic Typesetting" panose="03020402040406030203" pitchFamily="66" charset="-78"/>
                <a:cs typeface="Arabic Typesetting" panose="03020402040406030203" pitchFamily="66" charset="-78"/>
              </a:rPr>
              <a:t>eksik olan öğrencilerin başvurusu kabul edilmeyecektir. </a:t>
            </a:r>
            <a:endParaRPr lang="tr-TR" sz="9600" dirty="0">
              <a:solidFill>
                <a:srgbClr val="C00000"/>
              </a:solidFill>
              <a:latin typeface="Arabic Typesetting" panose="03020402040406030203" pitchFamily="66" charset="-78"/>
              <a:cs typeface="Arabic Typesetting" panose="03020402040406030203" pitchFamily="66" charset="-78"/>
            </a:endParaRPr>
          </a:p>
          <a:p>
            <a:pPr algn="l"/>
            <a:r>
              <a:rPr lang="tr-TR" sz="9600" dirty="0">
                <a:latin typeface="Arabic Typesetting" panose="03020402040406030203" pitchFamily="66" charset="-78"/>
                <a:cs typeface="Arabic Typesetting" panose="03020402040406030203" pitchFamily="66" charset="-78"/>
              </a:rPr>
              <a:t>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404664"/>
            <a:ext cx="1728193" cy="1945433"/>
          </a:xfrm>
          <a:prstGeom prst="rect">
            <a:avLst/>
          </a:prstGeom>
        </p:spPr>
      </p:pic>
    </p:spTree>
    <p:extLst>
      <p:ext uri="{BB962C8B-B14F-4D97-AF65-F5344CB8AC3E}">
        <p14:creationId xmlns:p14="http://schemas.microsoft.com/office/powerpoint/2010/main" val="3463516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57200" y="332655"/>
            <a:ext cx="8219256" cy="1584177"/>
          </a:xfrm>
        </p:spPr>
        <p:txBody>
          <a:bodyPr/>
          <a:lstStyle/>
          <a:p>
            <a:pPr algn="r"/>
            <a:r>
              <a:rPr lang="tr-TR" sz="4200" b="1" dirty="0" smtClean="0">
                <a:latin typeface="Poor Richard" panose="02080502050505020702" pitchFamily="18" charset="0"/>
              </a:rPr>
              <a:t>KARABÜK</a:t>
            </a:r>
            <a:r>
              <a:rPr lang="tr-TR" sz="4800" b="1" dirty="0" smtClean="0">
                <a:latin typeface="Poor Richard" panose="02080502050505020702" pitchFamily="18" charset="0"/>
              </a:rPr>
              <a:t> </a:t>
            </a:r>
            <a:r>
              <a:rPr lang="tr-TR" sz="4200" b="1" dirty="0" smtClean="0">
                <a:latin typeface="Poor Richard" panose="02080502050505020702" pitchFamily="18" charset="0"/>
              </a:rPr>
              <a:t> ÜNİVERSİTESİ</a:t>
            </a:r>
            <a:r>
              <a:rPr lang="tr-TR" b="1" dirty="0" smtClean="0">
                <a:latin typeface="Poor Richard" panose="02080502050505020702" pitchFamily="18" charset="0"/>
              </a:rPr>
              <a:t/>
            </a:r>
            <a:br>
              <a:rPr lang="tr-TR" b="1" dirty="0" smtClean="0">
                <a:latin typeface="Poor Richard" panose="02080502050505020702" pitchFamily="18" charset="0"/>
              </a:rPr>
            </a:br>
            <a:r>
              <a:rPr lang="tr-TR" sz="2700" b="1" dirty="0" smtClean="0">
                <a:latin typeface="Poor Richard" panose="02080502050505020702" pitchFamily="18" charset="0"/>
              </a:rPr>
              <a:t>FARABİ  KURUM   KOORDİNATÖRLÜĞÜ</a:t>
            </a:r>
            <a:endParaRPr lang="tr-TR" sz="2700" b="1" dirty="0">
              <a:latin typeface="Poor Richard" panose="02080502050505020702" pitchFamily="18" charset="0"/>
            </a:endParaRPr>
          </a:p>
        </p:txBody>
      </p:sp>
      <p:sp>
        <p:nvSpPr>
          <p:cNvPr id="3" name="Alt Başlık 2"/>
          <p:cNvSpPr>
            <a:spLocks noGrp="1"/>
          </p:cNvSpPr>
          <p:nvPr>
            <p:ph type="subTitle" idx="1"/>
          </p:nvPr>
        </p:nvSpPr>
        <p:spPr>
          <a:xfrm>
            <a:off x="395536" y="2420888"/>
            <a:ext cx="8568952" cy="4320480"/>
          </a:xfrm>
        </p:spPr>
        <p:txBody>
          <a:bodyPr>
            <a:normAutofit fontScale="92500" lnSpcReduction="20000"/>
          </a:bodyPr>
          <a:lstStyle/>
          <a:p>
            <a:pPr algn="ctr"/>
            <a:endParaRPr lang="tr-TR" dirty="0" smtClean="0"/>
          </a:p>
          <a:p>
            <a:pPr algn="ctr"/>
            <a:r>
              <a:rPr lang="tr-TR" sz="3900" b="1" dirty="0" smtClean="0">
                <a:solidFill>
                  <a:schemeClr val="bg1">
                    <a:lumMod val="95000"/>
                    <a:lumOff val="5000"/>
                  </a:schemeClr>
                </a:solidFill>
                <a:latin typeface="Arabic Typesetting" panose="03020402040406030203" pitchFamily="66" charset="-78"/>
                <a:cs typeface="Arabic Typesetting" panose="03020402040406030203" pitchFamily="66" charset="-78"/>
              </a:rPr>
              <a:t>FARABİ  DEĞİŞİM  PROGRAMI  BAŞVURU  SIRASINDA</a:t>
            </a:r>
          </a:p>
          <a:p>
            <a:pPr algn="ctr"/>
            <a:r>
              <a:rPr lang="tr-TR" sz="3900" b="1" dirty="0" smtClean="0">
                <a:solidFill>
                  <a:schemeClr val="bg1">
                    <a:lumMod val="95000"/>
                    <a:lumOff val="5000"/>
                  </a:schemeClr>
                </a:solidFill>
                <a:latin typeface="Arabic Typesetting" panose="03020402040406030203" pitchFamily="66" charset="-78"/>
                <a:cs typeface="Arabic Typesetting" panose="03020402040406030203" pitchFamily="66" charset="-78"/>
              </a:rPr>
              <a:t>DİKKAT  EDİLMESİ  GEREKENLER?</a:t>
            </a:r>
          </a:p>
          <a:p>
            <a:pPr algn="l"/>
            <a:r>
              <a:rPr lang="tr-TR" dirty="0" smtClean="0">
                <a:solidFill>
                  <a:schemeClr val="bg1">
                    <a:lumMod val="95000"/>
                    <a:lumOff val="5000"/>
                  </a:schemeClr>
                </a:solidFill>
                <a:latin typeface="Arabic Typesetting" panose="03020402040406030203" pitchFamily="66" charset="-78"/>
                <a:cs typeface="Arabic Typesetting" panose="03020402040406030203" pitchFamily="66" charset="-78"/>
              </a:rPr>
              <a:t>	</a:t>
            </a:r>
            <a:r>
              <a:rPr lang="tr-TR" sz="2600" dirty="0" smtClean="0">
                <a:solidFill>
                  <a:schemeClr val="bg1">
                    <a:lumMod val="95000"/>
                    <a:lumOff val="5000"/>
                  </a:schemeClr>
                </a:solidFill>
                <a:latin typeface="Arabic Typesetting" panose="03020402040406030203" pitchFamily="66" charset="-78"/>
                <a:cs typeface="Arabic Typesetting" panose="03020402040406030203" pitchFamily="66" charset="-78"/>
              </a:rPr>
              <a:t> Öncelikle Üniversitemizin tercih etmek istediğiniz üniversite ile bölüm bazında anlaşmasının olup olmadığının kontrol edilmesi gerekmektedir. </a:t>
            </a:r>
            <a:r>
              <a:rPr lang="tr-TR" sz="2600" dirty="0" smtClean="0">
                <a:solidFill>
                  <a:schemeClr val="bg1">
                    <a:lumMod val="95000"/>
                    <a:lumOff val="5000"/>
                  </a:schemeClr>
                </a:solidFill>
                <a:latin typeface="Arabic Typesetting" panose="03020402040406030203" pitchFamily="66" charset="-78"/>
                <a:cs typeface="Arabic Typesetting" panose="03020402040406030203" pitchFamily="66" charset="-78"/>
              </a:rPr>
              <a:t>Anlaşmalı </a:t>
            </a:r>
            <a:r>
              <a:rPr lang="tr-TR" sz="2600" dirty="0">
                <a:solidFill>
                  <a:schemeClr val="bg1">
                    <a:lumMod val="95000"/>
                    <a:lumOff val="5000"/>
                  </a:schemeClr>
                </a:solidFill>
                <a:latin typeface="Arabic Typesetting" panose="03020402040406030203" pitchFamily="66" charset="-78"/>
                <a:cs typeface="Arabic Typesetting" panose="03020402040406030203" pitchFamily="66" charset="-78"/>
              </a:rPr>
              <a:t>üniversitelerin kontrolünü </a:t>
            </a:r>
            <a:r>
              <a:rPr lang="tr-TR" sz="2800" dirty="0">
                <a:solidFill>
                  <a:srgbClr val="002060"/>
                </a:solidFill>
                <a:latin typeface="Arabic Typesetting" panose="03020402040406030203" pitchFamily="66" charset="-78"/>
                <a:cs typeface="Arabic Typesetting" panose="03020402040406030203" pitchFamily="66" charset="-78"/>
              </a:rPr>
              <a:t>uluslararasi.karabuk.edu.tr/</a:t>
            </a:r>
            <a:r>
              <a:rPr lang="tr-TR" sz="2800" dirty="0" err="1">
                <a:solidFill>
                  <a:srgbClr val="002060"/>
                </a:solidFill>
                <a:latin typeface="Arabic Typesetting" panose="03020402040406030203" pitchFamily="66" charset="-78"/>
                <a:cs typeface="Arabic Typesetting" panose="03020402040406030203" pitchFamily="66" charset="-78"/>
              </a:rPr>
              <a:t>farabi</a:t>
            </a:r>
            <a:r>
              <a:rPr lang="tr-TR" sz="2600" dirty="0" smtClean="0">
                <a:solidFill>
                  <a:srgbClr val="FF0000"/>
                </a:solidFill>
                <a:latin typeface="Arabic Typesetting" panose="03020402040406030203" pitchFamily="66" charset="-78"/>
                <a:cs typeface="Arabic Typesetting" panose="03020402040406030203" pitchFamily="66" charset="-78"/>
              </a:rPr>
              <a:t> </a:t>
            </a:r>
            <a:r>
              <a:rPr lang="tr-TR" sz="2600" dirty="0" smtClean="0">
                <a:solidFill>
                  <a:schemeClr val="bg1">
                    <a:lumMod val="95000"/>
                    <a:lumOff val="5000"/>
                  </a:schemeClr>
                </a:solidFill>
                <a:latin typeface="Arabic Typesetting" panose="03020402040406030203" pitchFamily="66" charset="-78"/>
                <a:cs typeface="Arabic Typesetting" panose="03020402040406030203" pitchFamily="66" charset="-78"/>
              </a:rPr>
              <a:t>adresinden sağlayabilirsiniz. </a:t>
            </a:r>
            <a:r>
              <a:rPr lang="tr-TR" sz="2600" dirty="0" smtClean="0">
                <a:solidFill>
                  <a:schemeClr val="bg1">
                    <a:lumMod val="95000"/>
                    <a:lumOff val="5000"/>
                  </a:schemeClr>
                </a:solidFill>
                <a:latin typeface="Arabic Typesetting" panose="03020402040406030203" pitchFamily="66" charset="-78"/>
                <a:cs typeface="Arabic Typesetting" panose="03020402040406030203" pitchFamily="66" charset="-78"/>
              </a:rPr>
              <a:t>İkili </a:t>
            </a:r>
            <a:r>
              <a:rPr lang="tr-TR" sz="2600" dirty="0" smtClean="0">
                <a:solidFill>
                  <a:schemeClr val="bg1">
                    <a:lumMod val="95000"/>
                    <a:lumOff val="5000"/>
                  </a:schemeClr>
                </a:solidFill>
                <a:latin typeface="Arabic Typesetting" panose="03020402040406030203" pitchFamily="66" charset="-78"/>
                <a:cs typeface="Arabic Typesetting" panose="03020402040406030203" pitchFamily="66" charset="-78"/>
              </a:rPr>
              <a:t>anlaşmamız var ise başvuru yapılacak dönem veya dönemleri için bölüm </a:t>
            </a:r>
            <a:r>
              <a:rPr lang="tr-TR" sz="2600" dirty="0" smtClean="0">
                <a:solidFill>
                  <a:schemeClr val="bg1">
                    <a:lumMod val="95000"/>
                    <a:lumOff val="5000"/>
                  </a:schemeClr>
                </a:solidFill>
                <a:latin typeface="Arabic Typesetting" panose="03020402040406030203" pitchFamily="66" charset="-78"/>
                <a:cs typeface="Arabic Typesetting" panose="03020402040406030203" pitchFamily="66" charset="-78"/>
              </a:rPr>
              <a:t>dersleri eğer tercih edilen üniversite AKTS kullanıyorsa </a:t>
            </a:r>
            <a:r>
              <a:rPr lang="tr-TR" sz="2600" dirty="0" smtClean="0">
                <a:solidFill>
                  <a:srgbClr val="FF0000"/>
                </a:solidFill>
                <a:latin typeface="Arabic Typesetting" panose="03020402040406030203" pitchFamily="66" charset="-78"/>
                <a:cs typeface="Arabic Typesetting" panose="03020402040406030203" pitchFamily="66" charset="-78"/>
              </a:rPr>
              <a:t>kesinlikle</a:t>
            </a:r>
            <a:r>
              <a:rPr lang="tr-TR" sz="2600" dirty="0" smtClean="0">
                <a:solidFill>
                  <a:schemeClr val="bg1">
                    <a:lumMod val="95000"/>
                    <a:lumOff val="5000"/>
                  </a:schemeClr>
                </a:solidFill>
                <a:latin typeface="Arabic Typesetting" panose="03020402040406030203" pitchFamily="66" charset="-78"/>
                <a:cs typeface="Arabic Typesetting" panose="03020402040406030203" pitchFamily="66" charset="-78"/>
              </a:rPr>
              <a:t> </a:t>
            </a:r>
            <a:r>
              <a:rPr lang="tr-TR" sz="2600" dirty="0" err="1" smtClean="0">
                <a:solidFill>
                  <a:schemeClr val="bg1">
                    <a:lumMod val="95000"/>
                    <a:lumOff val="5000"/>
                  </a:schemeClr>
                </a:solidFill>
                <a:latin typeface="Arabic Typesetting" panose="03020402040406030203" pitchFamily="66" charset="-78"/>
                <a:cs typeface="Arabic Typesetting" panose="03020402040406030203" pitchFamily="66" charset="-78"/>
              </a:rPr>
              <a:t>AKTS’leri</a:t>
            </a:r>
            <a:r>
              <a:rPr lang="tr-TR" sz="2600" dirty="0" smtClean="0">
                <a:solidFill>
                  <a:schemeClr val="bg1">
                    <a:lumMod val="95000"/>
                    <a:lumOff val="5000"/>
                  </a:schemeClr>
                </a:solidFill>
                <a:latin typeface="Arabic Typesetting" panose="03020402040406030203" pitchFamily="66" charset="-78"/>
                <a:cs typeface="Arabic Typesetting" panose="03020402040406030203" pitchFamily="66" charset="-78"/>
              </a:rPr>
              <a:t> dikkate alınarak EN AZ 30 AKTS olacak şekilde eşleştirilmeli eğer eşleştirmede problem </a:t>
            </a:r>
            <a:r>
              <a:rPr lang="tr-TR" sz="2600" dirty="0" smtClean="0">
                <a:solidFill>
                  <a:schemeClr val="bg1">
                    <a:lumMod val="95000"/>
                    <a:lumOff val="5000"/>
                  </a:schemeClr>
                </a:solidFill>
                <a:latin typeface="Arabic Typesetting" panose="03020402040406030203" pitchFamily="66" charset="-78"/>
                <a:cs typeface="Arabic Typesetting" panose="03020402040406030203" pitchFamily="66" charset="-78"/>
              </a:rPr>
              <a:t>yaşanıyorsa </a:t>
            </a:r>
            <a:r>
              <a:rPr lang="tr-TR" sz="2600" dirty="0" smtClean="0">
                <a:solidFill>
                  <a:srgbClr val="FF0000"/>
                </a:solidFill>
                <a:latin typeface="Arabic Typesetting" panose="03020402040406030203" pitchFamily="66" charset="-78"/>
                <a:cs typeface="Arabic Typesetting" panose="03020402040406030203" pitchFamily="66" charset="-78"/>
              </a:rPr>
              <a:t>(</a:t>
            </a:r>
            <a:r>
              <a:rPr lang="tr-TR" sz="2600" dirty="0" err="1" smtClean="0">
                <a:solidFill>
                  <a:srgbClr val="FF0000"/>
                </a:solidFill>
                <a:latin typeface="Arabic Typesetting" panose="03020402040406030203" pitchFamily="66" charset="-78"/>
                <a:cs typeface="Arabic Typesetting" panose="03020402040406030203" pitchFamily="66" charset="-78"/>
              </a:rPr>
              <a:t>Örn</a:t>
            </a:r>
            <a:r>
              <a:rPr lang="tr-TR" sz="2600" dirty="0" smtClean="0">
                <a:solidFill>
                  <a:srgbClr val="FF0000"/>
                </a:solidFill>
                <a:latin typeface="Arabic Typesetting" panose="03020402040406030203" pitchFamily="66" charset="-78"/>
                <a:cs typeface="Arabic Typesetting" panose="03020402040406030203" pitchFamily="66" charset="-78"/>
              </a:rPr>
              <a:t>. KBÜ Bahar dersleri Karşı Kurumda Güzde ise) </a:t>
            </a:r>
            <a:r>
              <a:rPr lang="tr-TR" sz="2600" dirty="0" smtClean="0">
                <a:solidFill>
                  <a:schemeClr val="bg1">
                    <a:lumMod val="95000"/>
                    <a:lumOff val="5000"/>
                  </a:schemeClr>
                </a:solidFill>
                <a:latin typeface="Arabic Typesetting" panose="03020402040406030203" pitchFamily="66" charset="-78"/>
                <a:cs typeface="Arabic Typesetting" panose="03020402040406030203" pitchFamily="66" charset="-78"/>
              </a:rPr>
              <a:t>o yükseköğretim kurumu tercih edilmemelidir. Çünkü başvuruda sadece bir tane üniversite tercih etme hakkınız vardır ve </a:t>
            </a:r>
            <a:r>
              <a:rPr lang="tr-TR" sz="2600" dirty="0" smtClean="0">
                <a:solidFill>
                  <a:schemeClr val="bg1">
                    <a:lumMod val="95000"/>
                    <a:lumOff val="5000"/>
                  </a:schemeClr>
                </a:solidFill>
                <a:latin typeface="Arabic Typesetting" panose="03020402040406030203" pitchFamily="66" charset="-78"/>
                <a:cs typeface="Arabic Typesetting" panose="03020402040406030203" pitchFamily="66" charset="-78"/>
              </a:rPr>
              <a:t>ders </a:t>
            </a:r>
            <a:r>
              <a:rPr lang="tr-TR" sz="2600" dirty="0" smtClean="0">
                <a:solidFill>
                  <a:schemeClr val="bg1">
                    <a:lumMod val="95000"/>
                    <a:lumOff val="5000"/>
                  </a:schemeClr>
                </a:solidFill>
                <a:latin typeface="Arabic Typesetting" panose="03020402040406030203" pitchFamily="66" charset="-78"/>
                <a:cs typeface="Arabic Typesetting" panose="03020402040406030203" pitchFamily="66" charset="-78"/>
              </a:rPr>
              <a:t>içeriklerinin denkliği sağlanmadığı halde </a:t>
            </a:r>
            <a:r>
              <a:rPr lang="tr-TR" sz="2600" dirty="0">
                <a:solidFill>
                  <a:schemeClr val="bg1">
                    <a:lumMod val="95000"/>
                    <a:lumOff val="5000"/>
                  </a:schemeClr>
                </a:solidFill>
                <a:latin typeface="Arabic Typesetting" panose="03020402040406030203" pitchFamily="66" charset="-78"/>
                <a:cs typeface="Arabic Typesetting" panose="03020402040406030203" pitchFamily="66" charset="-78"/>
              </a:rPr>
              <a:t>bu yüzden hakkınızdan feragat etmek zorunda </a:t>
            </a:r>
            <a:r>
              <a:rPr lang="tr-TR" sz="2600" dirty="0" smtClean="0">
                <a:solidFill>
                  <a:schemeClr val="bg1">
                    <a:lumMod val="95000"/>
                    <a:lumOff val="5000"/>
                  </a:schemeClr>
                </a:solidFill>
                <a:latin typeface="Arabic Typesetting" panose="03020402040406030203" pitchFamily="66" charset="-78"/>
                <a:cs typeface="Arabic Typesetting" panose="03020402040406030203" pitchFamily="66" charset="-78"/>
              </a:rPr>
              <a:t>kalabilirsiniz.</a:t>
            </a:r>
            <a:endParaRPr lang="tr-TR" sz="2800" dirty="0" smtClean="0">
              <a:solidFill>
                <a:schemeClr val="bg1">
                  <a:lumMod val="95000"/>
                  <a:lumOff val="5000"/>
                </a:schemeClr>
              </a:solidFill>
              <a:latin typeface="Arabic Typesetting" panose="03020402040406030203" pitchFamily="66" charset="-78"/>
              <a:cs typeface="Arabic Typesetting" panose="03020402040406030203" pitchFamily="66" charset="-78"/>
            </a:endParaRPr>
          </a:p>
          <a:p>
            <a:pPr algn="l"/>
            <a:r>
              <a:rPr lang="tr-TR" sz="2000" dirty="0">
                <a:latin typeface="Arabic Typesetting" panose="03020402040406030203" pitchFamily="66" charset="-78"/>
                <a:cs typeface="Arabic Typesetting" panose="03020402040406030203" pitchFamily="66" charset="-78"/>
              </a:rPr>
              <a:t>	</a:t>
            </a:r>
            <a:r>
              <a:rPr lang="tr-TR" sz="2000" dirty="0" smtClean="0">
                <a:latin typeface="Arabic Typesetting" panose="03020402040406030203" pitchFamily="66" charset="-78"/>
                <a:cs typeface="Arabic Typesetting" panose="03020402040406030203" pitchFamily="66" charset="-78"/>
              </a:rPr>
              <a:t>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404664"/>
            <a:ext cx="1728193" cy="1945433"/>
          </a:xfrm>
          <a:prstGeom prst="rect">
            <a:avLst/>
          </a:prstGeom>
        </p:spPr>
      </p:pic>
    </p:spTree>
    <p:extLst>
      <p:ext uri="{BB962C8B-B14F-4D97-AF65-F5344CB8AC3E}">
        <p14:creationId xmlns:p14="http://schemas.microsoft.com/office/powerpoint/2010/main" val="258640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57200" y="332655"/>
            <a:ext cx="8219256" cy="1584177"/>
          </a:xfrm>
        </p:spPr>
        <p:txBody>
          <a:bodyPr/>
          <a:lstStyle/>
          <a:p>
            <a:pPr algn="r"/>
            <a:r>
              <a:rPr lang="tr-TR" sz="4200" b="1" dirty="0" smtClean="0">
                <a:latin typeface="Poor Richard" panose="02080502050505020702" pitchFamily="18" charset="0"/>
              </a:rPr>
              <a:t>KARABÜK</a:t>
            </a:r>
            <a:r>
              <a:rPr lang="tr-TR" sz="4800" b="1" dirty="0" smtClean="0">
                <a:latin typeface="Poor Richard" panose="02080502050505020702" pitchFamily="18" charset="0"/>
              </a:rPr>
              <a:t> </a:t>
            </a:r>
            <a:r>
              <a:rPr lang="tr-TR" sz="4200" b="1" dirty="0" smtClean="0">
                <a:latin typeface="Poor Richard" panose="02080502050505020702" pitchFamily="18" charset="0"/>
              </a:rPr>
              <a:t> ÜNİVERSİTESİ</a:t>
            </a:r>
            <a:r>
              <a:rPr lang="tr-TR" b="1" dirty="0" smtClean="0">
                <a:latin typeface="Poor Richard" panose="02080502050505020702" pitchFamily="18" charset="0"/>
              </a:rPr>
              <a:t/>
            </a:r>
            <a:br>
              <a:rPr lang="tr-TR" b="1" dirty="0" smtClean="0">
                <a:latin typeface="Poor Richard" panose="02080502050505020702" pitchFamily="18" charset="0"/>
              </a:rPr>
            </a:br>
            <a:r>
              <a:rPr lang="tr-TR" sz="2700" b="1" dirty="0" smtClean="0">
                <a:latin typeface="Poor Richard" panose="02080502050505020702" pitchFamily="18" charset="0"/>
              </a:rPr>
              <a:t>FARABİ  KURUM   KOORDİNATÖRLÜĞÜ</a:t>
            </a:r>
            <a:endParaRPr lang="tr-TR" sz="2700" b="1" dirty="0">
              <a:latin typeface="Poor Richard" panose="02080502050505020702" pitchFamily="18" charset="0"/>
            </a:endParaRPr>
          </a:p>
        </p:txBody>
      </p:sp>
      <p:sp>
        <p:nvSpPr>
          <p:cNvPr id="3" name="Alt Başlık 2"/>
          <p:cNvSpPr>
            <a:spLocks noGrp="1"/>
          </p:cNvSpPr>
          <p:nvPr>
            <p:ph type="subTitle" idx="1"/>
          </p:nvPr>
        </p:nvSpPr>
        <p:spPr>
          <a:xfrm>
            <a:off x="179512" y="2420888"/>
            <a:ext cx="8784976" cy="4320480"/>
          </a:xfrm>
        </p:spPr>
        <p:txBody>
          <a:bodyPr>
            <a:normAutofit fontScale="92500" lnSpcReduction="10000"/>
          </a:bodyPr>
          <a:lstStyle/>
          <a:p>
            <a:pPr algn="ctr"/>
            <a:endParaRPr lang="tr-TR" dirty="0" smtClean="0"/>
          </a:p>
          <a:p>
            <a:pPr algn="ctr"/>
            <a:r>
              <a:rPr lang="tr-TR" sz="3600" b="1" dirty="0" smtClean="0">
                <a:solidFill>
                  <a:schemeClr val="bg1"/>
                </a:solidFill>
                <a:latin typeface="Arabic Typesetting" panose="03020402040406030203" pitchFamily="66" charset="-78"/>
                <a:cs typeface="Arabic Typesetting" panose="03020402040406030203" pitchFamily="66" charset="-78"/>
              </a:rPr>
              <a:t>FARABİ  DEĞİŞİM  PROGRAMI  BAŞVURULARIN DEĞERLENDİRLMESİ</a:t>
            </a:r>
          </a:p>
          <a:p>
            <a:pPr algn="l"/>
            <a:r>
              <a:rPr lang="tr-TR" dirty="0" smtClean="0">
                <a:solidFill>
                  <a:schemeClr val="bg1"/>
                </a:solidFill>
                <a:latin typeface="Arabic Typesetting" panose="03020402040406030203" pitchFamily="66" charset="-78"/>
                <a:cs typeface="Arabic Typesetting" panose="03020402040406030203" pitchFamily="66" charset="-78"/>
              </a:rPr>
              <a:t>	</a:t>
            </a:r>
            <a:r>
              <a:rPr lang="tr-TR" sz="2600" dirty="0" smtClean="0">
                <a:solidFill>
                  <a:schemeClr val="bg1"/>
                </a:solidFill>
                <a:latin typeface="Arabic Typesetting" panose="03020402040406030203" pitchFamily="66" charset="-78"/>
                <a:cs typeface="Arabic Typesetting" panose="03020402040406030203" pitchFamily="66" charset="-78"/>
              </a:rPr>
              <a:t>İlk olarak gidilecek </a:t>
            </a:r>
            <a:r>
              <a:rPr lang="tr-TR" sz="2600" dirty="0">
                <a:solidFill>
                  <a:schemeClr val="bg1"/>
                </a:solidFill>
                <a:latin typeface="Arabic Typesetting" panose="03020402040406030203" pitchFamily="66" charset="-78"/>
                <a:cs typeface="Arabic Typesetting" panose="03020402040406030203" pitchFamily="66" charset="-78"/>
              </a:rPr>
              <a:t>yükseköğretim kurumunun eğitim dili Türkçe </a:t>
            </a:r>
            <a:r>
              <a:rPr lang="tr-TR" sz="2600" dirty="0" smtClean="0">
                <a:solidFill>
                  <a:schemeClr val="bg1"/>
                </a:solidFill>
                <a:latin typeface="Arabic Typesetting" panose="03020402040406030203" pitchFamily="66" charset="-78"/>
                <a:cs typeface="Arabic Typesetting" panose="03020402040406030203" pitchFamily="66" charset="-78"/>
              </a:rPr>
              <a:t>ise </a:t>
            </a:r>
            <a:r>
              <a:rPr lang="tr-TR" sz="2600" dirty="0">
                <a:solidFill>
                  <a:schemeClr val="bg1"/>
                </a:solidFill>
                <a:latin typeface="Arabic Typesetting" panose="03020402040406030203" pitchFamily="66" charset="-78"/>
                <a:cs typeface="Arabic Typesetting" panose="03020402040406030203" pitchFamily="66" charset="-78"/>
              </a:rPr>
              <a:t>değerlendirmede, başvurusu geçerli öğrencilerin not ortalamalarına göre </a:t>
            </a:r>
            <a:r>
              <a:rPr lang="tr-TR" sz="2600" dirty="0" smtClean="0">
                <a:solidFill>
                  <a:schemeClr val="bg1"/>
                </a:solidFill>
                <a:latin typeface="Arabic Typesetting" panose="03020402040406030203" pitchFamily="66" charset="-78"/>
                <a:cs typeface="Arabic Typesetting" panose="03020402040406030203" pitchFamily="66" charset="-78"/>
              </a:rPr>
              <a:t>sıralama yapılarak, </a:t>
            </a:r>
            <a:r>
              <a:rPr lang="tr-TR" sz="2600" dirty="0">
                <a:solidFill>
                  <a:schemeClr val="bg1"/>
                </a:solidFill>
                <a:latin typeface="Arabic Typesetting" panose="03020402040406030203" pitchFamily="66" charset="-78"/>
                <a:cs typeface="Arabic Typesetting" panose="03020402040406030203" pitchFamily="66" charset="-78"/>
              </a:rPr>
              <a:t>her bir program için belirlenen kontenjanlar dikkate </a:t>
            </a:r>
            <a:r>
              <a:rPr lang="tr-TR" sz="2600" dirty="0" smtClean="0">
                <a:solidFill>
                  <a:schemeClr val="bg1"/>
                </a:solidFill>
                <a:latin typeface="Arabic Typesetting" panose="03020402040406030203" pitchFamily="66" charset="-78"/>
                <a:cs typeface="Arabic Typesetting" panose="03020402040406030203" pitchFamily="66" charset="-78"/>
              </a:rPr>
              <a:t>alınıp </a:t>
            </a:r>
            <a:r>
              <a:rPr lang="tr-TR" sz="2600" dirty="0">
                <a:solidFill>
                  <a:schemeClr val="bg1"/>
                </a:solidFill>
                <a:latin typeface="Arabic Typesetting" panose="03020402040406030203" pitchFamily="66" charset="-78"/>
                <a:cs typeface="Arabic Typesetting" panose="03020402040406030203" pitchFamily="66" charset="-78"/>
              </a:rPr>
              <a:t>seçim yapılır. Gidilecek yükseköğretim </a:t>
            </a:r>
            <a:r>
              <a:rPr lang="tr-TR" sz="2600" dirty="0" smtClean="0">
                <a:solidFill>
                  <a:schemeClr val="bg1"/>
                </a:solidFill>
                <a:latin typeface="Arabic Typesetting" panose="03020402040406030203" pitchFamily="66" charset="-78"/>
                <a:cs typeface="Arabic Typesetting" panose="03020402040406030203" pitchFamily="66" charset="-78"/>
              </a:rPr>
              <a:t>kurumunda seçilen bölüm </a:t>
            </a:r>
            <a:r>
              <a:rPr lang="tr-TR" sz="2600" dirty="0">
                <a:solidFill>
                  <a:schemeClr val="bg1"/>
                </a:solidFill>
                <a:latin typeface="Arabic Typesetting" panose="03020402040406030203" pitchFamily="66" charset="-78"/>
                <a:cs typeface="Arabic Typesetting" panose="03020402040406030203" pitchFamily="66" charset="-78"/>
              </a:rPr>
              <a:t>tamamen ya da kısmen yabancı dilde eğitim-öğretim yapıyor ise, değerlendirmede başvuru şartlarına sahip, başvuruda bulunan </a:t>
            </a:r>
            <a:r>
              <a:rPr lang="tr-TR" sz="2600" dirty="0" smtClean="0">
                <a:solidFill>
                  <a:schemeClr val="bg1"/>
                </a:solidFill>
                <a:latin typeface="Arabic Typesetting" panose="03020402040406030203" pitchFamily="66" charset="-78"/>
                <a:cs typeface="Arabic Typesetting" panose="03020402040406030203" pitchFamily="66" charset="-78"/>
              </a:rPr>
              <a:t>öğrencilerin </a:t>
            </a:r>
            <a:r>
              <a:rPr lang="tr-TR" sz="2600" dirty="0">
                <a:solidFill>
                  <a:schemeClr val="bg1"/>
                </a:solidFill>
                <a:latin typeface="Arabic Typesetting" panose="03020402040406030203" pitchFamily="66" charset="-78"/>
                <a:cs typeface="Arabic Typesetting" panose="03020402040406030203" pitchFamily="66" charset="-78"/>
              </a:rPr>
              <a:t>not ortalamasının % 50’si ile eğitimde kullanılan yabancı dile ilişkin seviyesini gösteren yabancı dil puanlarının % 50’sinin </a:t>
            </a:r>
            <a:r>
              <a:rPr lang="tr-TR" sz="2600" dirty="0" smtClean="0">
                <a:solidFill>
                  <a:schemeClr val="bg1"/>
                </a:solidFill>
                <a:latin typeface="Arabic Typesetting" panose="03020402040406030203" pitchFamily="66" charset="-78"/>
                <a:cs typeface="Arabic Typesetting" panose="03020402040406030203" pitchFamily="66" charset="-78"/>
              </a:rPr>
              <a:t>toplamı ile sıralama yapılarak </a:t>
            </a:r>
            <a:r>
              <a:rPr lang="tr-TR" sz="2600" dirty="0">
                <a:solidFill>
                  <a:schemeClr val="bg1"/>
                </a:solidFill>
                <a:latin typeface="Arabic Typesetting" panose="03020402040406030203" pitchFamily="66" charset="-78"/>
                <a:cs typeface="Arabic Typesetting" panose="03020402040406030203" pitchFamily="66" charset="-78"/>
              </a:rPr>
              <a:t>seçim </a:t>
            </a:r>
            <a:r>
              <a:rPr lang="tr-TR" sz="2600" dirty="0" smtClean="0">
                <a:solidFill>
                  <a:schemeClr val="bg1"/>
                </a:solidFill>
                <a:latin typeface="Arabic Typesetting" panose="03020402040406030203" pitchFamily="66" charset="-78"/>
                <a:cs typeface="Arabic Typesetting" panose="03020402040406030203" pitchFamily="66" charset="-78"/>
              </a:rPr>
              <a:t>gerçekleştirilir. Bölümlerinizin belirlediği ve İkili anlaşmalarda yer alan öğrenci kontenjanları ise seçimlerdeki en büyük etkendir.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404664"/>
            <a:ext cx="1728193" cy="1945433"/>
          </a:xfrm>
          <a:prstGeom prst="rect">
            <a:avLst/>
          </a:prstGeom>
        </p:spPr>
      </p:pic>
    </p:spTree>
    <p:extLst>
      <p:ext uri="{BB962C8B-B14F-4D97-AF65-F5344CB8AC3E}">
        <p14:creationId xmlns:p14="http://schemas.microsoft.com/office/powerpoint/2010/main" val="1244180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57200" y="332655"/>
            <a:ext cx="8219256" cy="1584177"/>
          </a:xfrm>
        </p:spPr>
        <p:txBody>
          <a:bodyPr/>
          <a:lstStyle/>
          <a:p>
            <a:pPr algn="r"/>
            <a:r>
              <a:rPr lang="tr-TR" sz="4200" b="1" dirty="0" smtClean="0">
                <a:latin typeface="Poor Richard" panose="02080502050505020702" pitchFamily="18" charset="0"/>
              </a:rPr>
              <a:t>KARABÜK</a:t>
            </a:r>
            <a:r>
              <a:rPr lang="tr-TR" sz="4800" b="1" dirty="0" smtClean="0">
                <a:latin typeface="Poor Richard" panose="02080502050505020702" pitchFamily="18" charset="0"/>
              </a:rPr>
              <a:t> </a:t>
            </a:r>
            <a:r>
              <a:rPr lang="tr-TR" sz="4200" b="1" dirty="0" smtClean="0">
                <a:latin typeface="Poor Richard" panose="02080502050505020702" pitchFamily="18" charset="0"/>
              </a:rPr>
              <a:t> ÜNİVERSİTESİ</a:t>
            </a:r>
            <a:r>
              <a:rPr lang="tr-TR" b="1" dirty="0" smtClean="0">
                <a:latin typeface="Poor Richard" panose="02080502050505020702" pitchFamily="18" charset="0"/>
              </a:rPr>
              <a:t/>
            </a:r>
            <a:br>
              <a:rPr lang="tr-TR" b="1" dirty="0" smtClean="0">
                <a:latin typeface="Poor Richard" panose="02080502050505020702" pitchFamily="18" charset="0"/>
              </a:rPr>
            </a:br>
            <a:r>
              <a:rPr lang="tr-TR" sz="2700" b="1" dirty="0" smtClean="0">
                <a:latin typeface="Poor Richard" panose="02080502050505020702" pitchFamily="18" charset="0"/>
              </a:rPr>
              <a:t>FARABİ  KURUM   KOORDİNATÖRLÜĞÜ</a:t>
            </a:r>
            <a:endParaRPr lang="tr-TR" sz="2700" b="1" dirty="0">
              <a:latin typeface="Poor Richard" panose="02080502050505020702" pitchFamily="18" charset="0"/>
            </a:endParaRPr>
          </a:p>
        </p:txBody>
      </p:sp>
      <p:sp>
        <p:nvSpPr>
          <p:cNvPr id="3" name="Alt Başlık 2"/>
          <p:cNvSpPr>
            <a:spLocks noGrp="1"/>
          </p:cNvSpPr>
          <p:nvPr>
            <p:ph type="subTitle" idx="1"/>
          </p:nvPr>
        </p:nvSpPr>
        <p:spPr>
          <a:xfrm>
            <a:off x="179512" y="2852936"/>
            <a:ext cx="8784976" cy="3672408"/>
          </a:xfrm>
        </p:spPr>
        <p:txBody>
          <a:bodyPr>
            <a:normAutofit lnSpcReduction="10000"/>
          </a:bodyPr>
          <a:lstStyle/>
          <a:p>
            <a:pPr algn="ctr"/>
            <a:endParaRPr lang="tr-TR" dirty="0" smtClean="0"/>
          </a:p>
          <a:p>
            <a:pPr algn="ctr"/>
            <a:r>
              <a:rPr lang="tr-TR" sz="3600" b="1" dirty="0" smtClean="0">
                <a:solidFill>
                  <a:schemeClr val="bg1"/>
                </a:solidFill>
                <a:latin typeface="Arabic Typesetting" panose="03020402040406030203" pitchFamily="66" charset="-78"/>
                <a:cs typeface="Arabic Typesetting" panose="03020402040406030203" pitchFamily="66" charset="-78"/>
              </a:rPr>
              <a:t>FARABİ  DEĞİŞİM  PROGRAMI  BAŞVURU  </a:t>
            </a:r>
          </a:p>
          <a:p>
            <a:pPr algn="ctr"/>
            <a:r>
              <a:rPr lang="tr-TR" sz="3600" b="1" dirty="0" smtClean="0">
                <a:solidFill>
                  <a:schemeClr val="bg1"/>
                </a:solidFill>
                <a:latin typeface="Arabic Typesetting" panose="03020402040406030203" pitchFamily="66" charset="-78"/>
                <a:cs typeface="Arabic Typesetting" panose="03020402040406030203" pitchFamily="66" charset="-78"/>
              </a:rPr>
              <a:t>SONUÇLARI?</a:t>
            </a:r>
          </a:p>
          <a:p>
            <a:pPr algn="l"/>
            <a:r>
              <a:rPr lang="tr-TR" dirty="0" smtClean="0">
                <a:solidFill>
                  <a:schemeClr val="bg1"/>
                </a:solidFill>
                <a:latin typeface="Arabic Typesetting" panose="03020402040406030203" pitchFamily="66" charset="-78"/>
                <a:cs typeface="Arabic Typesetting" panose="03020402040406030203" pitchFamily="66" charset="-78"/>
              </a:rPr>
              <a:t>	</a:t>
            </a:r>
            <a:r>
              <a:rPr lang="tr-TR" sz="2400" dirty="0" smtClean="0">
                <a:solidFill>
                  <a:schemeClr val="bg1"/>
                </a:solidFill>
                <a:latin typeface="Arabic Typesetting" panose="03020402040406030203" pitchFamily="66" charset="-78"/>
                <a:cs typeface="Arabic Typesetting" panose="03020402040406030203" pitchFamily="66" charset="-78"/>
              </a:rPr>
              <a:t>Adaylığı kabul edilen öğrencilerin değerlendirilme sonuçları Karabük Üniversitesi Farabi Kurum Koordinatörlüğü WEB sayfasından </a:t>
            </a:r>
            <a:r>
              <a:rPr lang="tr-TR" sz="2800" b="1" dirty="0" smtClean="0">
                <a:solidFill>
                  <a:srgbClr val="FF0000"/>
                </a:solidFill>
                <a:latin typeface="Arabic Typesetting" panose="03020402040406030203" pitchFamily="66" charset="-78"/>
                <a:cs typeface="Arabic Typesetting" panose="03020402040406030203" pitchFamily="66" charset="-78"/>
              </a:rPr>
              <a:t>1 Nisan 2016 Cuma</a:t>
            </a:r>
            <a:r>
              <a:rPr lang="tr-TR" sz="2400" dirty="0" smtClean="0">
                <a:solidFill>
                  <a:schemeClr val="bg1"/>
                </a:solidFill>
                <a:latin typeface="Arabic Typesetting" panose="03020402040406030203" pitchFamily="66" charset="-78"/>
                <a:cs typeface="Arabic Typesetting" panose="03020402040406030203" pitchFamily="66" charset="-78"/>
              </a:rPr>
              <a:t> </a:t>
            </a:r>
            <a:r>
              <a:rPr lang="tr-TR" sz="2400" dirty="0" smtClean="0">
                <a:solidFill>
                  <a:schemeClr val="bg1"/>
                </a:solidFill>
                <a:latin typeface="Arabic Typesetting" panose="03020402040406030203" pitchFamily="66" charset="-78"/>
                <a:cs typeface="Arabic Typesetting" panose="03020402040406030203" pitchFamily="66" charset="-78"/>
              </a:rPr>
              <a:t> günü </a:t>
            </a:r>
            <a:r>
              <a:rPr lang="tr-TR" sz="2400" dirty="0" smtClean="0">
                <a:solidFill>
                  <a:schemeClr val="bg1"/>
                </a:solidFill>
                <a:latin typeface="Arabic Typesetting" panose="03020402040406030203" pitchFamily="66" charset="-78"/>
                <a:cs typeface="Arabic Typesetting" panose="03020402040406030203" pitchFamily="66" charset="-78"/>
              </a:rPr>
              <a:t>ilan edilecektir. İlan edilen listedeki öğrencilerin başvuruları Onay için karşı kuruma gönderilir ve bundan sonraki süreçte öğrenciler başvuru yaptıkları Yükseköğretim Kurumunun WEB sayfasını takip ederek Kabul ya da Ret aldıklarını öğrenebilirler.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404664"/>
            <a:ext cx="1728193" cy="1945433"/>
          </a:xfrm>
          <a:prstGeom prst="rect">
            <a:avLst/>
          </a:prstGeom>
        </p:spPr>
      </p:pic>
    </p:spTree>
    <p:extLst>
      <p:ext uri="{BB962C8B-B14F-4D97-AF65-F5344CB8AC3E}">
        <p14:creationId xmlns:p14="http://schemas.microsoft.com/office/powerpoint/2010/main" val="8501668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öküm">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1694</TotalTime>
  <Words>143</Words>
  <Application>Microsoft Office PowerPoint</Application>
  <PresentationFormat>Ekran Gösterisi (4:3)</PresentationFormat>
  <Paragraphs>88</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Döküm</vt:lpstr>
      <vt:lpstr>KARABÜK  ÜNİVERSİTESİ FARABİ  KURUM   KOORDİNATÖRLÜĞÜ</vt:lpstr>
      <vt:lpstr>KARABÜK  ÜNİVERSİTESİ FARABİ  KURUM   KOORDİNATÖRLÜĞÜ</vt:lpstr>
      <vt:lpstr>KARABÜK  ÜNİVERSİTESİ FARABİ  KURUM   KOORDİNATÖRLÜĞÜ</vt:lpstr>
      <vt:lpstr>KARABÜK  ÜNİVERSİTESİ FARABİ  KURUM   KOORDİNATÖRLÜĞÜ</vt:lpstr>
      <vt:lpstr>KARABÜK  ÜNİVERSİTESİ FARABİ  KURUM   KOORDİNATÖRLÜĞÜ</vt:lpstr>
      <vt:lpstr>KARABÜK  ÜNİVERSİTESİ FARABİ  KURUM   KOORDİNATÖRLÜĞÜ</vt:lpstr>
      <vt:lpstr>KARABÜK  ÜNİVERSİTESİ FARABİ  KURUM   KOORDİNATÖRLÜĞÜ</vt:lpstr>
      <vt:lpstr>KARABÜK  ÜNİVERSİTESİ FARABİ  KURUM   KOORDİNATÖRLÜĞÜ</vt:lpstr>
      <vt:lpstr>KARABÜK  ÜNİVERSİTESİ FARABİ  KURUM   KOORDİNATÖRLÜĞÜ</vt:lpstr>
      <vt:lpstr>KARABÜK  ÜNİVERSİTESİ FARABİ  KURUM   KOORDİNATÖRLÜĞÜ</vt:lpstr>
      <vt:lpstr>KARABÜK  ÜNİVERSİTESİ FARABİ  KURUM   KOORDİNATÖRLÜĞÜ</vt:lpstr>
      <vt:lpstr>KARABÜK  ÜNİVERSİTESİ FARABİ  KURUM   KOORDİNATÖRLÜĞÜ</vt:lpstr>
      <vt:lpstr>KARABÜK  ÜNİVERSİTESİ FARABİ  KURUM   KOORDİNATÖRLÜĞÜ</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KARABÜK  ÜNİVERSİTESİ FARABİ  KURUM   KOORDİNATÖRLÜĞÜ</dc:title>
  <dc:creator>vento</dc:creator>
  <cp:lastModifiedBy>vevto</cp:lastModifiedBy>
  <cp:revision>33</cp:revision>
  <dcterms:created xsi:type="dcterms:W3CDTF">2016-02-18T11:14:51Z</dcterms:created>
  <dcterms:modified xsi:type="dcterms:W3CDTF">2016-02-23T08:08:20Z</dcterms:modified>
</cp:coreProperties>
</file>