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2" r:id="rId6"/>
    <p:sldId id="277" r:id="rId7"/>
    <p:sldId id="264" r:id="rId8"/>
    <p:sldId id="265" r:id="rId9"/>
    <p:sldId id="266" r:id="rId10"/>
    <p:sldId id="267" r:id="rId11"/>
    <p:sldId id="278" r:id="rId12"/>
    <p:sldId id="269" r:id="rId13"/>
    <p:sldId id="270" r:id="rId14"/>
    <p:sldId id="271" r:id="rId15"/>
    <p:sldId id="272" r:id="rId16"/>
    <p:sldId id="280" r:id="rId17"/>
    <p:sldId id="288" r:id="rId18"/>
    <p:sldId id="291" r:id="rId19"/>
    <p:sldId id="284" r:id="rId20"/>
    <p:sldId id="287" r:id="rId21"/>
    <p:sldId id="289" r:id="rId22"/>
    <p:sldId id="290" r:id="rId23"/>
    <p:sldId id="286"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78" autoAdjust="0"/>
  </p:normalViewPr>
  <p:slideViewPr>
    <p:cSldViewPr>
      <p:cViewPr>
        <p:scale>
          <a:sx n="125" d="100"/>
          <a:sy n="125" d="100"/>
        </p:scale>
        <p:origin x="-12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3973E33-230B-4E9E-9AAD-15AE63449A48}" type="datetimeFigureOut">
              <a:rPr lang="tr-TR" smtClean="0"/>
              <a:t>14.02.2017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1A47E2BC-9B8E-482F-835D-49B9BBF0F12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3973E33-230B-4E9E-9AAD-15AE63449A48}"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3973E33-230B-4E9E-9AAD-15AE63449A48}"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3973E33-230B-4E9E-9AAD-15AE63449A48}" type="datetimeFigureOut">
              <a:rPr lang="tr-TR" smtClean="0"/>
              <a:t>14.02.2017</a:t>
            </a:fld>
            <a:endParaRPr lang="tr-TR"/>
          </a:p>
        </p:txBody>
      </p:sp>
      <p:sp>
        <p:nvSpPr>
          <p:cNvPr id="9" name="Slayt Numarası Yer Tutucusu 8"/>
          <p:cNvSpPr>
            <a:spLocks noGrp="1"/>
          </p:cNvSpPr>
          <p:nvPr>
            <p:ph type="sldNum" sz="quarter" idx="15"/>
          </p:nvPr>
        </p:nvSpPr>
        <p:spPr/>
        <p:txBody>
          <a:bodyPr rtlCol="0"/>
          <a:lstStyle/>
          <a:p>
            <a:fld id="{1A47E2BC-9B8E-482F-835D-49B9BBF0F12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3973E33-230B-4E9E-9AAD-15AE63449A48}" type="datetimeFigureOut">
              <a:rPr lang="tr-TR" smtClean="0"/>
              <a:t>14.02.2017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1A47E2BC-9B8E-482F-835D-49B9BBF0F12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3973E33-230B-4E9E-9AAD-15AE63449A48}" type="datetimeFigureOut">
              <a:rPr lang="tr-TR" smtClean="0"/>
              <a:t>14.02.2017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47E2BC-9B8E-482F-835D-49B9BBF0F12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3973E33-230B-4E9E-9AAD-15AE63449A48}" type="datetimeFigureOut">
              <a:rPr lang="tr-TR" smtClean="0"/>
              <a:t>14.02.2017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47E2BC-9B8E-482F-835D-49B9BBF0F12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3973E33-230B-4E9E-9AAD-15AE63449A48}" type="datetimeFigureOut">
              <a:rPr lang="tr-TR" smtClean="0"/>
              <a:t>14.02.2017</a:t>
            </a:fld>
            <a:endParaRPr lang="tr-TR"/>
          </a:p>
        </p:txBody>
      </p:sp>
      <p:sp>
        <p:nvSpPr>
          <p:cNvPr id="7" name="Slayt Numarası Yer Tutucusu 6"/>
          <p:cNvSpPr>
            <a:spLocks noGrp="1"/>
          </p:cNvSpPr>
          <p:nvPr>
            <p:ph type="sldNum" sz="quarter" idx="11"/>
          </p:nvPr>
        </p:nvSpPr>
        <p:spPr/>
        <p:txBody>
          <a:bodyPr rtlCol="0"/>
          <a:lstStyle/>
          <a:p>
            <a:fld id="{1A47E2BC-9B8E-482F-835D-49B9BBF0F12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973E33-230B-4E9E-9AAD-15AE63449A48}" type="datetimeFigureOut">
              <a:rPr lang="tr-TR" smtClean="0"/>
              <a:t>14.02.2017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3973E33-230B-4E9E-9AAD-15AE63449A48}" type="datetimeFigureOut">
              <a:rPr lang="tr-TR" smtClean="0"/>
              <a:t>14.02.2017</a:t>
            </a:fld>
            <a:endParaRPr lang="tr-TR"/>
          </a:p>
        </p:txBody>
      </p:sp>
      <p:sp>
        <p:nvSpPr>
          <p:cNvPr id="22" name="Slayt Numarası Yer Tutucusu 21"/>
          <p:cNvSpPr>
            <a:spLocks noGrp="1"/>
          </p:cNvSpPr>
          <p:nvPr>
            <p:ph type="sldNum" sz="quarter" idx="15"/>
          </p:nvPr>
        </p:nvSpPr>
        <p:spPr/>
        <p:txBody>
          <a:bodyPr rtlCol="0"/>
          <a:lstStyle/>
          <a:p>
            <a:fld id="{1A47E2BC-9B8E-482F-835D-49B9BBF0F12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3973E33-230B-4E9E-9AAD-15AE63449A48}" type="datetimeFigureOut">
              <a:rPr lang="tr-TR" smtClean="0"/>
              <a:t>14.02.2017</a:t>
            </a:fld>
            <a:endParaRPr lang="tr-TR"/>
          </a:p>
        </p:txBody>
      </p:sp>
      <p:sp>
        <p:nvSpPr>
          <p:cNvPr id="18" name="Slayt Numarası Yer Tutucusu 17"/>
          <p:cNvSpPr>
            <a:spLocks noGrp="1"/>
          </p:cNvSpPr>
          <p:nvPr>
            <p:ph type="sldNum" sz="quarter" idx="11"/>
          </p:nvPr>
        </p:nvSpPr>
        <p:spPr/>
        <p:txBody>
          <a:bodyPr rtlCol="0"/>
          <a:lstStyle/>
          <a:p>
            <a:fld id="{1A47E2BC-9B8E-482F-835D-49B9BBF0F12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3973E33-230B-4E9E-9AAD-15AE63449A48}" type="datetimeFigureOut">
              <a:rPr lang="tr-TR" smtClean="0"/>
              <a:t>14.02.2017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A47E2BC-9B8E-482F-835D-49B9BBF0F12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karabuk.edu.tr/" TargetMode="External"/><Relationship Id="rId2" Type="http://schemas.openxmlformats.org/officeDocument/2006/relationships/hyperlink" Target="mailto:mevlana@karabuk.edu.tr" TargetMode="External"/><Relationship Id="rId1" Type="http://schemas.openxmlformats.org/officeDocument/2006/relationships/slideLayout" Target="../slideLayouts/slideLayout2.xml"/><Relationship Id="rId4" Type="http://schemas.openxmlformats.org/officeDocument/2006/relationships/hyperlink" Target="http://www.yok.gov.tr/web/mevlan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7584" y="1994080"/>
            <a:ext cx="7406640" cy="4243232"/>
          </a:xfrm>
        </p:spPr>
        <p:txBody>
          <a:bodyPr>
            <a:normAutofit fontScale="70000" lnSpcReduction="20000"/>
          </a:bodyPr>
          <a:lstStyle/>
          <a:p>
            <a:pPr algn="ctr"/>
            <a:endParaRPr lang="tr-TR" sz="8600" dirty="0" smtClean="0">
              <a:latin typeface="Franklin Gothic Heavy" pitchFamily="34" charset="0"/>
            </a:endParaRPr>
          </a:p>
          <a:p>
            <a:pPr algn="ctr"/>
            <a:r>
              <a:rPr lang="tr-TR" sz="8600" dirty="0" smtClean="0">
                <a:solidFill>
                  <a:schemeClr val="accent2">
                    <a:lumMod val="50000"/>
                  </a:schemeClr>
                </a:solidFill>
                <a:latin typeface="Franklin Gothic Heavy" pitchFamily="34" charset="0"/>
              </a:rPr>
              <a:t>MEVLANA DEĞİŞİM PROGRAMI </a:t>
            </a:r>
          </a:p>
          <a:p>
            <a:pPr algn="ctr"/>
            <a:endParaRPr lang="tr-TR" dirty="0"/>
          </a:p>
          <a:p>
            <a:pPr algn="ctr"/>
            <a:r>
              <a:rPr lang="tr-TR" sz="5100" dirty="0" smtClean="0">
                <a:solidFill>
                  <a:srgbClr val="00B0F0"/>
                </a:solidFill>
                <a:latin typeface="Franklin Gothic Heavy" pitchFamily="34" charset="0"/>
              </a:rPr>
              <a:t>BİLGİLENDİRME TOPLANTISI</a:t>
            </a:r>
          </a:p>
          <a:p>
            <a:pPr algn="ctr"/>
            <a:r>
              <a:rPr lang="tr-TR" sz="5100" dirty="0" smtClean="0">
                <a:solidFill>
                  <a:srgbClr val="00B0F0"/>
                </a:solidFill>
                <a:latin typeface="Franklin Gothic Heavy" pitchFamily="34" charset="0"/>
              </a:rPr>
              <a:t>2017</a:t>
            </a:r>
            <a:endParaRPr lang="tr-TR" sz="5100" dirty="0" smtClean="0">
              <a:solidFill>
                <a:srgbClr val="00B0F0"/>
              </a:solidFill>
              <a:latin typeface="Franklin Gothic Heavy" pitchFamily="34" charset="0"/>
            </a:endParaRPr>
          </a:p>
        </p:txBody>
      </p:sp>
      <p:pic>
        <p:nvPicPr>
          <p:cNvPr id="5" name="Resim 11" descr="C:\Users\abc\Desktop\YÖK LOGOLAR\Mevlana-en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70247"/>
            <a:ext cx="1292381" cy="117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1 Resim" descr="AmblemStyledSmall_noB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425" y="561975"/>
            <a:ext cx="1225327"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5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Öğrencilerin </a:t>
            </a:r>
            <a:r>
              <a:rPr lang="tr-TR" sz="4400" dirty="0" smtClean="0"/>
              <a:t>Seçilmesi</a:t>
            </a:r>
            <a:endParaRPr lang="tr-TR" dirty="0"/>
          </a:p>
        </p:txBody>
      </p:sp>
      <p:sp>
        <p:nvSpPr>
          <p:cNvPr id="3" name="İçerik Yer Tutucusu 2"/>
          <p:cNvSpPr>
            <a:spLocks noGrp="1"/>
          </p:cNvSpPr>
          <p:nvPr>
            <p:ph sz="quarter" idx="1"/>
          </p:nvPr>
        </p:nvSpPr>
        <p:spPr>
          <a:xfrm>
            <a:off x="1435608" y="1447800"/>
            <a:ext cx="7708392" cy="4800600"/>
          </a:xfrm>
        </p:spPr>
        <p:txBody>
          <a:bodyPr>
            <a:normAutofit/>
          </a:bodyPr>
          <a:lstStyle/>
          <a:p>
            <a:pPr marL="82296" indent="0">
              <a:buNone/>
            </a:pPr>
            <a:endParaRPr lang="tr-TR" sz="4000" dirty="0"/>
          </a:p>
          <a:p>
            <a:r>
              <a:rPr lang="tr-TR" sz="4000" dirty="0" smtClean="0">
                <a:solidFill>
                  <a:srgbClr val="0070C0"/>
                </a:solidFill>
              </a:rPr>
              <a:t>Mevlana Puanı = </a:t>
            </a:r>
            <a:br>
              <a:rPr lang="tr-TR" sz="4000" dirty="0" smtClean="0">
                <a:solidFill>
                  <a:srgbClr val="0070C0"/>
                </a:solidFill>
              </a:rPr>
            </a:br>
            <a:r>
              <a:rPr lang="tr-TR" sz="4000" dirty="0" smtClean="0">
                <a:solidFill>
                  <a:srgbClr val="0070C0"/>
                </a:solidFill>
              </a:rPr>
              <a:t>AGNO*%50 + DİL PUANI*%50</a:t>
            </a:r>
            <a:endParaRPr lang="tr-TR" sz="4000" dirty="0">
              <a:solidFill>
                <a:srgbClr val="0070C0"/>
              </a:solidFill>
            </a:endParaRPr>
          </a:p>
        </p:txBody>
      </p:sp>
    </p:spTree>
    <p:extLst>
      <p:ext uri="{BB962C8B-B14F-4D97-AF65-F5344CB8AC3E}">
        <p14:creationId xmlns:p14="http://schemas.microsoft.com/office/powerpoint/2010/main" val="1070051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tr-TR" altLang="tr-TR" smtClean="0"/>
              <a:t>Başvuru Tarihleri</a:t>
            </a:r>
          </a:p>
        </p:txBody>
      </p:sp>
      <p:sp>
        <p:nvSpPr>
          <p:cNvPr id="3" name="Content Placeholder 2"/>
          <p:cNvSpPr>
            <a:spLocks noGrp="1"/>
          </p:cNvSpPr>
          <p:nvPr>
            <p:ph sz="quarter" idx="1"/>
          </p:nvPr>
        </p:nvSpPr>
        <p:spPr/>
        <p:txBody>
          <a:bodyPr/>
          <a:lstStyle/>
          <a:p>
            <a:pPr>
              <a:defRPr/>
            </a:pPr>
            <a:r>
              <a:rPr lang="tr-TR" dirty="0" smtClean="0">
                <a:ea typeface="+mn-ea"/>
                <a:cs typeface="ＭＳ Ｐゴシック" charset="0"/>
              </a:rPr>
              <a:t>Senede </a:t>
            </a:r>
            <a:r>
              <a:rPr lang="tr-TR" dirty="0">
                <a:cs typeface="ＭＳ Ｐゴシック" charset="0"/>
              </a:rPr>
              <a:t>1</a:t>
            </a:r>
            <a:r>
              <a:rPr lang="tr-TR" dirty="0" smtClean="0">
                <a:ea typeface="+mn-ea"/>
                <a:cs typeface="ＭＳ Ｐゴシック" charset="0"/>
              </a:rPr>
              <a:t> kez</a:t>
            </a:r>
          </a:p>
          <a:p>
            <a:pPr>
              <a:defRPr/>
            </a:pPr>
            <a:endParaRPr lang="tr-TR" dirty="0">
              <a:ea typeface="+mn-ea"/>
              <a:cs typeface="ＭＳ Ｐゴシック" charset="0"/>
            </a:endParaRPr>
          </a:p>
        </p:txBody>
      </p:sp>
      <p:sp>
        <p:nvSpPr>
          <p:cNvPr id="14341" name="Slide Number Placeholder 4"/>
          <p:cNvSpPr>
            <a:spLocks noGrp="1"/>
          </p:cNvSpPr>
          <p:nvPr>
            <p:ph type="sldNum"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fld id="{8963837B-5D94-4173-B294-AF7DD5BDE8B4}" type="slidenum">
              <a:rPr lang="en-US" altLang="tr-TR" sz="1400">
                <a:solidFill>
                  <a:schemeClr val="bg2"/>
                </a:solidFill>
              </a:rPr>
              <a:pPr>
                <a:spcBef>
                  <a:spcPct val="0"/>
                </a:spcBef>
                <a:buFontTx/>
                <a:buNone/>
              </a:pPr>
              <a:t>11</a:t>
            </a:fld>
            <a:endParaRPr lang="en-US" altLang="tr-TR" sz="1400">
              <a:solidFill>
                <a:schemeClr val="bg2"/>
              </a:solidFill>
            </a:endParaRPr>
          </a:p>
        </p:txBody>
      </p:sp>
      <p:sp>
        <p:nvSpPr>
          <p:cNvPr id="14340" name="Footer Placeholder 3"/>
          <p:cNvSpPr>
            <a:spLocks noGrp="1"/>
          </p:cNvSpPr>
          <p:nvPr>
            <p:ph type="ftr"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en-US" altLang="tr-TR" sz="1400" smtClean="0">
                <a:solidFill>
                  <a:schemeClr val="bg2"/>
                </a:solidFill>
                <a:cs typeface="Times New Roman" pitchFamily="18" charset="0"/>
              </a:rPr>
              <a:t>/ 31</a:t>
            </a:r>
          </a:p>
        </p:txBody>
      </p:sp>
      <p:sp>
        <p:nvSpPr>
          <p:cNvPr id="14342" name="Rectangle 6"/>
          <p:cNvSpPr>
            <a:spLocks noChangeArrowheads="1"/>
          </p:cNvSpPr>
          <p:nvPr/>
        </p:nvSpPr>
        <p:spPr bwMode="auto">
          <a:xfrm>
            <a:off x="3516313" y="6530975"/>
            <a:ext cx="211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spcBef>
                <a:spcPct val="50000"/>
              </a:spcBef>
              <a:buFontTx/>
              <a:buNone/>
            </a:pPr>
            <a:r>
              <a:rPr lang="tr-TR" altLang="tr-TR" sz="1400" b="0"/>
              <a:t>https://mevlana.yok.gov.tr/</a:t>
            </a:r>
          </a:p>
        </p:txBody>
      </p:sp>
      <p:graphicFrame>
        <p:nvGraphicFramePr>
          <p:cNvPr id="6" name="Tablo 5"/>
          <p:cNvGraphicFramePr>
            <a:graphicFrameLocks noGrp="1"/>
          </p:cNvGraphicFramePr>
          <p:nvPr>
            <p:extLst>
              <p:ext uri="{D42A27DB-BD31-4B8C-83A1-F6EECF244321}">
                <p14:modId xmlns:p14="http://schemas.microsoft.com/office/powerpoint/2010/main" val="3848178324"/>
              </p:ext>
            </p:extLst>
          </p:nvPr>
        </p:nvGraphicFramePr>
        <p:xfrm>
          <a:off x="1043609" y="2492895"/>
          <a:ext cx="7992888" cy="2511556"/>
        </p:xfrm>
        <a:graphic>
          <a:graphicData uri="http://schemas.openxmlformats.org/drawingml/2006/table">
            <a:tbl>
              <a:tblPr/>
              <a:tblGrid>
                <a:gridCol w="5256583"/>
                <a:gridCol w="2736305"/>
              </a:tblGrid>
              <a:tr h="625039">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Değişim İlanlarının </a:t>
                      </a:r>
                      <a:r>
                        <a:rPr kumimoji="0" lang="tr-TR" sz="2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Duyurulması ve </a:t>
                      </a: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Başvuruların Alınması</a:t>
                      </a:r>
                      <a:endParaRPr kumimoji="0" lang="tr-TR" sz="2200" b="0"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E2CA"/>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10 Şubat –24 Şubat 2017</a:t>
                      </a:r>
                      <a:endParaRPr kumimoji="0" lang="tr-TR" sz="2200" b="0"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E2CA"/>
                    </a:solidFill>
                  </a:tcPr>
                </a:tc>
              </a:tr>
              <a:tr h="590918">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Başvuruların Değerlendirilmesi</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1 Mart-9 Mart 2016</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r>
              <a:tr h="625039">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Değerlendirme Sonuçlarının YÖK</a:t>
                      </a:r>
                      <a:r>
                        <a:rPr kumimoji="0" lang="tr-TR" altLang="en-US"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 İletilmesi</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F4EC"/>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10 </a:t>
                      </a: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Mart 2016</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F4EC"/>
                    </a:solidFill>
                  </a:tcPr>
                </a:tc>
              </a:tr>
              <a:tr h="625039">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Değerlendirme Sonuçlarının Duyurulması</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Henüz belli değil</a:t>
                      </a:r>
                      <a:endParaRPr kumimoji="0" lang="tr-TR" sz="22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r>
            </a:tbl>
          </a:graphicData>
        </a:graphic>
      </p:graphicFrame>
    </p:spTree>
    <p:extLst>
      <p:ext uri="{BB962C8B-B14F-4D97-AF65-F5344CB8AC3E}">
        <p14:creationId xmlns:p14="http://schemas.microsoft.com/office/powerpoint/2010/main" val="1257828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708392" cy="1143000"/>
          </a:xfrm>
        </p:spPr>
        <p:txBody>
          <a:bodyPr>
            <a:normAutofit/>
          </a:bodyPr>
          <a:lstStyle/>
          <a:p>
            <a:r>
              <a:rPr lang="tr-TR" dirty="0" smtClean="0"/>
              <a:t>Gittiğim Kuruma Ücret Öder miyim?</a:t>
            </a:r>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Öğrenci kayıtlı olduğu yükseköğretim kurumuna ödediği harçları ödemeye devam eder. Gittiği kuruma herhangi bir ücret ödemez.</a:t>
            </a:r>
            <a:endParaRPr lang="tr-TR" dirty="0"/>
          </a:p>
        </p:txBody>
      </p:sp>
    </p:spTree>
    <p:extLst>
      <p:ext uri="{BB962C8B-B14F-4D97-AF65-F5344CB8AC3E}">
        <p14:creationId xmlns:p14="http://schemas.microsoft.com/office/powerpoint/2010/main" val="1025340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Dönem Kaybına Uğrar mıyım?</a:t>
            </a:r>
            <a:endParaRPr lang="tr-TR" dirty="0"/>
          </a:p>
        </p:txBody>
      </p:sp>
      <p:sp>
        <p:nvSpPr>
          <p:cNvPr id="3" name="İçerik Yer Tutucusu 2"/>
          <p:cNvSpPr>
            <a:spLocks noGrp="1"/>
          </p:cNvSpPr>
          <p:nvPr>
            <p:ph sz="quarter" idx="1"/>
          </p:nvPr>
        </p:nvSpPr>
        <p:spPr/>
        <p:txBody>
          <a:bodyPr/>
          <a:lstStyle/>
          <a:p>
            <a:r>
              <a:rPr lang="tr-TR" dirty="0" smtClean="0"/>
              <a:t>Öğrenci değişim programından faydalandığında dönem kaybına uğramaz. Orada aldığı derslerin karşılığı gitmeden önce belirlenir ve döndüğünde sayılır.</a:t>
            </a:r>
          </a:p>
          <a:p>
            <a:endParaRPr lang="tr-TR" dirty="0"/>
          </a:p>
          <a:p>
            <a:r>
              <a:rPr lang="tr-TR" dirty="0" smtClean="0"/>
              <a:t>Başarısız olduğu dersleri döndüğünde kayıtlı olduğu kurumda tekrar alır.</a:t>
            </a:r>
            <a:endParaRPr lang="tr-TR" dirty="0"/>
          </a:p>
        </p:txBody>
      </p:sp>
    </p:spTree>
    <p:extLst>
      <p:ext uri="{BB962C8B-B14F-4D97-AF65-F5344CB8AC3E}">
        <p14:creationId xmlns:p14="http://schemas.microsoft.com/office/powerpoint/2010/main" val="2340080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Aldığım Diğer Burslar Ne Olacak?</a:t>
            </a:r>
            <a:endParaRPr lang="tr-TR" dirty="0"/>
          </a:p>
        </p:txBody>
      </p:sp>
      <p:sp>
        <p:nvSpPr>
          <p:cNvPr id="3" name="İçerik Yer Tutucusu 2"/>
          <p:cNvSpPr>
            <a:spLocks noGrp="1"/>
          </p:cNvSpPr>
          <p:nvPr>
            <p:ph sz="quarter" idx="1"/>
          </p:nvPr>
        </p:nvSpPr>
        <p:spPr/>
        <p:txBody>
          <a:bodyPr/>
          <a:lstStyle/>
          <a:p>
            <a:r>
              <a:rPr lang="tr-TR" dirty="0" smtClean="0"/>
              <a:t>Mevlana Değişim Programı’na katılan öğrencinin diğer burslarında herhangi bir kesinti olmaz.</a:t>
            </a:r>
          </a:p>
          <a:p>
            <a:endParaRPr lang="tr-TR" dirty="0"/>
          </a:p>
          <a:p>
            <a:r>
              <a:rPr lang="tr-TR" dirty="0" smtClean="0"/>
              <a:t>MDP öğrencisi her ay gittiği ülkeye göre belirlenen bursun %80’ini alır. Kalan %20’unu ise geçtiği kredi oranında döndüğünde toplu olarak alır.</a:t>
            </a:r>
            <a:endParaRPr lang="tr-TR" dirty="0"/>
          </a:p>
        </p:txBody>
      </p:sp>
    </p:spTree>
    <p:extLst>
      <p:ext uri="{BB962C8B-B14F-4D97-AF65-F5344CB8AC3E}">
        <p14:creationId xmlns:p14="http://schemas.microsoft.com/office/powerpoint/2010/main" val="511462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Burs Miktarlarına Bazı Ülkelerden Örnekler</a:t>
            </a:r>
            <a:endParaRPr lang="tr-TR" dirty="0"/>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1383805935"/>
              </p:ext>
            </p:extLst>
          </p:nvPr>
        </p:nvGraphicFramePr>
        <p:xfrm>
          <a:off x="611560" y="1628800"/>
          <a:ext cx="7344816" cy="3449701"/>
        </p:xfrm>
        <a:graphic>
          <a:graphicData uri="http://schemas.openxmlformats.org/drawingml/2006/table">
            <a:tbl>
              <a:tblPr firstRow="1" bandRow="1">
                <a:tableStyleId>{5C22544A-7EE6-4342-B048-85BDC9FD1C3A}</a:tableStyleId>
              </a:tblPr>
              <a:tblGrid>
                <a:gridCol w="3672408"/>
                <a:gridCol w="3672408"/>
              </a:tblGrid>
              <a:tr h="370840">
                <a:tc>
                  <a:txBody>
                    <a:bodyPr/>
                    <a:lstStyle/>
                    <a:p>
                      <a:r>
                        <a:rPr lang="tr-TR" dirty="0" smtClean="0"/>
                        <a:t>ÜLKELER</a:t>
                      </a:r>
                      <a:endParaRPr lang="en-GB" dirty="0"/>
                    </a:p>
                  </a:txBody>
                  <a:tcPr/>
                </a:tc>
                <a:tc>
                  <a:txBody>
                    <a:bodyPr/>
                    <a:lstStyle/>
                    <a:p>
                      <a:r>
                        <a:rPr lang="tr-TR" dirty="0" smtClean="0"/>
                        <a:t>HİBE/AY (TL)</a:t>
                      </a:r>
                      <a:endParaRPr lang="en-GB" dirty="0"/>
                    </a:p>
                  </a:txBody>
                  <a:tcPr/>
                </a:tc>
              </a:tr>
              <a:tr h="370840">
                <a:tc>
                  <a:txBody>
                    <a:bodyPr/>
                    <a:lstStyle/>
                    <a:p>
                      <a:pPr>
                        <a:lnSpc>
                          <a:spcPct val="115000"/>
                        </a:lnSpc>
                        <a:spcAft>
                          <a:spcPts val="0"/>
                        </a:spcAft>
                      </a:pPr>
                      <a:r>
                        <a:rPr lang="tr-TR" sz="1800" dirty="0" smtClean="0">
                          <a:solidFill>
                            <a:srgbClr val="000000"/>
                          </a:solidFill>
                          <a:effectLst/>
                          <a:latin typeface="Times New Roman" panose="02020603050405020304" pitchFamily="18" charset="0"/>
                          <a:ea typeface="Calibri"/>
                          <a:cs typeface="Times New Roman" panose="02020603050405020304" pitchFamily="18" charset="0"/>
                        </a:rPr>
                        <a:t>AVRUPA-ASYA-</a:t>
                      </a:r>
                      <a:r>
                        <a:rPr lang="tr-TR" sz="1800" baseline="0" dirty="0" smtClean="0">
                          <a:solidFill>
                            <a:srgbClr val="000000"/>
                          </a:solidFill>
                          <a:effectLst/>
                          <a:latin typeface="Times New Roman" panose="02020603050405020304" pitchFamily="18" charset="0"/>
                          <a:ea typeface="Calibri"/>
                          <a:cs typeface="Times New Roman" panose="02020603050405020304" pitchFamily="18" charset="0"/>
                        </a:rPr>
                        <a:t> PASİFİK, LATİN AMERİKA</a:t>
                      </a:r>
                    </a:p>
                    <a:p>
                      <a:pPr>
                        <a:lnSpc>
                          <a:spcPct val="115000"/>
                        </a:lnSpc>
                        <a:spcAft>
                          <a:spcPts val="0"/>
                        </a:spcAft>
                      </a:pPr>
                      <a:r>
                        <a:rPr lang="tr-TR" sz="1800" baseline="0" dirty="0" smtClean="0">
                          <a:solidFill>
                            <a:srgbClr val="000000"/>
                          </a:solidFill>
                          <a:effectLst/>
                          <a:latin typeface="Times New Roman" panose="02020603050405020304" pitchFamily="18" charset="0"/>
                          <a:ea typeface="Calibri"/>
                          <a:cs typeface="Times New Roman" panose="02020603050405020304" pitchFamily="18" charset="0"/>
                        </a:rPr>
                        <a:t>KUZEY AMERİKA</a:t>
                      </a:r>
                    </a:p>
                    <a:p>
                      <a:pPr>
                        <a:lnSpc>
                          <a:spcPct val="115000"/>
                        </a:lnSpc>
                        <a:spcAft>
                          <a:spcPts val="0"/>
                        </a:spcAft>
                      </a:pP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dirty="0" smtClean="0">
                          <a:latin typeface="Times New Roman" panose="02020603050405020304" pitchFamily="18" charset="0"/>
                          <a:cs typeface="Times New Roman" panose="02020603050405020304" pitchFamily="18" charset="0"/>
                        </a:rPr>
                        <a:t>1200</a:t>
                      </a:r>
                      <a:r>
                        <a:rPr lang="tr-TR" sz="1800" baseline="0" dirty="0" smtClean="0">
                          <a:latin typeface="Times New Roman" panose="02020603050405020304" pitchFamily="18" charset="0"/>
                          <a:cs typeface="Times New Roman" panose="02020603050405020304" pitchFamily="18" charset="0"/>
                        </a:rPr>
                        <a:t> TL</a:t>
                      </a:r>
                      <a:endParaRPr lang="en-GB" sz="1800" dirty="0">
                        <a:latin typeface="Times New Roman" panose="02020603050405020304" pitchFamily="18" charset="0"/>
                        <a:cs typeface="Times New Roman" panose="02020603050405020304" pitchFamily="18" charset="0"/>
                      </a:endParaRPr>
                    </a:p>
                  </a:txBody>
                  <a:tcPr/>
                </a:tc>
              </a:tr>
              <a:tr h="323197">
                <a:tc>
                  <a:txBody>
                    <a:bodyPr/>
                    <a:lstStyle/>
                    <a:p>
                      <a:pPr>
                        <a:lnSpc>
                          <a:spcPct val="115000"/>
                        </a:lnSpc>
                        <a:spcAft>
                          <a:spcPts val="0"/>
                        </a:spcAft>
                      </a:pPr>
                      <a:r>
                        <a:rPr lang="tr-TR" sz="1800" dirty="0" smtClean="0">
                          <a:effectLst/>
                          <a:latin typeface="Times New Roman" panose="02020603050405020304" pitchFamily="18" charset="0"/>
                          <a:ea typeface="Calibri"/>
                          <a:cs typeface="Times New Roman" panose="02020603050405020304" pitchFamily="18" charset="0"/>
                        </a:rPr>
                        <a:t>SAHRAALTI</a:t>
                      </a:r>
                      <a:r>
                        <a:rPr lang="tr-TR" sz="1800" baseline="0" dirty="0" smtClean="0">
                          <a:effectLst/>
                          <a:latin typeface="Times New Roman" panose="02020603050405020304" pitchFamily="18" charset="0"/>
                          <a:ea typeface="Calibri"/>
                          <a:cs typeface="Times New Roman" panose="02020603050405020304" pitchFamily="18" charset="0"/>
                        </a:rPr>
                        <a:t> AFRİKA, ORTA ASYA</a:t>
                      </a:r>
                    </a:p>
                    <a:p>
                      <a:pPr>
                        <a:lnSpc>
                          <a:spcPct val="115000"/>
                        </a:lnSpc>
                        <a:spcAft>
                          <a:spcPts val="0"/>
                        </a:spcAft>
                      </a:pPr>
                      <a:endParaRPr lang="tr-TR" sz="1800" baseline="0" dirty="0" smtClean="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dirty="0" smtClean="0">
                          <a:latin typeface="Times New Roman" panose="02020603050405020304" pitchFamily="18" charset="0"/>
                          <a:cs typeface="Times New Roman" panose="02020603050405020304" pitchFamily="18" charset="0"/>
                        </a:rPr>
                        <a:t>1100 TL</a:t>
                      </a:r>
                      <a:endParaRPr lang="en-GB" sz="1800" dirty="0">
                        <a:latin typeface="Times New Roman" panose="02020603050405020304" pitchFamily="18" charset="0"/>
                        <a:cs typeface="Times New Roman" panose="02020603050405020304" pitchFamily="18" charset="0"/>
                      </a:endParaRPr>
                    </a:p>
                  </a:txBody>
                  <a:tcPr/>
                </a:tc>
              </a:tr>
              <a:tr h="370840">
                <a:tc>
                  <a:txBody>
                    <a:bodyPr/>
                    <a:lstStyle/>
                    <a:p>
                      <a:pPr>
                        <a:lnSpc>
                          <a:spcPct val="115000"/>
                        </a:lnSpc>
                        <a:spcAft>
                          <a:spcPts val="0"/>
                        </a:spcAft>
                      </a:pPr>
                      <a:r>
                        <a:rPr lang="tr-TR" sz="1800" dirty="0" smtClean="0">
                          <a:solidFill>
                            <a:srgbClr val="000000"/>
                          </a:solidFill>
                          <a:effectLst/>
                          <a:latin typeface="Times New Roman" panose="02020603050405020304" pitchFamily="18" charset="0"/>
                          <a:ea typeface="Calibri"/>
                          <a:cs typeface="Times New Roman" panose="02020603050405020304" pitchFamily="18" charset="0"/>
                        </a:rPr>
                        <a:t>GÜNEY</a:t>
                      </a:r>
                      <a:r>
                        <a:rPr lang="tr-TR" sz="1800" baseline="0" dirty="0" smtClean="0">
                          <a:solidFill>
                            <a:srgbClr val="000000"/>
                          </a:solidFill>
                          <a:effectLst/>
                          <a:latin typeface="Times New Roman" panose="02020603050405020304" pitchFamily="18" charset="0"/>
                          <a:ea typeface="Calibri"/>
                          <a:cs typeface="Times New Roman" panose="02020603050405020304" pitchFamily="18" charset="0"/>
                        </a:rPr>
                        <a:t> KAFKASYA, GÜNEY ASYA, ORTA DOĞU VE KUZEY AFRİKA</a:t>
                      </a: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smtClean="0">
                          <a:latin typeface="Times New Roman" panose="02020603050405020304" pitchFamily="18" charset="0"/>
                          <a:cs typeface="Times New Roman" panose="02020603050405020304" pitchFamily="18" charset="0"/>
                        </a:rPr>
                        <a:t>1000</a:t>
                      </a:r>
                      <a:r>
                        <a:rPr lang="tr-TR" sz="1800" baseline="0" smtClean="0">
                          <a:latin typeface="Times New Roman" panose="02020603050405020304" pitchFamily="18" charset="0"/>
                          <a:cs typeface="Times New Roman" panose="02020603050405020304" pitchFamily="18" charset="0"/>
                        </a:rPr>
                        <a:t> TL</a:t>
                      </a:r>
                      <a:endParaRPr lang="en-GB" sz="1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583217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0" y="274638"/>
            <a:ext cx="9144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tr-TR" altLang="tr-TR" dirty="0" smtClean="0"/>
              <a:t>           Anlaşmamız olan Kurumlar</a:t>
            </a:r>
          </a:p>
        </p:txBody>
      </p:sp>
      <p:sp>
        <p:nvSpPr>
          <p:cNvPr id="20484" name="Slide Number Placeholder 4"/>
          <p:cNvSpPr>
            <a:spLocks noGrp="1"/>
          </p:cNvSpPr>
          <p:nvPr>
            <p:ph type="sldNum"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fld id="{6391DFB3-D210-4121-B1E0-8671B3DD0534}" type="slidenum">
              <a:rPr lang="en-US" altLang="tr-TR" sz="1400">
                <a:solidFill>
                  <a:schemeClr val="bg2"/>
                </a:solidFill>
              </a:rPr>
              <a:pPr>
                <a:spcBef>
                  <a:spcPct val="0"/>
                </a:spcBef>
                <a:buFontTx/>
                <a:buNone/>
              </a:pPr>
              <a:t>16</a:t>
            </a:fld>
            <a:endParaRPr lang="en-US" altLang="tr-TR" sz="1400">
              <a:solidFill>
                <a:schemeClr val="bg2"/>
              </a:solidFill>
            </a:endParaRPr>
          </a:p>
        </p:txBody>
      </p:sp>
      <p:sp>
        <p:nvSpPr>
          <p:cNvPr id="20483" name="Footer Placeholder 3"/>
          <p:cNvSpPr>
            <a:spLocks noGrp="1"/>
          </p:cNvSpPr>
          <p:nvPr>
            <p:ph type="ftr"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en-US" altLang="tr-TR" sz="1400" smtClean="0">
                <a:solidFill>
                  <a:schemeClr val="bg2"/>
                </a:solidFill>
                <a:cs typeface="Times New Roman" pitchFamily="18" charset="0"/>
              </a:rPr>
              <a:t>/ 31</a:t>
            </a:r>
          </a:p>
        </p:txBody>
      </p:sp>
      <p:graphicFrame>
        <p:nvGraphicFramePr>
          <p:cNvPr id="5" name="Tablo 4"/>
          <p:cNvGraphicFramePr>
            <a:graphicFrameLocks noGrp="1"/>
          </p:cNvGraphicFramePr>
          <p:nvPr>
            <p:extLst>
              <p:ext uri="{D42A27DB-BD31-4B8C-83A1-F6EECF244321}">
                <p14:modId xmlns:p14="http://schemas.microsoft.com/office/powerpoint/2010/main" val="3324456531"/>
              </p:ext>
            </p:extLst>
          </p:nvPr>
        </p:nvGraphicFramePr>
        <p:xfrm>
          <a:off x="1524000" y="982607"/>
          <a:ext cx="6648400" cy="4660392"/>
        </p:xfrm>
        <a:graphic>
          <a:graphicData uri="http://schemas.openxmlformats.org/drawingml/2006/table">
            <a:tbl>
              <a:tblPr firstRow="1" bandRow="1">
                <a:tableStyleId>{5C22544A-7EE6-4342-B048-85BDC9FD1C3A}</a:tableStyleId>
              </a:tblPr>
              <a:tblGrid>
                <a:gridCol w="743744"/>
                <a:gridCol w="3888432"/>
                <a:gridCol w="2016224"/>
              </a:tblGrid>
              <a:tr h="370840">
                <a:tc>
                  <a:txBody>
                    <a:bodyPr/>
                    <a:lstStyle/>
                    <a:p>
                      <a:pPr algn="ctr">
                        <a:lnSpc>
                          <a:spcPct val="115000"/>
                        </a:lnSpc>
                        <a:spcAft>
                          <a:spcPts val="0"/>
                        </a:spcAft>
                      </a:pPr>
                      <a:r>
                        <a:rPr lang="tr-TR" sz="1100" b="1" dirty="0">
                          <a:effectLst/>
                          <a:latin typeface="Calibri"/>
                          <a:ea typeface="Calibri"/>
                          <a:cs typeface="Times New Roman"/>
                        </a:rPr>
                        <a:t>Sayı</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100" b="1">
                          <a:effectLst/>
                          <a:latin typeface="Calibri"/>
                          <a:ea typeface="Calibri"/>
                          <a:cs typeface="Times New Roman"/>
                        </a:rPr>
                        <a:t>Üniversite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100" b="1" dirty="0">
                          <a:effectLst/>
                          <a:latin typeface="Calibri"/>
                          <a:ea typeface="Calibri"/>
                          <a:cs typeface="Times New Roman"/>
                        </a:rPr>
                        <a:t>Ülke</a:t>
                      </a:r>
                      <a:endParaRPr lang="en-GB" sz="1100" dirty="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tr-TR" sz="1100">
                          <a:effectLst/>
                          <a:latin typeface="Calibri"/>
                          <a:ea typeface="Calibri"/>
                          <a:cs typeface="Times New Roman"/>
                        </a:rPr>
                        <a:t>1</a:t>
                      </a:r>
                      <a:endParaRPr lang="en-GB"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200">
                          <a:solidFill>
                            <a:srgbClr val="000000"/>
                          </a:solidFill>
                          <a:effectLst/>
                          <a:latin typeface="Times New Roman"/>
                          <a:ea typeface="Calibri"/>
                          <a:cs typeface="Times New Roman"/>
                        </a:rPr>
                        <a:t>University of Northern Philipines</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FİLİPİNLER</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Vitebsk Devlet Teknoloji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BEYAZ RUSYA</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Glukhiv National Pedogogical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UKRAYNA</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Ogarev Mordovia State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RUSYA FEDERASYONU</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5</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Yabancı Diller ve Mesleki Kariyer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KAZAKİSTAN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6</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INTERNATIONAL BLACK SEA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GÜRCİSTAN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7</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IVANE JAVAKHİSHVİLİ TBİLİSİ STATE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GÜRCİSTAN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8</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AZERBAYCAN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9</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Mahmud Kaşgari-Barskani Doğu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KIRGIZİSTAN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Gürcistan Teknik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GÜRCİSTAN</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Syiah Kuala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ENDONEZYA</a:t>
                      </a:r>
                      <a:endParaRPr lang="en-GB" sz="1100" dirty="0">
                        <a:effectLst/>
                        <a:latin typeface="Calibri"/>
                        <a:ea typeface="Calibri"/>
                        <a:cs typeface="Times New Roman"/>
                      </a:endParaRPr>
                    </a:p>
                  </a:txBody>
                  <a:tcPr marL="68580" marR="68580" marT="0" marB="0" anchor="b"/>
                </a:tc>
              </a:tr>
              <a:tr h="0">
                <a:tc>
                  <a:txBody>
                    <a:bodyPr/>
                    <a:lstStyle/>
                    <a:p>
                      <a:pPr algn="ctr">
                        <a:lnSpc>
                          <a:spcPct val="115000"/>
                        </a:lnSpc>
                        <a:spcAft>
                          <a:spcPts val="0"/>
                        </a:spcAft>
                      </a:pPr>
                      <a:r>
                        <a:rPr lang="tr-TR" sz="1100">
                          <a:effectLst/>
                          <a:latin typeface="Calibri"/>
                          <a:ea typeface="Calibri"/>
                          <a:cs typeface="Times New Roman"/>
                        </a:rPr>
                        <a:t>12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İ. Arabaev Kırgız Devlet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KIRGIZİSTAN</a:t>
                      </a:r>
                      <a:endParaRPr lang="en-GB"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421007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 Anlaşmamız olan Kurumlar</a:t>
            </a:r>
            <a:endParaRPr lang="en-GB"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22418193"/>
              </p:ext>
            </p:extLst>
          </p:nvPr>
        </p:nvGraphicFramePr>
        <p:xfrm>
          <a:off x="1435100" y="1447800"/>
          <a:ext cx="6953324" cy="4759960"/>
        </p:xfrm>
        <a:graphic>
          <a:graphicData uri="http://schemas.openxmlformats.org/drawingml/2006/table">
            <a:tbl>
              <a:tblPr firstRow="1" bandRow="1">
                <a:tableStyleId>{5C22544A-7EE6-4342-B048-85BDC9FD1C3A}</a:tableStyleId>
              </a:tblPr>
              <a:tblGrid>
                <a:gridCol w="2499783"/>
                <a:gridCol w="2499783"/>
                <a:gridCol w="1953758"/>
              </a:tblGrid>
              <a:tr h="370840">
                <a:tc>
                  <a:txBody>
                    <a:bodyPr/>
                    <a:lstStyle/>
                    <a:p>
                      <a:pPr algn="ctr">
                        <a:lnSpc>
                          <a:spcPct val="115000"/>
                        </a:lnSpc>
                        <a:spcAft>
                          <a:spcPts val="0"/>
                        </a:spcAft>
                      </a:pPr>
                      <a:r>
                        <a:rPr lang="tr-TR" sz="1100" dirty="0">
                          <a:effectLst/>
                          <a:latin typeface="Calibri"/>
                          <a:ea typeface="Calibri"/>
                          <a:cs typeface="Times New Roman"/>
                        </a:rPr>
                        <a:t>13</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OSH STATE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KIRGIZİSTAN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Kinki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JAPONYA</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15</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Islamic University Of Gaza</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FİLİSTİN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16</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Ghulam Ishaq Khan Institute of Engineering Sciences and Technology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PAKİSTAN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17</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Azerbaijan State Oil Academy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18</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QAFQAZ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19</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Academy of Public Administration under the President of the Republic of Moldova</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MOLDOVA</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Universiti Malaysia Perlis</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MALEZYA</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Daffodil  International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BANGLADEŞ</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Universiti Malaysia Pahang</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MALEZYA</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Ahmet Yesevi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KAZAKİSTAN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Universiti Teknologi Malaysia</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MALEZYA</a:t>
                      </a:r>
                      <a:endParaRPr lang="en-GB"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519430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672157635"/>
              </p:ext>
            </p:extLst>
          </p:nvPr>
        </p:nvGraphicFramePr>
        <p:xfrm>
          <a:off x="1475656" y="1412776"/>
          <a:ext cx="7499349" cy="4243324"/>
        </p:xfrm>
        <a:graphic>
          <a:graphicData uri="http://schemas.openxmlformats.org/drawingml/2006/table">
            <a:tbl>
              <a:tblPr firstRow="1" bandRow="1">
                <a:tableStyleId>{5C22544A-7EE6-4342-B048-85BDC9FD1C3A}</a:tableStyleId>
              </a:tblPr>
              <a:tblGrid>
                <a:gridCol w="2499783"/>
                <a:gridCol w="2499783"/>
                <a:gridCol w="2499783"/>
              </a:tblGrid>
              <a:tr h="370840">
                <a:tc>
                  <a:txBody>
                    <a:bodyPr/>
                    <a:lstStyle/>
                    <a:p>
                      <a:pPr algn="ctr">
                        <a:lnSpc>
                          <a:spcPct val="115000"/>
                        </a:lnSpc>
                        <a:spcAft>
                          <a:spcPts val="0"/>
                        </a:spcAft>
                      </a:pPr>
                      <a:r>
                        <a:rPr lang="tr-TR" sz="1100" dirty="0">
                          <a:effectLst/>
                          <a:latin typeface="Calibri"/>
                          <a:ea typeface="Calibri"/>
                          <a:cs typeface="Times New Roman"/>
                        </a:rPr>
                        <a:t> </a:t>
                      </a:r>
                      <a:endParaRPr lang="en-GB" sz="1100" dirty="0">
                        <a:effectLst/>
                        <a:latin typeface="Calibri"/>
                        <a:ea typeface="Calibri"/>
                        <a:cs typeface="Times New Roman"/>
                      </a:endParaRPr>
                    </a:p>
                    <a:p>
                      <a:pPr algn="ctr">
                        <a:lnSpc>
                          <a:spcPct val="115000"/>
                        </a:lnSpc>
                        <a:spcAft>
                          <a:spcPts val="0"/>
                        </a:spcAft>
                      </a:pPr>
                      <a:r>
                        <a:rPr lang="tr-TR" sz="1100" dirty="0">
                          <a:effectLst/>
                          <a:latin typeface="Calibri"/>
                          <a:ea typeface="Calibri"/>
                          <a:cs typeface="Times New Roman"/>
                        </a:rPr>
                        <a:t>25</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solidFill>
                            <a:srgbClr val="000000"/>
                          </a:solidFill>
                          <a:effectLst/>
                          <a:latin typeface="Times New Roman"/>
                          <a:ea typeface="Calibri"/>
                          <a:cs typeface="Times New Roman"/>
                        </a:rPr>
                        <a:t>Magnitogorsk</a:t>
                      </a:r>
                      <a:r>
                        <a:rPr lang="tr-TR" sz="1200" dirty="0">
                          <a:solidFill>
                            <a:srgbClr val="000000"/>
                          </a:solidFill>
                          <a:effectLst/>
                          <a:latin typeface="Times New Roman"/>
                          <a:ea typeface="Calibri"/>
                          <a:cs typeface="Times New Roman"/>
                        </a:rPr>
                        <a:t> Devlet Üniversitesi</a:t>
                      </a:r>
                      <a:endParaRPr lang="en-GB" sz="1100" dirty="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RUSYA FEDERASYONU</a:t>
                      </a:r>
                      <a:endParaRPr lang="en-GB" sz="1100" dirty="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dirty="0">
                          <a:effectLst/>
                          <a:latin typeface="Calibri"/>
                          <a:ea typeface="Calibri"/>
                          <a:cs typeface="Times New Roman"/>
                        </a:rPr>
                        <a:t>26</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International Islamic University</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MALEZYA</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27</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Bakü Devlet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28</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 Devlet İktisat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29</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Southern Illinois University Edwardsville</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ABD</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Süleyman Demirel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KAZAKİSTAN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University of the Punjab</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PAKİSTAN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 Teknik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AZERBAYCAN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Uluslararası Saraybosna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BOSNA HERSEK</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Uluslararası Karadeniz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a:solidFill>
                            <a:srgbClr val="000000"/>
                          </a:solidFill>
                          <a:effectLst/>
                          <a:latin typeface="Times New Roman"/>
                          <a:ea typeface="Calibri"/>
                          <a:cs typeface="Times New Roman"/>
                        </a:rPr>
                        <a:t>GÜRCİSTAN</a:t>
                      </a:r>
                      <a:endParaRPr lang="en-GB" sz="1100">
                        <a:effectLst/>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tr-TR" sz="1100">
                          <a:effectLst/>
                          <a:latin typeface="Calibri"/>
                          <a:ea typeface="Calibri"/>
                          <a:cs typeface="Times New Roman"/>
                        </a:rPr>
                        <a:t>35</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tr-TR" sz="1200">
                          <a:solidFill>
                            <a:srgbClr val="000000"/>
                          </a:solidFill>
                          <a:effectLst/>
                          <a:latin typeface="Times New Roman"/>
                          <a:ea typeface="Calibri"/>
                          <a:cs typeface="Times New Roman"/>
                        </a:rPr>
                        <a:t>Kırgızistan-Türkiye Manas Üniversitesi</a:t>
                      </a:r>
                      <a:endParaRPr lang="en-GB" sz="1100">
                        <a:effectLst/>
                        <a:latin typeface="Calibri"/>
                        <a:ea typeface="Calibri"/>
                        <a:cs typeface="Times New Roman"/>
                      </a:endParaRPr>
                    </a:p>
                  </a:txBody>
                  <a:tcPr marL="68580" marR="68580" marT="0" marB="0" anchor="b"/>
                </a:tc>
                <a:tc>
                  <a:txBody>
                    <a:bodyPr/>
                    <a:lstStyle/>
                    <a:p>
                      <a:pPr>
                        <a:lnSpc>
                          <a:spcPct val="115000"/>
                        </a:lnSpc>
                        <a:spcAft>
                          <a:spcPts val="0"/>
                        </a:spcAft>
                      </a:pPr>
                      <a:r>
                        <a:rPr lang="tr-TR" sz="1200" dirty="0">
                          <a:solidFill>
                            <a:srgbClr val="000000"/>
                          </a:solidFill>
                          <a:effectLst/>
                          <a:latin typeface="Times New Roman"/>
                          <a:ea typeface="Calibri"/>
                          <a:cs typeface="Times New Roman"/>
                        </a:rPr>
                        <a:t>KIRGIZİSTAN</a:t>
                      </a:r>
                      <a:endParaRPr lang="en-GB"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4293300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Nasıl Destek Olabilirsiniz?</a:t>
            </a:r>
            <a:endParaRPr lang="tr-TR" dirty="0"/>
          </a:p>
        </p:txBody>
      </p:sp>
      <p:sp>
        <p:nvSpPr>
          <p:cNvPr id="3" name="İçerik Yer Tutucusu 2"/>
          <p:cNvSpPr>
            <a:spLocks noGrp="1"/>
          </p:cNvSpPr>
          <p:nvPr>
            <p:ph sz="quarter" idx="1"/>
          </p:nvPr>
        </p:nvSpPr>
        <p:spPr/>
        <p:txBody>
          <a:bodyPr>
            <a:normAutofit/>
          </a:bodyPr>
          <a:lstStyle/>
          <a:p>
            <a:r>
              <a:rPr lang="tr-TR" altLang="tr-TR" dirty="0"/>
              <a:t>Anlaşma yapılmasını istediğiniz üniversiteleri bize bildirebilirsiniz.</a:t>
            </a:r>
          </a:p>
          <a:p>
            <a:r>
              <a:rPr lang="tr-TR" altLang="tr-TR" dirty="0"/>
              <a:t>İrtibatta olduğunuz üniversiteler varsa süreci hızlandırabilirsiniz.</a:t>
            </a:r>
          </a:p>
          <a:p>
            <a:r>
              <a:rPr lang="tr-TR" altLang="tr-TR" dirty="0"/>
              <a:t>Biriminize kabul edebileceğiniz değişim elemanı sayısını bildirebilirsiniz.</a:t>
            </a:r>
          </a:p>
          <a:p>
            <a:r>
              <a:rPr lang="tr-TR" altLang="tr-TR" dirty="0"/>
              <a:t>Mevlana Değişim Programını duyurabilirsiniz.</a:t>
            </a:r>
          </a:p>
          <a:p>
            <a:r>
              <a:rPr lang="tr-TR" altLang="tr-TR" dirty="0"/>
              <a:t>Fikirlerinizle destek olabilirsiniz.</a:t>
            </a:r>
          </a:p>
          <a:p>
            <a:pPr marL="82296" indent="0">
              <a:buNone/>
            </a:pPr>
            <a:endParaRPr lang="tr-TR" dirty="0"/>
          </a:p>
        </p:txBody>
      </p:sp>
    </p:spTree>
    <p:extLst>
      <p:ext uri="{BB962C8B-B14F-4D97-AF65-F5344CB8AC3E}">
        <p14:creationId xmlns:p14="http://schemas.microsoft.com/office/powerpoint/2010/main" val="2815490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SUNUMUN AMACI?</a:t>
            </a:r>
            <a:endParaRPr lang="tr-TR" dirty="0"/>
          </a:p>
        </p:txBody>
      </p:sp>
      <p:sp>
        <p:nvSpPr>
          <p:cNvPr id="3" name="İçerik Yer Tutucusu 2"/>
          <p:cNvSpPr>
            <a:spLocks noGrp="1"/>
          </p:cNvSpPr>
          <p:nvPr>
            <p:ph sz="quarter" idx="1"/>
          </p:nvPr>
        </p:nvSpPr>
        <p:spPr/>
        <p:txBody>
          <a:bodyPr>
            <a:normAutofit/>
          </a:bodyPr>
          <a:lstStyle/>
          <a:p>
            <a:r>
              <a:rPr lang="tr-TR" sz="3600" dirty="0"/>
              <a:t>Katılımcıları Mevlana Değişim Programı (MDP) hakkında bilgilendirmek</a:t>
            </a:r>
            <a:r>
              <a:rPr lang="tr-TR" sz="3600" dirty="0" smtClean="0"/>
              <a:t>,</a:t>
            </a:r>
          </a:p>
          <a:p>
            <a:endParaRPr lang="tr-TR" sz="3600" dirty="0"/>
          </a:p>
          <a:p>
            <a:r>
              <a:rPr lang="tr-TR" sz="3600" dirty="0" err="1" smtClean="0"/>
              <a:t>MDP’nin</a:t>
            </a:r>
            <a:r>
              <a:rPr lang="tr-TR" sz="3600" dirty="0" smtClean="0"/>
              <a:t> verimliliği adına bilgi alış verişinde bulunmak.</a:t>
            </a:r>
            <a:endParaRPr lang="tr-TR" sz="3600" dirty="0"/>
          </a:p>
        </p:txBody>
      </p:sp>
    </p:spTree>
    <p:extLst>
      <p:ext uri="{BB962C8B-B14F-4D97-AF65-F5344CB8AC3E}">
        <p14:creationId xmlns:p14="http://schemas.microsoft.com/office/powerpoint/2010/main" val="293516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Resmi Gazete Kararı</a:t>
            </a:r>
            <a:endParaRPr lang="en-GB" dirty="0"/>
          </a:p>
        </p:txBody>
      </p:sp>
      <p:pic>
        <p:nvPicPr>
          <p:cNvPr id="5" name="İçerik Yer Tutucusu 4"/>
          <p:cNvPicPr>
            <a:picLocks noGrp="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457200" y="3391708"/>
            <a:ext cx="7467600" cy="1290609"/>
          </a:xfrm>
          <a:prstGeom prst="rect">
            <a:avLst/>
          </a:prstGeom>
          <a:noFill/>
          <a:ln>
            <a:noFill/>
          </a:ln>
        </p:spPr>
      </p:pic>
    </p:spTree>
    <p:extLst>
      <p:ext uri="{BB962C8B-B14F-4D97-AF65-F5344CB8AC3E}">
        <p14:creationId xmlns:p14="http://schemas.microsoft.com/office/powerpoint/2010/main" val="3297676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Yemen Cumhuriyeti İle İlgili karar</a:t>
            </a:r>
            <a:endParaRPr lang="en-GB" dirty="0"/>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457200" y="3243112"/>
            <a:ext cx="7467600" cy="1587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6169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Giden Öğretim Elemanı ile ilgili karar</a:t>
            </a:r>
            <a:endParaRPr lang="en-GB" dirty="0"/>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457200" y="2864437"/>
            <a:ext cx="7467600" cy="234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828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872067" y="1772816"/>
            <a:ext cx="7408333" cy="4353347"/>
          </a:xfrm>
        </p:spPr>
        <p:txBody>
          <a:bodyPr>
            <a:normAutofit/>
          </a:bodyPr>
          <a:lstStyle/>
          <a:p>
            <a:pPr marL="0" indent="0" algn="ctr">
              <a:buNone/>
            </a:pPr>
            <a:r>
              <a:rPr lang="tr-TR" sz="3600" b="1" i="1" dirty="0" smtClean="0">
                <a:latin typeface="Times New Roman" pitchFamily="18" charset="0"/>
                <a:cs typeface="Times New Roman" pitchFamily="18" charset="0"/>
              </a:rPr>
              <a:t> İlginiz İçin Teşekkürler.</a:t>
            </a:r>
          </a:p>
          <a:p>
            <a:pPr marL="0" indent="0" algn="ctr">
              <a:buNone/>
            </a:pPr>
            <a:r>
              <a:rPr lang="tr-TR" sz="3600" b="1" i="1" dirty="0" smtClean="0">
                <a:latin typeface="Times New Roman" pitchFamily="18" charset="0"/>
                <a:cs typeface="Times New Roman" pitchFamily="18" charset="0"/>
                <a:hlinkClick r:id="rId2"/>
              </a:rPr>
              <a:t>mevlana@karabuk.edu.tr</a:t>
            </a:r>
            <a:endParaRPr lang="tr-TR" sz="3600" b="1" i="1" dirty="0" smtClean="0">
              <a:latin typeface="Times New Roman" pitchFamily="18" charset="0"/>
              <a:cs typeface="Times New Roman" pitchFamily="18" charset="0"/>
            </a:endParaRPr>
          </a:p>
          <a:p>
            <a:pPr marL="0" indent="0" algn="ctr">
              <a:buNone/>
            </a:pPr>
            <a:endParaRPr lang="tr-TR" sz="3600" b="1" i="1" dirty="0" smtClean="0">
              <a:latin typeface="Times New Roman" pitchFamily="18" charset="0"/>
              <a:cs typeface="Times New Roman" pitchFamily="18" charset="0"/>
            </a:endParaRPr>
          </a:p>
          <a:p>
            <a:pPr marL="0" indent="0" algn="ctr">
              <a:buNone/>
            </a:pPr>
            <a:r>
              <a:rPr lang="tr-TR" sz="3600" b="1" i="1" dirty="0">
                <a:latin typeface="Times New Roman" pitchFamily="18" charset="0"/>
                <a:cs typeface="Times New Roman" pitchFamily="18" charset="0"/>
                <a:hlinkClick r:id="rId3"/>
              </a:rPr>
              <a:t>www.karabuk.edu.tr</a:t>
            </a:r>
            <a:r>
              <a:rPr lang="tr-TR" sz="3600" b="1" i="1" dirty="0">
                <a:latin typeface="Times New Roman" pitchFamily="18" charset="0"/>
                <a:cs typeface="Times New Roman" pitchFamily="18" charset="0"/>
              </a:rPr>
              <a:t> </a:t>
            </a:r>
            <a:endParaRPr lang="tr-TR" sz="3600" b="1" i="1" dirty="0" smtClean="0">
              <a:latin typeface="Times New Roman" pitchFamily="18" charset="0"/>
              <a:cs typeface="Times New Roman" pitchFamily="18" charset="0"/>
            </a:endParaRPr>
          </a:p>
          <a:p>
            <a:pPr marL="0" indent="0" algn="ctr">
              <a:buNone/>
            </a:pPr>
            <a:endParaRPr lang="tr-TR" sz="3600" b="1" i="1" dirty="0">
              <a:latin typeface="Times New Roman" pitchFamily="18" charset="0"/>
              <a:cs typeface="Times New Roman" pitchFamily="18" charset="0"/>
            </a:endParaRPr>
          </a:p>
          <a:p>
            <a:pPr marL="0" indent="0" algn="ctr">
              <a:buNone/>
            </a:pPr>
            <a:r>
              <a:rPr lang="tr-TR" sz="3600" b="1" i="1" dirty="0" smtClean="0">
                <a:latin typeface="Times New Roman" pitchFamily="18" charset="0"/>
                <a:cs typeface="Times New Roman" pitchFamily="18" charset="0"/>
                <a:hlinkClick r:id="rId4"/>
              </a:rPr>
              <a:t>http</a:t>
            </a:r>
            <a:r>
              <a:rPr lang="tr-TR" sz="3600" b="1" i="1" dirty="0">
                <a:latin typeface="Times New Roman" pitchFamily="18" charset="0"/>
                <a:cs typeface="Times New Roman" pitchFamily="18" charset="0"/>
                <a:hlinkClick r:id="rId4"/>
              </a:rPr>
              <a:t>://</a:t>
            </a:r>
            <a:r>
              <a:rPr lang="tr-TR" sz="3600" b="1" i="1" dirty="0" smtClean="0">
                <a:latin typeface="Times New Roman" pitchFamily="18" charset="0"/>
                <a:cs typeface="Times New Roman" pitchFamily="18" charset="0"/>
                <a:hlinkClick r:id="rId4"/>
              </a:rPr>
              <a:t>www.yok.gov.tr/web/mevlana</a:t>
            </a:r>
            <a:endParaRPr lang="tr-TR" sz="3600" b="1" i="1" dirty="0" smtClean="0">
              <a:latin typeface="Times New Roman" pitchFamily="18" charset="0"/>
              <a:cs typeface="Times New Roman" pitchFamily="18" charset="0"/>
            </a:endParaRPr>
          </a:p>
          <a:p>
            <a:pPr marL="0" indent="0" algn="ctr">
              <a:buNone/>
            </a:pPr>
            <a:endParaRPr lang="tr-TR" dirty="0"/>
          </a:p>
        </p:txBody>
      </p:sp>
    </p:spTree>
    <p:extLst>
      <p:ext uri="{BB962C8B-B14F-4D97-AF65-F5344CB8AC3E}">
        <p14:creationId xmlns:p14="http://schemas.microsoft.com/office/powerpoint/2010/main" val="2388691340"/>
      </p:ext>
    </p:extLst>
  </p:cSld>
  <p:clrMapOvr>
    <a:masterClrMapping/>
  </p:clrMapOvr>
  <mc:AlternateContent xmlns:mc="http://schemas.openxmlformats.org/markup-compatibility/2006" xmlns:p14="http://schemas.microsoft.com/office/powerpoint/2010/main">
    <mc:Choice Requires="p14">
      <p:transition p14:dur="10">
        <p:split orient="vert"/>
      </p:transition>
    </mc:Choice>
    <mc:Fallback xmlns="">
      <p:transition>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MEVLANA DEĞİŞİM PROGRAMI?</a:t>
            </a:r>
            <a:endParaRPr lang="tr-TR" dirty="0"/>
          </a:p>
        </p:txBody>
      </p:sp>
      <p:sp>
        <p:nvSpPr>
          <p:cNvPr id="3" name="İçerik Yer Tutucusu 2"/>
          <p:cNvSpPr>
            <a:spLocks noGrp="1"/>
          </p:cNvSpPr>
          <p:nvPr>
            <p:ph sz="quarter" idx="1"/>
          </p:nvPr>
        </p:nvSpPr>
        <p:spPr/>
        <p:txBody>
          <a:bodyPr/>
          <a:lstStyle/>
          <a:p>
            <a:r>
              <a:rPr lang="tr-TR" dirty="0"/>
              <a:t>Mevlana Değişim Programı, </a:t>
            </a:r>
            <a:r>
              <a:rPr lang="tr-TR" dirty="0" smtClean="0"/>
              <a:t>Türkiye Cumhuriyeti Üniversiteleri ile yurt dışında </a:t>
            </a:r>
            <a:r>
              <a:rPr lang="tr-TR" dirty="0"/>
              <a:t>eğitim veren yükseköğretim kurumları arasında öğrenci ve öğretim elemanı değişimini gerçekleştirmeyi amaçlayan bir programdır. </a:t>
            </a:r>
          </a:p>
          <a:p>
            <a:endParaRPr lang="tr-TR" dirty="0"/>
          </a:p>
        </p:txBody>
      </p:sp>
    </p:spTree>
    <p:extLst>
      <p:ext uri="{BB962C8B-B14F-4D97-AF65-F5344CB8AC3E}">
        <p14:creationId xmlns:p14="http://schemas.microsoft.com/office/powerpoint/2010/main" val="1377729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HANGİ ÜLKELERE GİDEBİLİRİM?</a:t>
            </a:r>
            <a:endParaRPr lang="tr-TR" dirty="0"/>
          </a:p>
        </p:txBody>
      </p:sp>
      <p:sp>
        <p:nvSpPr>
          <p:cNvPr id="3" name="İçerik Yer Tutucusu 2"/>
          <p:cNvSpPr>
            <a:spLocks noGrp="1"/>
          </p:cNvSpPr>
          <p:nvPr>
            <p:ph sz="quarter" idx="1"/>
          </p:nvPr>
        </p:nvSpPr>
        <p:spPr/>
        <p:txBody>
          <a:bodyPr/>
          <a:lstStyle/>
          <a:p>
            <a:pPr marL="82296" indent="0">
              <a:buNone/>
            </a:pPr>
            <a:endParaRPr lang="tr-TR" dirty="0" smtClean="0"/>
          </a:p>
          <a:p>
            <a:pPr marL="82296" indent="0">
              <a:buNone/>
            </a:pPr>
            <a:r>
              <a:rPr lang="tr-TR" dirty="0" smtClean="0"/>
              <a:t>Mevlana Değişim </a:t>
            </a:r>
            <a:r>
              <a:rPr lang="tr-TR" dirty="0" smtClean="0"/>
              <a:t>Programı belirli ülkeleri kapsamaktadır.</a:t>
            </a:r>
            <a:endParaRPr lang="tr-TR" dirty="0" smtClean="0"/>
          </a:p>
          <a:p>
            <a:pPr marL="82296" indent="0">
              <a:buNone/>
            </a:pPr>
            <a:endParaRPr lang="tr-TR" dirty="0" smtClean="0"/>
          </a:p>
          <a:p>
            <a:pPr marL="82296" indent="0">
              <a:buNone/>
            </a:pPr>
            <a:r>
              <a:rPr lang="tr-TR" dirty="0" smtClean="0"/>
              <a:t>Kendi vatandaşı olduğu ülkeye Mevlana kapsamında gidemez, örnek yabancı uyruklu Azeri öğrenci Mevlana kapsamında Azerbaycan’a gidemez.</a:t>
            </a:r>
          </a:p>
          <a:p>
            <a:pPr marL="82296" indent="0">
              <a:buNone/>
            </a:pPr>
            <a:endParaRPr lang="tr-TR" dirty="0"/>
          </a:p>
          <a:p>
            <a:pPr marL="82296" indent="0">
              <a:buNone/>
            </a:pPr>
            <a:endParaRPr lang="tr-TR" dirty="0" smtClean="0"/>
          </a:p>
        </p:txBody>
      </p:sp>
    </p:spTree>
    <p:extLst>
      <p:ext uri="{BB962C8B-B14F-4D97-AF65-F5344CB8AC3E}">
        <p14:creationId xmlns:p14="http://schemas.microsoft.com/office/powerpoint/2010/main" val="140985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DEĞİŞİM SÜRESİ NE KADAR?</a:t>
            </a:r>
            <a:endParaRPr lang="tr-TR" dirty="0"/>
          </a:p>
        </p:txBody>
      </p:sp>
      <p:sp>
        <p:nvSpPr>
          <p:cNvPr id="3" name="İçerik Yer Tutucusu 2"/>
          <p:cNvSpPr>
            <a:spLocks noGrp="1"/>
          </p:cNvSpPr>
          <p:nvPr>
            <p:ph sz="quarter" idx="1"/>
          </p:nvPr>
        </p:nvSpPr>
        <p:spPr/>
        <p:txBody>
          <a:bodyPr/>
          <a:lstStyle/>
          <a:p>
            <a:r>
              <a:rPr lang="tr-TR" dirty="0" smtClean="0"/>
              <a:t>Değişim programına katılmak isteyen öğrenciler sadece bir dönem programdan yararlanıp ve hibe desteği alabilirler.</a:t>
            </a:r>
          </a:p>
          <a:p>
            <a:pPr marL="0" indent="0">
              <a:buNone/>
            </a:pPr>
            <a:endParaRPr lang="tr-TR" dirty="0"/>
          </a:p>
        </p:txBody>
      </p:sp>
    </p:spTree>
    <p:extLst>
      <p:ext uri="{BB962C8B-B14F-4D97-AF65-F5344CB8AC3E}">
        <p14:creationId xmlns:p14="http://schemas.microsoft.com/office/powerpoint/2010/main" val="391823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KİMLER BAŞVURABİLİR?</a:t>
            </a:r>
            <a:endParaRPr lang="tr-TR" dirty="0"/>
          </a:p>
        </p:txBody>
      </p:sp>
      <p:sp>
        <p:nvSpPr>
          <p:cNvPr id="3" name="İçerik Yer Tutucusu 2"/>
          <p:cNvSpPr>
            <a:spLocks noGrp="1"/>
          </p:cNvSpPr>
          <p:nvPr>
            <p:ph sz="quarter" idx="1"/>
          </p:nvPr>
        </p:nvSpPr>
        <p:spPr/>
        <p:txBody>
          <a:bodyPr>
            <a:normAutofit/>
          </a:bodyPr>
          <a:lstStyle/>
          <a:p>
            <a:pPr marL="82296" indent="0">
              <a:buNone/>
            </a:pPr>
            <a:endParaRPr lang="tr-TR" dirty="0" smtClean="0"/>
          </a:p>
          <a:p>
            <a:pPr marL="82296" indent="0">
              <a:buNone/>
            </a:pPr>
            <a:r>
              <a:rPr lang="tr-TR" dirty="0" smtClean="0"/>
              <a:t>Yükseköğretim kurumlarının </a:t>
            </a:r>
            <a:r>
              <a:rPr lang="tr-TR" dirty="0" err="1"/>
              <a:t>ö</a:t>
            </a:r>
            <a:r>
              <a:rPr lang="tr-TR" dirty="0" err="1" smtClean="0"/>
              <a:t>rgu</a:t>
            </a:r>
            <a:r>
              <a:rPr lang="tr-TR" dirty="0" err="1"/>
              <a:t>̈n</a:t>
            </a:r>
            <a:r>
              <a:rPr lang="tr-TR" dirty="0"/>
              <a:t> </a:t>
            </a:r>
            <a:r>
              <a:rPr lang="tr-TR" dirty="0" smtClean="0"/>
              <a:t>eğitim </a:t>
            </a:r>
            <a:r>
              <a:rPr lang="tr-TR" dirty="0"/>
              <a:t>programlarına kayıtlı </a:t>
            </a:r>
            <a:r>
              <a:rPr lang="tr-TR" dirty="0" smtClean="0"/>
              <a:t>ön </a:t>
            </a:r>
            <a:r>
              <a:rPr lang="tr-TR" dirty="0"/>
              <a:t>lisans, lisans, </a:t>
            </a:r>
            <a:r>
              <a:rPr lang="tr-TR" dirty="0" smtClean="0"/>
              <a:t>yüksek </a:t>
            </a:r>
            <a:r>
              <a:rPr lang="tr-TR" dirty="0"/>
              <a:t>lisans ve doktora </a:t>
            </a:r>
            <a:r>
              <a:rPr lang="tr-TR" dirty="0" smtClean="0"/>
              <a:t>öğrencileri.</a:t>
            </a:r>
          </a:p>
          <a:p>
            <a:pPr marL="82296" indent="0">
              <a:buNone/>
            </a:pPr>
            <a:endParaRPr lang="tr-TR" dirty="0"/>
          </a:p>
          <a:p>
            <a:pPr marL="82296" indent="0">
              <a:buNone/>
            </a:pPr>
            <a:r>
              <a:rPr lang="tr-TR" dirty="0" smtClean="0"/>
              <a:t>MDP Protokolü </a:t>
            </a:r>
            <a:r>
              <a:rPr lang="tr-TR" dirty="0"/>
              <a:t>imzalayan yurt </a:t>
            </a:r>
            <a:r>
              <a:rPr lang="tr-TR" dirty="0" smtClean="0"/>
              <a:t>içi </a:t>
            </a:r>
            <a:r>
              <a:rPr lang="tr-TR" dirty="0"/>
              <a:t>ve yurt </a:t>
            </a:r>
            <a:r>
              <a:rPr lang="tr-TR" dirty="0" err="1" smtClean="0"/>
              <a:t>dış̧</a:t>
            </a:r>
            <a:r>
              <a:rPr lang="tr-TR" dirty="0" err="1"/>
              <a:t>ı</a:t>
            </a:r>
            <a:r>
              <a:rPr lang="tr-TR" dirty="0"/>
              <a:t> </a:t>
            </a:r>
            <a:r>
              <a:rPr lang="tr-TR" dirty="0" err="1" smtClean="0"/>
              <a:t>yükseköğretim</a:t>
            </a:r>
            <a:r>
              <a:rPr lang="tr-TR" dirty="0" smtClean="0"/>
              <a:t> </a:t>
            </a:r>
            <a:r>
              <a:rPr lang="tr-TR" dirty="0"/>
              <a:t>kurumlarında </a:t>
            </a:r>
            <a:r>
              <a:rPr lang="tr-TR" dirty="0" err="1"/>
              <a:t>görev</a:t>
            </a:r>
            <a:r>
              <a:rPr lang="tr-TR" dirty="0"/>
              <a:t> yapan </a:t>
            </a:r>
            <a:r>
              <a:rPr lang="tr-TR" dirty="0" err="1"/>
              <a:t>tüm</a:t>
            </a:r>
            <a:r>
              <a:rPr lang="tr-TR" dirty="0"/>
              <a:t> </a:t>
            </a:r>
            <a:r>
              <a:rPr lang="tr-TR" dirty="0" err="1" smtClean="0"/>
              <a:t>öğretim</a:t>
            </a:r>
            <a:r>
              <a:rPr lang="tr-TR" dirty="0" smtClean="0"/>
              <a:t> </a:t>
            </a:r>
            <a:r>
              <a:rPr lang="tr-TR" dirty="0"/>
              <a:t>elemanları.</a:t>
            </a:r>
          </a:p>
        </p:txBody>
      </p:sp>
    </p:spTree>
    <p:extLst>
      <p:ext uri="{BB962C8B-B14F-4D97-AF65-F5344CB8AC3E}">
        <p14:creationId xmlns:p14="http://schemas.microsoft.com/office/powerpoint/2010/main" val="832385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KİMLER BAŞVURAMAZ?</a:t>
            </a:r>
            <a:endParaRPr lang="tr-TR" dirty="0"/>
          </a:p>
        </p:txBody>
      </p:sp>
      <p:sp>
        <p:nvSpPr>
          <p:cNvPr id="3" name="İçerik Yer Tutucusu 2"/>
          <p:cNvSpPr>
            <a:spLocks noGrp="1"/>
          </p:cNvSpPr>
          <p:nvPr>
            <p:ph sz="quarter" idx="1"/>
          </p:nvPr>
        </p:nvSpPr>
        <p:spPr/>
        <p:txBody>
          <a:bodyPr>
            <a:normAutofit/>
          </a:bodyPr>
          <a:lstStyle/>
          <a:p>
            <a:r>
              <a:rPr lang="tr-TR" dirty="0"/>
              <a:t>Ön lisans ve lisans programlarının hazırlık ve birinci sınıfında okuyan öğrenciler ile hazırlık ve bilimsel hazırlık dönemlerinde bulunan yüksek lisans ve doktora öğrencileri, esas eğitime başladıkları ilk yarıyıl için bu programdan faydalanamazlar. </a:t>
            </a:r>
            <a:endParaRPr lang="tr-TR" dirty="0" smtClean="0"/>
          </a:p>
          <a:p>
            <a:r>
              <a:rPr lang="tr-TR" dirty="0" smtClean="0"/>
              <a:t>Son </a:t>
            </a:r>
            <a:r>
              <a:rPr lang="tr-TR" dirty="0"/>
              <a:t>sınıf </a:t>
            </a:r>
            <a:r>
              <a:rPr lang="tr-TR" dirty="0" smtClean="0"/>
              <a:t>öğrencileri de başvuramaz. Tıp’ta </a:t>
            </a:r>
            <a:r>
              <a:rPr lang="tr-TR" dirty="0" err="1" smtClean="0"/>
              <a:t>internlük</a:t>
            </a:r>
            <a:r>
              <a:rPr lang="tr-TR" dirty="0" smtClean="0"/>
              <a:t> döneminde değişim yapılamaz.</a:t>
            </a:r>
            <a:endParaRPr lang="tr-TR" dirty="0"/>
          </a:p>
        </p:txBody>
      </p:sp>
    </p:spTree>
    <p:extLst>
      <p:ext uri="{BB962C8B-B14F-4D97-AF65-F5344CB8AC3E}">
        <p14:creationId xmlns:p14="http://schemas.microsoft.com/office/powerpoint/2010/main" val="3353630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BAŞVURU ŞARTLARI?</a:t>
            </a:r>
            <a:endParaRPr lang="tr-TR" dirty="0"/>
          </a:p>
        </p:txBody>
      </p:sp>
      <p:sp>
        <p:nvSpPr>
          <p:cNvPr id="3" name="İçerik Yer Tutucusu 2"/>
          <p:cNvSpPr>
            <a:spLocks noGrp="1"/>
          </p:cNvSpPr>
          <p:nvPr>
            <p:ph sz="quarter" idx="1"/>
          </p:nvPr>
        </p:nvSpPr>
        <p:spPr/>
        <p:txBody>
          <a:bodyPr>
            <a:normAutofit/>
          </a:bodyPr>
          <a:lstStyle/>
          <a:p>
            <a:r>
              <a:rPr lang="tr-TR" dirty="0"/>
              <a:t>Öğrencinin, </a:t>
            </a:r>
            <a:r>
              <a:rPr lang="tr-TR" dirty="0" smtClean="0"/>
              <a:t>örgün </a:t>
            </a:r>
            <a:r>
              <a:rPr lang="tr-TR" dirty="0" smtClean="0"/>
              <a:t>eğitim </a:t>
            </a:r>
            <a:r>
              <a:rPr lang="tr-TR" dirty="0"/>
              <a:t>verilen </a:t>
            </a:r>
            <a:r>
              <a:rPr lang="tr-TR" dirty="0" smtClean="0"/>
              <a:t>yükseköğretim </a:t>
            </a:r>
            <a:r>
              <a:rPr lang="tr-TR" dirty="0"/>
              <a:t>programlarında kayıtlı </a:t>
            </a:r>
            <a:r>
              <a:rPr lang="tr-TR" dirty="0" smtClean="0"/>
              <a:t>ön</a:t>
            </a:r>
            <a:r>
              <a:rPr lang="tr-TR" dirty="0" smtClean="0"/>
              <a:t> </a:t>
            </a:r>
            <a:r>
              <a:rPr lang="tr-TR" dirty="0"/>
              <a:t>lisans, lisans, </a:t>
            </a:r>
            <a:r>
              <a:rPr lang="tr-TR" dirty="0" smtClean="0"/>
              <a:t>yüksek </a:t>
            </a:r>
            <a:r>
              <a:rPr lang="tr-TR" dirty="0"/>
              <a:t>lisans veya doktora </a:t>
            </a:r>
            <a:r>
              <a:rPr lang="tr-TR" dirty="0"/>
              <a:t>ö</a:t>
            </a:r>
            <a:r>
              <a:rPr lang="tr-TR" dirty="0" smtClean="0"/>
              <a:t>ğrencisi </a:t>
            </a:r>
            <a:r>
              <a:rPr lang="tr-TR" dirty="0"/>
              <a:t>olması, </a:t>
            </a:r>
          </a:p>
          <a:p>
            <a:r>
              <a:rPr lang="tr-TR" dirty="0"/>
              <a:t>Ön lisans ve lisans </a:t>
            </a:r>
            <a:r>
              <a:rPr lang="tr-TR" dirty="0" err="1" smtClean="0"/>
              <a:t>öğrencilerinin</a:t>
            </a:r>
            <a:r>
              <a:rPr lang="tr-TR" dirty="0" smtClean="0"/>
              <a:t> </a:t>
            </a:r>
            <a:r>
              <a:rPr lang="tr-TR" dirty="0"/>
              <a:t>genel akademik not ortalamasının </a:t>
            </a:r>
            <a:r>
              <a:rPr lang="tr-TR" b="1" dirty="0" smtClean="0"/>
              <a:t>dört </a:t>
            </a:r>
            <a:r>
              <a:rPr lang="tr-TR" b="1" dirty="0"/>
              <a:t>ü</a:t>
            </a:r>
            <a:r>
              <a:rPr lang="tr-TR" b="1" dirty="0" smtClean="0"/>
              <a:t>zerinden </a:t>
            </a:r>
            <a:r>
              <a:rPr lang="tr-TR" b="1" dirty="0"/>
              <a:t>en </a:t>
            </a:r>
            <a:r>
              <a:rPr lang="tr-TR" b="1" dirty="0" smtClean="0"/>
              <a:t>2,5 olması</a:t>
            </a:r>
            <a:r>
              <a:rPr lang="tr-TR" dirty="0"/>
              <a:t>, </a:t>
            </a:r>
          </a:p>
        </p:txBody>
      </p:sp>
    </p:spTree>
    <p:extLst>
      <p:ext uri="{BB962C8B-B14F-4D97-AF65-F5344CB8AC3E}">
        <p14:creationId xmlns:p14="http://schemas.microsoft.com/office/powerpoint/2010/main" val="3061193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Yüksek </a:t>
            </a:r>
            <a:r>
              <a:rPr lang="tr-TR" dirty="0"/>
              <a:t>lisans ve doktora </a:t>
            </a:r>
            <a:r>
              <a:rPr lang="tr-TR" dirty="0" smtClean="0"/>
              <a:t>öğrencilerinin </a:t>
            </a:r>
            <a:r>
              <a:rPr lang="tr-TR" dirty="0"/>
              <a:t>genel akademik not ortalamasının </a:t>
            </a:r>
            <a:r>
              <a:rPr lang="tr-TR" b="1" dirty="0" smtClean="0"/>
              <a:t>dört </a:t>
            </a:r>
            <a:r>
              <a:rPr lang="tr-TR" b="1" dirty="0" smtClean="0"/>
              <a:t>üz</a:t>
            </a:r>
            <a:r>
              <a:rPr lang="tr-TR" b="1" dirty="0" smtClean="0"/>
              <a:t>erinden </a:t>
            </a:r>
            <a:r>
              <a:rPr lang="tr-TR" b="1" dirty="0"/>
              <a:t>en az </a:t>
            </a:r>
            <a:r>
              <a:rPr lang="tr-TR" b="1" dirty="0" smtClean="0"/>
              <a:t>3,0 </a:t>
            </a:r>
            <a:r>
              <a:rPr lang="tr-TR" b="1" dirty="0"/>
              <a:t>olması.</a:t>
            </a:r>
            <a:endParaRPr lang="tr-TR" dirty="0"/>
          </a:p>
          <a:p>
            <a:endParaRPr lang="tr-TR" dirty="0" smtClean="0"/>
          </a:p>
          <a:p>
            <a:r>
              <a:rPr lang="tr-TR" dirty="0" smtClean="0"/>
              <a:t>Üniversitemizde yapılacak olan dil sınavına girmek veya eşdeğer kabul edilen dil belgesi sunmak. </a:t>
            </a:r>
            <a:endParaRPr lang="tr-TR" dirty="0"/>
          </a:p>
        </p:txBody>
      </p:sp>
    </p:spTree>
    <p:extLst>
      <p:ext uri="{BB962C8B-B14F-4D97-AF65-F5344CB8AC3E}">
        <p14:creationId xmlns:p14="http://schemas.microsoft.com/office/powerpoint/2010/main" val="289127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287</TotalTime>
  <Words>742</Words>
  <Application>Microsoft Office PowerPoint</Application>
  <PresentationFormat>Ekran Gösterisi (4:3)</PresentationFormat>
  <Paragraphs>198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Cumba</vt:lpstr>
      <vt:lpstr>PowerPoint Sunusu</vt:lpstr>
      <vt:lpstr>SUNUMUN AMACI?</vt:lpstr>
      <vt:lpstr>MEVLANA DEĞİŞİM PROGRAMI?</vt:lpstr>
      <vt:lpstr>HANGİ ÜLKELERE GİDEBİLİRİM?</vt:lpstr>
      <vt:lpstr>DEĞİŞİM SÜRESİ NE KADAR?</vt:lpstr>
      <vt:lpstr>KİMLER BAŞVURABİLİR?</vt:lpstr>
      <vt:lpstr>KİMLER BAŞVURAMAZ?</vt:lpstr>
      <vt:lpstr>BAŞVURU ŞARTLARI?</vt:lpstr>
      <vt:lpstr>PowerPoint Sunusu</vt:lpstr>
      <vt:lpstr>Öğrencilerin Seçilmesi</vt:lpstr>
      <vt:lpstr>Başvuru Tarihleri</vt:lpstr>
      <vt:lpstr>Gittiğim Kuruma Ücret Öder miyim?</vt:lpstr>
      <vt:lpstr>Dönem Kaybına Uğrar mıyım?</vt:lpstr>
      <vt:lpstr>Aldığım Diğer Burslar Ne Olacak?</vt:lpstr>
      <vt:lpstr>Burs Miktarlarına Bazı Ülkelerden Örnekler</vt:lpstr>
      <vt:lpstr>           Anlaşmamız olan Kurumlar</vt:lpstr>
      <vt:lpstr> Anlaşmamız olan Kurumlar</vt:lpstr>
      <vt:lpstr>PowerPoint Sunusu</vt:lpstr>
      <vt:lpstr>Nasıl Destek Olabilirsiniz?</vt:lpstr>
      <vt:lpstr>Resmi Gazete Kararı</vt:lpstr>
      <vt:lpstr>Yemen Cumhuriyeti İle İlgili karar</vt:lpstr>
      <vt:lpstr>Giden Öğretim Elemanı ile ilgili karar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Erasmus Destek</dc:creator>
  <cp:lastModifiedBy>kerim</cp:lastModifiedBy>
  <cp:revision>23</cp:revision>
  <dcterms:created xsi:type="dcterms:W3CDTF">2014-03-03T12:55:40Z</dcterms:created>
  <dcterms:modified xsi:type="dcterms:W3CDTF">2017-02-14T10:37:32Z</dcterms:modified>
</cp:coreProperties>
</file>