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60" r:id="rId3"/>
    <p:sldId id="256" r:id="rId4"/>
    <p:sldId id="302" r:id="rId5"/>
    <p:sldId id="265" r:id="rId6"/>
    <p:sldId id="318" r:id="rId7"/>
    <p:sldId id="311" r:id="rId8"/>
    <p:sldId id="320" r:id="rId9"/>
    <p:sldId id="263" r:id="rId10"/>
    <p:sldId id="321" r:id="rId11"/>
    <p:sldId id="264" r:id="rId12"/>
    <p:sldId id="322" r:id="rId13"/>
    <p:sldId id="268" r:id="rId14"/>
    <p:sldId id="323" r:id="rId15"/>
    <p:sldId id="274" r:id="rId16"/>
    <p:sldId id="324" r:id="rId17"/>
    <p:sldId id="273" r:id="rId18"/>
    <p:sldId id="325" r:id="rId19"/>
    <p:sldId id="272" r:id="rId20"/>
    <p:sldId id="326" r:id="rId21"/>
    <p:sldId id="276" r:id="rId22"/>
    <p:sldId id="327" r:id="rId23"/>
    <p:sldId id="288" r:id="rId24"/>
    <p:sldId id="328" r:id="rId25"/>
    <p:sldId id="305" r:id="rId26"/>
    <p:sldId id="329" r:id="rId27"/>
    <p:sldId id="308" r:id="rId28"/>
    <p:sldId id="330" r:id="rId29"/>
    <p:sldId id="310" r:id="rId30"/>
    <p:sldId id="331" r:id="rId31"/>
    <p:sldId id="307" r:id="rId32"/>
    <p:sldId id="332" r:id="rId33"/>
    <p:sldId id="278" r:id="rId34"/>
    <p:sldId id="333" r:id="rId35"/>
    <p:sldId id="287" r:id="rId36"/>
    <p:sldId id="334" r:id="rId37"/>
    <p:sldId id="279" r:id="rId38"/>
    <p:sldId id="335" r:id="rId39"/>
    <p:sldId id="286" r:id="rId40"/>
    <p:sldId id="336" r:id="rId41"/>
    <p:sldId id="285" r:id="rId42"/>
    <p:sldId id="337" r:id="rId43"/>
    <p:sldId id="280" r:id="rId44"/>
    <p:sldId id="338" r:id="rId45"/>
    <p:sldId id="284" r:id="rId46"/>
    <p:sldId id="339" r:id="rId47"/>
    <p:sldId id="283" r:id="rId48"/>
    <p:sldId id="340" r:id="rId49"/>
    <p:sldId id="313" r:id="rId50"/>
    <p:sldId id="341" r:id="rId51"/>
    <p:sldId id="296" r:id="rId52"/>
    <p:sldId id="343" r:id="rId53"/>
    <p:sldId id="299" r:id="rId54"/>
    <p:sldId id="344" r:id="rId55"/>
    <p:sldId id="316" r:id="rId56"/>
    <p:sldId id="345" r:id="rId57"/>
    <p:sldId id="300" r:id="rId58"/>
    <p:sldId id="346" r:id="rId59"/>
    <p:sldId id="282" r:id="rId60"/>
    <p:sldId id="347" r:id="rId61"/>
    <p:sldId id="281" r:id="rId62"/>
    <p:sldId id="290" r:id="rId6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75820-EB4D-4C6B-AEB5-00733B459724}" type="datetimeFigureOut">
              <a:rPr lang="tr-TR" smtClean="0"/>
              <a:t>16.10.2023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B321C-6815-4E8A-9B76-821D1E515E58}" type="slidenum">
              <a:rPr lang="tr-TR" smtClean="0"/>
              <a:t>‹#›</a:t>
            </a:fld>
            <a:endParaRPr lang="tr-TR"/>
          </a:p>
        </p:txBody>
      </p:sp>
    </p:spTree>
    <p:extLst>
      <p:ext uri="{BB962C8B-B14F-4D97-AF65-F5344CB8AC3E}">
        <p14:creationId xmlns:p14="http://schemas.microsoft.com/office/powerpoint/2010/main" val="119227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293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8172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8172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4306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4306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96089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96089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9201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920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5684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3</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56840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24</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25</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26</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27</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28</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29</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30</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31</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754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802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7546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42804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35</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42804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7131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7131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7056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39</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7056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40</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57262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41</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57262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2214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80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22141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44</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60556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60556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36392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36392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00152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49</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00152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50</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51</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52</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98989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53</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54</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9251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55</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9251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56</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AC73D49-4AA9-4A14-B46F-30C92BDE4D0D}" type="slidenum">
              <a:rPr lang="tr-TR" altLang="en-US" smtClean="0">
                <a:solidFill>
                  <a:prstClr val="black"/>
                </a:solidFill>
              </a:rPr>
              <a:pPr eaLnBrk="1" hangingPunct="1">
                <a:spcBef>
                  <a:spcPct val="0"/>
                </a:spcBef>
                <a:defRPr/>
              </a:pPr>
              <a:t>57</a:t>
            </a:fld>
            <a:endParaRPr lang="tr-TR" alt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58</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408470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59</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408470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60</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61</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529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9898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6822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6822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AC73D49-4AA9-4A14-B46F-30C92BDE4D0D}" type="slidenum">
              <a:rPr kumimoji="0" lang="tr-TR"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tr-TR"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293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A7171A-CBD0-17A1-8FD3-C49672306B2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3ACEFBA-ACBB-A3E1-25E2-71F68F995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80B28C7-B9E0-FAE3-3151-DFCE7847DC53}"/>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5" name="Alt Bilgi Yer Tutucusu 4">
            <a:extLst>
              <a:ext uri="{FF2B5EF4-FFF2-40B4-BE49-F238E27FC236}">
                <a16:creationId xmlns:a16="http://schemas.microsoft.com/office/drawing/2014/main" id="{C19DAF4D-F8A8-4502-A28E-16EF641F04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9FDF027-CC6C-4BD3-0AFD-C6F55CBDEBA2}"/>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215646715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A85860-D607-B969-396B-01B2BF8D40F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470C484-D978-2F36-142B-C450D4F728B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4B03E7-1CD8-A27D-E29D-B835949540E5}"/>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5" name="Alt Bilgi Yer Tutucusu 4">
            <a:extLst>
              <a:ext uri="{FF2B5EF4-FFF2-40B4-BE49-F238E27FC236}">
                <a16:creationId xmlns:a16="http://schemas.microsoft.com/office/drawing/2014/main" id="{A1C7ACBF-2287-D008-B700-27A1725659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B32666-FEEF-8094-1114-F9293A7BB6FB}"/>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1701675858"/>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AAE361B-C956-7FA9-BD89-B7349F3CD40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3230575-986A-74E3-6B9F-48FA07C9EAB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A16D08-0424-72BD-6C83-1904CA452C03}"/>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5" name="Alt Bilgi Yer Tutucusu 4">
            <a:extLst>
              <a:ext uri="{FF2B5EF4-FFF2-40B4-BE49-F238E27FC236}">
                <a16:creationId xmlns:a16="http://schemas.microsoft.com/office/drawing/2014/main" id="{7F4A9C77-A6B7-87E5-48D2-0CAF2527B6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D8303F-90AE-2319-790F-CCD7168437E3}"/>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238069847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pPr>
              <a:defRPr/>
            </a:pPr>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445B4551-F28E-4399-A350-BD731DFDEE68}"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641309467"/>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a:defRPr/>
            </a:pPr>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2EA7A905-4C67-4B44-9D14-E223BAC5EEA5}"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723836668"/>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pPr>
              <a:defRPr/>
            </a:pPr>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6D39D09B-CA26-4C44-A33B-CBE03AA6CD16}"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68472535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a:defRPr/>
            </a:pPr>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C04704B9-BAB0-43BD-A09D-16E1C55F9FEE}"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13920048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a:defRPr/>
            </a:pPr>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pPr>
              <a:defRPr/>
            </a:pPr>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pPr>
              <a:defRPr/>
            </a:pPr>
            <a:fld id="{9D7C2065-77E5-43CC-851E-863DF4B99DA5}"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36417002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a:defRPr/>
            </a:pPr>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pPr>
              <a:defRPr/>
            </a:pPr>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C4FAA0A2-EBD3-4BBA-A28A-A9CDD5962B2D}"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42984537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pPr>
              <a:defRPr/>
            </a:pPr>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pPr>
              <a:defRPr/>
            </a:pPr>
            <a:fld id="{C945BDE7-91D4-4DD6-BE34-A4F05C7124B0}"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58482474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a:defRPr/>
            </a:pPr>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CA75E7FE-1608-4802-AAC2-E5FEDC342AFE}"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243312019"/>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EC8150-6877-2F32-EB13-5F0F5AC006A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40174C-C104-26C7-4C72-9F55473AF55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8CB43D-3FA4-6EFC-EEFF-C9A6B398DA52}"/>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5" name="Alt Bilgi Yer Tutucusu 4">
            <a:extLst>
              <a:ext uri="{FF2B5EF4-FFF2-40B4-BE49-F238E27FC236}">
                <a16:creationId xmlns:a16="http://schemas.microsoft.com/office/drawing/2014/main" id="{FDBFDC00-5FA4-823F-9C20-AF9C2C8B66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EAD7F6-2BE2-0541-9D52-9F8B14A4CB81}"/>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336394607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a:defRPr/>
            </a:pPr>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15F8115A-9E47-451E-9CF9-A97A9A6C7CEB}"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614999391"/>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a:defRPr/>
            </a:pPr>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CFF1CC23-13CC-413A-A49E-D3C5EBDD5D1F}"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18277014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a:defRPr/>
            </a:pPr>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D4947BB5-9070-47F4-9787-49BC2F43C416}" type="slidenum">
              <a:rPr lang="tr-TR" smtClean="0">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52059576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534585" y="214314"/>
            <a:ext cx="10390716" cy="1462087"/>
          </a:xfrm>
        </p:spPr>
        <p:txBody>
          <a:bodyPr/>
          <a:lstStyle/>
          <a:p>
            <a:r>
              <a:rPr lang="tr-TR"/>
              <a:t>Asıl başlık stili için tıklatın</a:t>
            </a:r>
          </a:p>
        </p:txBody>
      </p:sp>
      <p:sp>
        <p:nvSpPr>
          <p:cNvPr id="3" name="2 Metin Yer Tutucusu"/>
          <p:cNvSpPr>
            <a:spLocks noGrp="1"/>
          </p:cNvSpPr>
          <p:nvPr>
            <p:ph type="body" sz="half" idx="1"/>
          </p:nvPr>
        </p:nvSpPr>
        <p:spPr>
          <a:xfrm>
            <a:off x="1576917" y="2017713"/>
            <a:ext cx="508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860117" y="2017713"/>
            <a:ext cx="508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860117" y="4151313"/>
            <a:ext cx="50800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Veri Yer Tutucusu"/>
          <p:cNvSpPr>
            <a:spLocks noGrp="1"/>
          </p:cNvSpPr>
          <p:nvPr>
            <p:ph type="dt" sz="half" idx="10"/>
          </p:nvPr>
        </p:nvSpPr>
        <p:spPr>
          <a:xfrm>
            <a:off x="1549400" y="6243638"/>
            <a:ext cx="2540000" cy="457200"/>
          </a:xfrm>
        </p:spPr>
        <p:txBody>
          <a:bodyPr/>
          <a:lstStyle>
            <a:lvl1pPr>
              <a:defRPr/>
            </a:lvl1pPr>
          </a:lstStyle>
          <a:p>
            <a:pPr>
              <a:defRPr/>
            </a:pPr>
            <a:endParaRPr lang="tr-TR" dirty="0">
              <a:solidFill>
                <a:prstClr val="black">
                  <a:tint val="75000"/>
                </a:prstClr>
              </a:solidFill>
            </a:endParaRPr>
          </a:p>
        </p:txBody>
      </p:sp>
      <p:sp>
        <p:nvSpPr>
          <p:cNvPr id="7" name="6 Altbilgi Yer Tutucusu"/>
          <p:cNvSpPr>
            <a:spLocks noGrp="1"/>
          </p:cNvSpPr>
          <p:nvPr>
            <p:ph type="ftr" sz="quarter" idx="11"/>
          </p:nvPr>
        </p:nvSpPr>
        <p:spPr>
          <a:xfrm>
            <a:off x="4876800" y="6243638"/>
            <a:ext cx="3860800" cy="457200"/>
          </a:xfrm>
        </p:spPr>
        <p:txBody>
          <a:bodyPr/>
          <a:lstStyle>
            <a:lvl1pPr>
              <a:defRPr/>
            </a:lvl1pPr>
          </a:lstStyle>
          <a:p>
            <a:pPr>
              <a:defRPr/>
            </a:pPr>
            <a:endParaRPr lang="tr-TR" dirty="0">
              <a:solidFill>
                <a:prstClr val="black">
                  <a:tint val="75000"/>
                </a:prstClr>
              </a:solidFill>
            </a:endParaRPr>
          </a:p>
        </p:txBody>
      </p:sp>
      <p:sp>
        <p:nvSpPr>
          <p:cNvPr id="8" name="7 Slayt Numarası Yer Tutucusu"/>
          <p:cNvSpPr>
            <a:spLocks noGrp="1"/>
          </p:cNvSpPr>
          <p:nvPr>
            <p:ph type="sldNum" sz="quarter" idx="12"/>
          </p:nvPr>
        </p:nvSpPr>
        <p:spPr>
          <a:xfrm>
            <a:off x="9389533" y="6243638"/>
            <a:ext cx="2540000" cy="457200"/>
          </a:xfrm>
        </p:spPr>
        <p:txBody>
          <a:bodyPr/>
          <a:lstStyle>
            <a:lvl1pPr>
              <a:defRPr/>
            </a:lvl1pPr>
          </a:lstStyle>
          <a:p>
            <a:pPr>
              <a:defRPr/>
            </a:pPr>
            <a:fld id="{94D3F0B1-7C71-436B-A838-AE305CA82DCF}"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493292172"/>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1"/>
            <a:ext cx="10058400" cy="1431925"/>
          </a:xfrm>
        </p:spPr>
        <p:txBody>
          <a:bodyPr/>
          <a:lstStyle/>
          <a:p>
            <a:r>
              <a:rPr lang="tr-TR"/>
              <a:t>Asıl başlık stili için tıklatın</a:t>
            </a:r>
          </a:p>
        </p:txBody>
      </p:sp>
      <p:sp>
        <p:nvSpPr>
          <p:cNvPr id="3" name="2 Metin Yer Tutucusu"/>
          <p:cNvSpPr>
            <a:spLocks noGrp="1"/>
          </p:cNvSpPr>
          <p:nvPr>
            <p:ph type="body" sz="half" idx="1"/>
          </p:nvPr>
        </p:nvSpPr>
        <p:spPr>
          <a:xfrm>
            <a:off x="1422400" y="1981200"/>
            <a:ext cx="4927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553200" y="1981200"/>
            <a:ext cx="4927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a:xfrm>
            <a:off x="1422400" y="6248400"/>
            <a:ext cx="2540000" cy="457200"/>
          </a:xfrm>
        </p:spPr>
        <p:txBody>
          <a:bodyPr/>
          <a:lstStyle>
            <a:lvl1pPr>
              <a:defRPr/>
            </a:lvl1pPr>
          </a:lstStyle>
          <a:p>
            <a:pPr>
              <a:defRPr/>
            </a:pPr>
            <a:endParaRPr lang="tr-TR" dirty="0">
              <a:solidFill>
                <a:prstClr val="black">
                  <a:tint val="75000"/>
                </a:prstClr>
              </a:solidFill>
            </a:endParaRPr>
          </a:p>
        </p:txBody>
      </p:sp>
      <p:sp>
        <p:nvSpPr>
          <p:cNvPr id="6" name="5 Altbilgi Yer Tutucusu"/>
          <p:cNvSpPr>
            <a:spLocks noGrp="1"/>
          </p:cNvSpPr>
          <p:nvPr>
            <p:ph type="ftr" sz="quarter" idx="11"/>
          </p:nvPr>
        </p:nvSpPr>
        <p:spPr>
          <a:xfrm>
            <a:off x="4572000" y="6248400"/>
            <a:ext cx="3860800" cy="457200"/>
          </a:xfrm>
        </p:spPr>
        <p:txBody>
          <a:bodyPr/>
          <a:lstStyle>
            <a:lvl1pPr>
              <a:defRPr/>
            </a:lvl1pPr>
          </a:lstStyle>
          <a:p>
            <a:pPr>
              <a:defRPr/>
            </a:pPr>
            <a:endParaRPr lang="tr-TR" dirty="0">
              <a:solidFill>
                <a:prstClr val="black">
                  <a:tint val="75000"/>
                </a:prstClr>
              </a:solidFill>
            </a:endParaRPr>
          </a:p>
        </p:txBody>
      </p:sp>
      <p:sp>
        <p:nvSpPr>
          <p:cNvPr id="7" name="6 Slayt Numarası Yer Tutucusu"/>
          <p:cNvSpPr>
            <a:spLocks noGrp="1"/>
          </p:cNvSpPr>
          <p:nvPr>
            <p:ph type="sldNum" sz="quarter" idx="12"/>
          </p:nvPr>
        </p:nvSpPr>
        <p:spPr>
          <a:xfrm>
            <a:off x="8940800" y="6248400"/>
            <a:ext cx="2540000" cy="457200"/>
          </a:xfrm>
        </p:spPr>
        <p:txBody>
          <a:bodyPr/>
          <a:lstStyle>
            <a:lvl1pPr>
              <a:defRPr/>
            </a:lvl1pPr>
          </a:lstStyle>
          <a:p>
            <a:pPr>
              <a:defRPr/>
            </a:pPr>
            <a:fld id="{F78F054F-776E-4884-8E1A-7C050218BB2C}"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633308512"/>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97EBD2-670B-8BAE-57D3-9310D9F6E74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D0AD29C-16E5-CBB2-E92B-7885623FB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DAD361C-2D63-4069-062C-8E128F58C4AA}"/>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5" name="Alt Bilgi Yer Tutucusu 4">
            <a:extLst>
              <a:ext uri="{FF2B5EF4-FFF2-40B4-BE49-F238E27FC236}">
                <a16:creationId xmlns:a16="http://schemas.microsoft.com/office/drawing/2014/main" id="{13EAEE77-EF34-BAF7-5B8C-5DE6A8A1C5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D039922-B49D-E530-351E-CCAEC7D29F7C}"/>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199847465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EAA8D8-0AF4-EB30-A053-C1A156AFF18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F35BD7A-8C31-C9D1-F723-502D6D8DB3B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726E5FB-A1C0-9E06-AAF8-7DE592D637B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5BFAFB5-5417-F8E2-5FFF-1AC88236FF65}"/>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6" name="Alt Bilgi Yer Tutucusu 5">
            <a:extLst>
              <a:ext uri="{FF2B5EF4-FFF2-40B4-BE49-F238E27FC236}">
                <a16:creationId xmlns:a16="http://schemas.microsoft.com/office/drawing/2014/main" id="{6B3C9E1F-AD0D-A80F-5358-17EFDE06935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72C1C53-6EC4-F9A0-1ABC-4E3DC61EAF5E}"/>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342848471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542ABA-07B2-602D-3390-CC5D8E7454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B1FCE55-1B10-1323-CAD4-85038CB90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A97EDC1-76EB-821A-0C98-EF0EC054E63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9B07327-BE61-5DB2-27AA-AD56B820A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C246240-B890-35C9-759C-9E985CE358A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C741F0A-F788-6484-2131-09D14E9DA1A8}"/>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8" name="Alt Bilgi Yer Tutucusu 7">
            <a:extLst>
              <a:ext uri="{FF2B5EF4-FFF2-40B4-BE49-F238E27FC236}">
                <a16:creationId xmlns:a16="http://schemas.microsoft.com/office/drawing/2014/main" id="{584A2DBC-58B6-1664-E8F2-DAAACD68BDD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8F8C58F-6D01-3110-7295-B05FA5062BE7}"/>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178642603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1D93A8-5B2D-FBFA-75C0-7D3A942A700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865F85E-E35E-1204-B386-EAB0E7011015}"/>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4" name="Alt Bilgi Yer Tutucusu 3">
            <a:extLst>
              <a:ext uri="{FF2B5EF4-FFF2-40B4-BE49-F238E27FC236}">
                <a16:creationId xmlns:a16="http://schemas.microsoft.com/office/drawing/2014/main" id="{A09E29B5-6393-8731-A1F9-227FABB447D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470EB96-03A9-2B5C-B952-C062AE68EF8F}"/>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2411698031"/>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811AF3C-B788-12E4-588C-56EC6E95E013}"/>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3" name="Alt Bilgi Yer Tutucusu 2">
            <a:extLst>
              <a:ext uri="{FF2B5EF4-FFF2-40B4-BE49-F238E27FC236}">
                <a16:creationId xmlns:a16="http://schemas.microsoft.com/office/drawing/2014/main" id="{B36A63AC-4DD3-1D25-AAB9-2CEEE077A6E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896622A-5DB0-E245-D6C1-E533A3C6C126}"/>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351874955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4C159F-95FD-CF8E-A985-B4EB7DD4B5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A72B995-157F-BADE-9CB0-84FB57B7A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8C720B2-49A4-CD4E-E44D-4D1EBB980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DA8E640-E995-744A-6423-48892F5A59D4}"/>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6" name="Alt Bilgi Yer Tutucusu 5">
            <a:extLst>
              <a:ext uri="{FF2B5EF4-FFF2-40B4-BE49-F238E27FC236}">
                <a16:creationId xmlns:a16="http://schemas.microsoft.com/office/drawing/2014/main" id="{06F27531-5DE2-E786-C326-D61B92F8163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6036E5-B892-80FF-2059-86F5DA4A7230}"/>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192688584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8F03B6-B934-B416-A960-0E6803E1451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6EA705A-5DA9-D71B-B9A3-94FAF96B9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DFB42E-FE40-EC8A-15DF-2D2F8F112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61BB26A-5511-A804-BA56-0EE174581112}"/>
              </a:ext>
            </a:extLst>
          </p:cNvPr>
          <p:cNvSpPr>
            <a:spLocks noGrp="1"/>
          </p:cNvSpPr>
          <p:nvPr>
            <p:ph type="dt" sz="half" idx="10"/>
          </p:nvPr>
        </p:nvSpPr>
        <p:spPr/>
        <p:txBody>
          <a:bodyPr/>
          <a:lstStyle/>
          <a:p>
            <a:fld id="{939597C7-C270-4F1B-A8F9-32512A1BE2C7}" type="datetimeFigureOut">
              <a:rPr lang="tr-TR" smtClean="0"/>
              <a:t>16.10.2023</a:t>
            </a:fld>
            <a:endParaRPr lang="tr-TR"/>
          </a:p>
        </p:txBody>
      </p:sp>
      <p:sp>
        <p:nvSpPr>
          <p:cNvPr id="6" name="Alt Bilgi Yer Tutucusu 5">
            <a:extLst>
              <a:ext uri="{FF2B5EF4-FFF2-40B4-BE49-F238E27FC236}">
                <a16:creationId xmlns:a16="http://schemas.microsoft.com/office/drawing/2014/main" id="{47C8DA5E-0F86-F99F-4B67-C94383997F1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549FF9-E345-DA0C-144B-EB383A2E0FFC}"/>
              </a:ext>
            </a:extLst>
          </p:cNvPr>
          <p:cNvSpPr>
            <a:spLocks noGrp="1"/>
          </p:cNvSpPr>
          <p:nvPr>
            <p:ph type="sldNum" sz="quarter" idx="12"/>
          </p:nvPr>
        </p:nvSpPr>
        <p:spPr/>
        <p:txBody>
          <a:bodyPr/>
          <a:lstStyle/>
          <a:p>
            <a:fld id="{07C0C2F0-40F4-4098-967A-D9294D75DEEA}" type="slidenum">
              <a:rPr lang="tr-TR" smtClean="0"/>
              <a:t>‹#›</a:t>
            </a:fld>
            <a:endParaRPr lang="tr-TR"/>
          </a:p>
        </p:txBody>
      </p:sp>
    </p:spTree>
    <p:extLst>
      <p:ext uri="{BB962C8B-B14F-4D97-AF65-F5344CB8AC3E}">
        <p14:creationId xmlns:p14="http://schemas.microsoft.com/office/powerpoint/2010/main" val="252438255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E9227F6-83E4-7E86-CD67-32FBEF803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E0E6BE-983B-2488-5B99-0AB54170C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5961815-633A-5896-9849-35590A3F7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597C7-C270-4F1B-A8F9-32512A1BE2C7}" type="datetimeFigureOut">
              <a:rPr lang="tr-TR" smtClean="0"/>
              <a:t>16.10.2023</a:t>
            </a:fld>
            <a:endParaRPr lang="tr-TR"/>
          </a:p>
        </p:txBody>
      </p:sp>
      <p:sp>
        <p:nvSpPr>
          <p:cNvPr id="5" name="Alt Bilgi Yer Tutucusu 4">
            <a:extLst>
              <a:ext uri="{FF2B5EF4-FFF2-40B4-BE49-F238E27FC236}">
                <a16:creationId xmlns:a16="http://schemas.microsoft.com/office/drawing/2014/main" id="{48FD387F-4C76-15FC-FC8E-E8729533D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703207D-5C25-F4BF-EEFC-874DD8AAD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0C2F0-40F4-4098-967A-D9294D75DEEA}" type="slidenum">
              <a:rPr lang="tr-TR" smtClean="0"/>
              <a:t>‹#›</a:t>
            </a:fld>
            <a:endParaRPr lang="tr-TR"/>
          </a:p>
        </p:txBody>
      </p:sp>
    </p:spTree>
    <p:extLst>
      <p:ext uri="{BB962C8B-B14F-4D97-AF65-F5344CB8AC3E}">
        <p14:creationId xmlns:p14="http://schemas.microsoft.com/office/powerpoint/2010/main" val="3693545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tr-TR" dirty="0">
              <a:solidFill>
                <a:prstClr val="black">
                  <a:tint val="75000"/>
                </a:prstClr>
              </a:solidFill>
              <a:latin typeface="Tahoma" pitchFamily="34" charset="0"/>
            </a:endParaRP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tr-TR" dirty="0">
              <a:solidFill>
                <a:prstClr val="black">
                  <a:tint val="75000"/>
                </a:prstClr>
              </a:solidFill>
              <a:latin typeface="Tahoma" pitchFamily="34" charset="0"/>
            </a:endParaRP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69E3248-61C4-4E3E-BABD-35F63DC5F0E4}" type="slidenum">
              <a:rPr lang="tr-TR" smtClean="0">
                <a:solidFill>
                  <a:prstClr val="black">
                    <a:tint val="75000"/>
                  </a:prstClr>
                </a:solidFill>
                <a:latin typeface="Tahoma" pitchFamily="34" charset="0"/>
              </a:rPr>
              <a:pPr fontAlgn="base">
                <a:spcBef>
                  <a:spcPct val="0"/>
                </a:spcBef>
                <a:spcAft>
                  <a:spcPct val="0"/>
                </a:spcAft>
                <a:defRPr/>
              </a:pPr>
              <a:t>‹#›</a:t>
            </a:fld>
            <a:endParaRPr lang="tr-TR" dirty="0">
              <a:solidFill>
                <a:prstClr val="black">
                  <a:tint val="75000"/>
                </a:prstClr>
              </a:solidFill>
              <a:latin typeface="Tahoma" pitchFamily="34" charset="0"/>
            </a:endParaRPr>
          </a:p>
        </p:txBody>
      </p:sp>
    </p:spTree>
    <p:extLst>
      <p:ext uri="{BB962C8B-B14F-4D97-AF65-F5344CB8AC3E}">
        <p14:creationId xmlns:p14="http://schemas.microsoft.com/office/powerpoint/2010/main" val="3944664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uluslararasi.karabuk.edu.tr/index.aspx"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hyperlink" Target="https://sfl.karabuk.edu.tr/t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hyperlink" Target="https://uluslararasi.karabuk.edu.tr/index.aspx" TargetMode="External"/><Relationship Id="rId5" Type="http://schemas.openxmlformats.org/officeDocument/2006/relationships/hyperlink" Target="https://sfl.karabuk.edu.tr/tr" TargetMode="Externa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hyperlink" Target="http://www.ua.gov.t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hyperlink" Target="mailto:adnanucur@karabuk.edu.t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56660" y="1772816"/>
            <a:ext cx="9356652" cy="706859"/>
          </a:xfrm>
          <a:noFill/>
          <a:ln>
            <a:miter lim="800000"/>
            <a:headEnd/>
            <a:tailEnd/>
          </a:ln>
        </p:spPr>
        <p:txBody>
          <a:bodyPr>
            <a:noAutofit/>
          </a:bodyPr>
          <a:lstStyle/>
          <a:p>
            <a:pPr>
              <a:defRPr/>
            </a:pP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br>
              <a:rPr lang="tr-TR" sz="2400" dirty="0">
                <a:solidFill>
                  <a:srgbClr val="FF0000"/>
                </a:solidFill>
                <a:effectLst>
                  <a:outerShdw blurRad="38100" dist="38100" dir="2700000" algn="tl">
                    <a:srgbClr val="000000">
                      <a:alpha val="43137"/>
                    </a:srgbClr>
                  </a:outerShdw>
                </a:effectLst>
              </a:rPr>
            </a:br>
            <a:r>
              <a:rPr lang="tr-TR" sz="6000" b="1" dirty="0">
                <a:effectLst>
                  <a:outerShdw blurRad="38100" dist="38100" dir="2700000" algn="tl">
                    <a:srgbClr val="000000">
                      <a:alpha val="43137"/>
                    </a:srgbClr>
                  </a:outerShdw>
                </a:effectLst>
              </a:rPr>
              <a:t>KARABÜK ÜNİVERSİTESİ </a:t>
            </a:r>
            <a:br>
              <a:rPr lang="tr-TR" sz="2400" dirty="0">
                <a:solidFill>
                  <a:srgbClr val="FF0000"/>
                </a:solidFill>
                <a:effectLst>
                  <a:outerShdw blurRad="38100" dist="38100" dir="2700000" algn="tl">
                    <a:srgbClr val="000000">
                      <a:alpha val="43137"/>
                    </a:srgbClr>
                  </a:outerShdw>
                </a:effectLst>
              </a:rPr>
            </a:br>
            <a:r>
              <a:rPr lang="tr-TR" sz="2800" b="1" dirty="0"/>
              <a:t>2023-2024</a:t>
            </a:r>
            <a:br>
              <a:rPr lang="tr-TR" b="1" dirty="0"/>
            </a:br>
            <a:r>
              <a:rPr lang="tr-TR" sz="4800" b="1" dirty="0"/>
              <a:t>ERASMUS+ </a:t>
            </a:r>
            <a:br>
              <a:rPr lang="tr-TR" sz="4800" b="1" dirty="0"/>
            </a:br>
            <a:r>
              <a:rPr lang="tr-TR" sz="4800" b="1" dirty="0">
                <a:solidFill>
                  <a:srgbClr val="C00000"/>
                </a:solidFill>
              </a:rPr>
              <a:t>ÖĞRENİM ve STAJ </a:t>
            </a:r>
            <a:br>
              <a:rPr lang="tr-TR" sz="4800" b="1" dirty="0"/>
            </a:br>
            <a:r>
              <a:rPr lang="tr-TR" sz="4800" b="1" dirty="0"/>
              <a:t>HAREKETLİLİĞİ </a:t>
            </a:r>
            <a:br>
              <a:rPr lang="tr-TR" sz="2400" dirty="0"/>
            </a:br>
            <a:r>
              <a:rPr lang="tr-TR" sz="2800" b="1" dirty="0"/>
              <a:t>GENEL BİLGİLENDİRME SUNUMU</a:t>
            </a:r>
          </a:p>
        </p:txBody>
      </p:sp>
      <p:sp>
        <p:nvSpPr>
          <p:cNvPr id="7171" name="Rectangle 3"/>
          <p:cNvSpPr>
            <a:spLocks noGrp="1" noChangeArrowheads="1"/>
          </p:cNvSpPr>
          <p:nvPr>
            <p:ph type="subTitle" idx="1"/>
          </p:nvPr>
        </p:nvSpPr>
        <p:spPr>
          <a:xfrm>
            <a:off x="7007205" y="5949281"/>
            <a:ext cx="3384376" cy="574675"/>
          </a:xfrm>
          <a:solidFill>
            <a:schemeClr val="bg1"/>
          </a:solidFill>
        </p:spPr>
        <p:txBody>
          <a:bodyPr>
            <a:normAutofit fontScale="92500" lnSpcReduction="20000"/>
          </a:bodyPr>
          <a:lstStyle/>
          <a:p>
            <a:pPr>
              <a:lnSpc>
                <a:spcPct val="80000"/>
              </a:lnSpc>
            </a:pPr>
            <a:r>
              <a:rPr lang="tr-TR" altLang="en-US" sz="1400" b="1" dirty="0">
                <a:solidFill>
                  <a:srgbClr val="7030A0"/>
                </a:solidFill>
              </a:rPr>
              <a:t>KARABÜK ÜNİVERSİTESİ</a:t>
            </a:r>
          </a:p>
          <a:p>
            <a:pPr>
              <a:lnSpc>
                <a:spcPct val="80000"/>
              </a:lnSpc>
            </a:pPr>
            <a:r>
              <a:rPr lang="tr-TR" altLang="en-US" sz="1400" b="1" dirty="0">
                <a:solidFill>
                  <a:srgbClr val="7030A0"/>
                </a:solidFill>
              </a:rPr>
              <a:t>ULUSLARARASI İLİŞKİLER KOORDİNATÖRLÜĞÜ</a:t>
            </a:r>
          </a:p>
          <a:p>
            <a:pPr>
              <a:lnSpc>
                <a:spcPct val="80000"/>
              </a:lnSpc>
            </a:pPr>
            <a:r>
              <a:rPr lang="tr-TR" altLang="en-US" sz="1400" b="1" dirty="0">
                <a:solidFill>
                  <a:srgbClr val="7030A0"/>
                </a:solidFill>
              </a:rPr>
              <a:t>ERASMUS OFİSİ</a:t>
            </a:r>
          </a:p>
          <a:p>
            <a:pPr>
              <a:lnSpc>
                <a:spcPct val="80000"/>
              </a:lnSpc>
            </a:pPr>
            <a:endParaRPr lang="tr-TR" altLang="en-US" sz="2000" b="1" dirty="0">
              <a:solidFill>
                <a:schemeClr val="folHlink"/>
              </a:solidFill>
            </a:endParaRPr>
          </a:p>
          <a:p>
            <a:pPr>
              <a:lnSpc>
                <a:spcPct val="80000"/>
              </a:lnSpc>
            </a:pPr>
            <a:endParaRPr lang="tr-TR" altLang="en-US" sz="2000" dirty="0"/>
          </a:p>
          <a:p>
            <a:pPr>
              <a:lnSpc>
                <a:spcPct val="80000"/>
              </a:lnSpc>
            </a:pPr>
            <a:endParaRPr lang="tr-TR" altLang="en-US" sz="1700" b="1" dirty="0"/>
          </a:p>
        </p:txBody>
      </p:sp>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Tree>
    <p:extLst>
      <p:ext uri="{BB962C8B-B14F-4D97-AF65-F5344CB8AC3E}">
        <p14:creationId xmlns:p14="http://schemas.microsoft.com/office/powerpoint/2010/main" val="3321844249"/>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9" name="Metin kutusu 8">
            <a:extLst>
              <a:ext uri="{FF2B5EF4-FFF2-40B4-BE49-F238E27FC236}">
                <a16:creationId xmlns:a16="http://schemas.microsoft.com/office/drawing/2014/main" id="{9C2B25A5-A6C7-9974-A50F-CF182AFA9E93}"/>
              </a:ext>
            </a:extLst>
          </p:cNvPr>
          <p:cNvSpPr txBox="1"/>
          <p:nvPr/>
        </p:nvSpPr>
        <p:spPr>
          <a:xfrm>
            <a:off x="595423" y="2411963"/>
            <a:ext cx="10877108" cy="368716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1" u="sng"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KBÜ öğrencilerine daha çok öğrencimizin bu imkandan yararlanması amacıyla,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1" u="sng"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hibeli olarak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1" u="sng"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bir akademik yıl içerisinde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1" u="sng" strike="noStrike" kern="1200" cap="none" spc="0" normalizeH="0" baseline="0" noProof="0" dirty="0">
                <a:ln>
                  <a:noFill/>
                </a:ln>
                <a:solidFill>
                  <a:srgbClr val="FF0000"/>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1 dönemlik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1" u="sng"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Erasmus öğrencisi olma imkanı verilir.</a:t>
            </a:r>
            <a:r>
              <a:rPr kumimoji="0" lang="tr-TR" altLang="en-US" sz="2800" b="1" i="1"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tr-TR" altLang="en-US" sz="3600" b="1" i="1" u="sng" dirty="0">
                <a:solidFill>
                  <a:srgbClr val="FF0000"/>
                </a:solidFill>
                <a:latin typeface="Arial Narrow" panose="020B0606020202030204" pitchFamily="34" charset="0"/>
              </a:rPr>
              <a:t>Staj Hareketliliği 2 ay üzerinden </a:t>
            </a:r>
            <a:r>
              <a:rPr lang="tr-TR" altLang="en-US" sz="3600" b="1" i="1" u="sng" dirty="0" err="1">
                <a:solidFill>
                  <a:srgbClr val="FF0000"/>
                </a:solidFill>
                <a:latin typeface="Arial Narrow" panose="020B0606020202030204" pitchFamily="34" charset="0"/>
              </a:rPr>
              <a:t>hibelendirilir</a:t>
            </a:r>
            <a:endParaRPr kumimoji="0" lang="tr-TR" altLang="en-US" sz="3600" b="1" i="1" u="sng"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80195072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9" name="Metin kutusu 8">
            <a:extLst>
              <a:ext uri="{FF2B5EF4-FFF2-40B4-BE49-F238E27FC236}">
                <a16:creationId xmlns:a16="http://schemas.microsoft.com/office/drawing/2014/main" id="{9C2B25A5-A6C7-9974-A50F-CF182AFA9E93}"/>
              </a:ext>
            </a:extLst>
          </p:cNvPr>
          <p:cNvSpPr txBox="1"/>
          <p:nvPr/>
        </p:nvSpPr>
        <p:spPr>
          <a:xfrm>
            <a:off x="595423" y="2411963"/>
            <a:ext cx="10877108" cy="3859518"/>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en-US" sz="3600" u="sng" dirty="0">
                <a:latin typeface="Arial Narrow" panose="020B0606020202030204" pitchFamily="34" charset="0"/>
              </a:rPr>
              <a:t>In order for more of our students to benefit from this opportunity, KBU students are given </a:t>
            </a:r>
            <a:endParaRPr lang="tr-TR" altLang="en-US" sz="3600" u="sng" dirty="0">
              <a:latin typeface="Arial Narrow" panose="020B0606020202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en-US" sz="3600" u="sng" dirty="0">
                <a:latin typeface="Arial Narrow" panose="020B0606020202030204" pitchFamily="34" charset="0"/>
              </a:rPr>
              <a:t>the opportunity to become an Erasmus student for </a:t>
            </a:r>
            <a:endParaRPr lang="tr-TR" altLang="en-US" sz="3600" u="sng" dirty="0">
              <a:latin typeface="Arial Narrow" panose="020B0606020202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en-US" sz="3600" u="sng" dirty="0">
                <a:solidFill>
                  <a:srgbClr val="FF0000"/>
                </a:solidFill>
                <a:latin typeface="Arial Narrow" panose="020B0606020202030204" pitchFamily="34" charset="0"/>
              </a:rPr>
              <a:t>one semester </a:t>
            </a:r>
            <a:endParaRPr lang="tr-TR" altLang="en-US" sz="3600" u="sng" dirty="0">
              <a:solidFill>
                <a:srgbClr val="FF0000"/>
              </a:solidFill>
              <a:latin typeface="Arial Narrow" panose="020B0606020202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en-US" sz="3600" u="sng" dirty="0">
                <a:latin typeface="Arial Narrow" panose="020B0606020202030204" pitchFamily="34" charset="0"/>
              </a:rPr>
              <a:t>within an academic year with a grant.</a:t>
            </a:r>
            <a:endParaRPr lang="tr-TR" altLang="en-US" sz="3600" u="sng" dirty="0">
              <a:latin typeface="Arial Narrow" panose="020B0606020202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en-US" sz="3600" b="1" u="sng" dirty="0">
                <a:solidFill>
                  <a:srgbClr val="FF0000"/>
                </a:solidFill>
                <a:latin typeface="Arial Narrow" panose="020B0606020202030204" pitchFamily="34" charset="0"/>
              </a:rPr>
              <a:t>Internship Mobility is granted over 2 months</a:t>
            </a:r>
            <a:endParaRPr lang="tr-TR" altLang="en-US" sz="3600" b="1" u="sng" dirty="0">
              <a:solidFill>
                <a:srgbClr val="FF0000"/>
              </a:solidFill>
              <a:latin typeface="Arial Narrow" panose="020B0606020202030204" pitchFamily="34" charset="0"/>
            </a:endParaRPr>
          </a:p>
        </p:txBody>
      </p:sp>
      <p:pic>
        <p:nvPicPr>
          <p:cNvPr id="3" name="Resim 2">
            <a:extLst>
              <a:ext uri="{FF2B5EF4-FFF2-40B4-BE49-F238E27FC236}">
                <a16:creationId xmlns:a16="http://schemas.microsoft.com/office/drawing/2014/main" id="{F00DC4F4-CBC5-9A03-9C1B-8FDEAC313B3A}"/>
              </a:ext>
            </a:extLst>
          </p:cNvPr>
          <p:cNvPicPr>
            <a:picLocks noChangeAspect="1"/>
          </p:cNvPicPr>
          <p:nvPr/>
        </p:nvPicPr>
        <p:blipFill>
          <a:blip r:embed="rId5"/>
          <a:stretch>
            <a:fillRect/>
          </a:stretch>
        </p:blipFill>
        <p:spPr>
          <a:xfrm>
            <a:off x="215635" y="216890"/>
            <a:ext cx="2175689" cy="1642233"/>
          </a:xfrm>
          <a:prstGeom prst="rect">
            <a:avLst/>
          </a:prstGeom>
        </p:spPr>
      </p:pic>
    </p:spTree>
    <p:extLst>
      <p:ext uri="{BB962C8B-B14F-4D97-AF65-F5344CB8AC3E}">
        <p14:creationId xmlns:p14="http://schemas.microsoft.com/office/powerpoint/2010/main" val="627247591"/>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37FB1D1C-C8CD-62EF-EC21-89743E9E65BD}"/>
              </a:ext>
            </a:extLst>
          </p:cNvPr>
          <p:cNvSpPr txBox="1"/>
          <p:nvPr/>
        </p:nvSpPr>
        <p:spPr>
          <a:xfrm>
            <a:off x="290623" y="3013214"/>
            <a:ext cx="11610753" cy="3231654"/>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600" b="1" i="0" u="none" strike="noStrike" kern="1200" cap="none" spc="0" normalizeH="0" baseline="0" noProof="0" dirty="0">
                <a:ln>
                  <a:noFill/>
                </a:ln>
                <a:solidFill>
                  <a:prstClr val="black"/>
                </a:solidFill>
                <a:effectLst/>
                <a:uLnTx/>
                <a:uFillTx/>
                <a:latin typeface="Calibri"/>
                <a:ea typeface="+mn-ea"/>
                <a:cs typeface="+mn-cs"/>
              </a:rPr>
              <a:t>İki kademenin birleşik olduğu programlar (bütünleşik doktora gibi) ile </a:t>
            </a:r>
            <a:r>
              <a:rPr kumimoji="0" lang="tr-TR" sz="3600" b="1" i="0" u="sng" strike="noStrike" kern="1200" cap="none" spc="0" normalizeH="0" baseline="0" noProof="0" dirty="0">
                <a:ln>
                  <a:noFill/>
                </a:ln>
                <a:solidFill>
                  <a:srgbClr val="FF0000"/>
                </a:solidFill>
                <a:effectLst/>
                <a:uLnTx/>
                <a:uFillTx/>
                <a:latin typeface="Calibri"/>
                <a:ea typeface="+mn-ea"/>
                <a:cs typeface="+mn-cs"/>
              </a:rPr>
              <a:t>2 kademenin tek bir kademe içerisinde tamamlandığı (tıp eğitimi gibi) yükseköğretim programlarında toplam faaliyet süresi en fazla 24 aydır.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1" i="0" u="sng" strike="noStrike" kern="1200" cap="none" spc="0" normalizeH="0" baseline="0" noProof="0" dirty="0">
              <a:ln>
                <a:noFill/>
              </a:ln>
              <a:solidFill>
                <a:srgbClr val="FF0000"/>
              </a:solidFill>
              <a:effectLst/>
              <a:uLnTx/>
              <a:uFillTx/>
              <a:latin typeface="Calibri"/>
              <a:ea typeface="+mn-ea"/>
              <a:cs typeface="+mn-cs"/>
            </a:endParaRPr>
          </a:p>
        </p:txBody>
      </p:sp>
      <p:sp>
        <p:nvSpPr>
          <p:cNvPr id="7" name="Metin kutusu 6">
            <a:extLst>
              <a:ext uri="{FF2B5EF4-FFF2-40B4-BE49-F238E27FC236}">
                <a16:creationId xmlns:a16="http://schemas.microsoft.com/office/drawing/2014/main" id="{AF3CE1ED-20A2-FCBA-DA18-15D012C674CB}"/>
              </a:ext>
            </a:extLst>
          </p:cNvPr>
          <p:cNvSpPr txBox="1"/>
          <p:nvPr/>
        </p:nvSpPr>
        <p:spPr>
          <a:xfrm>
            <a:off x="3780702" y="2005231"/>
            <a:ext cx="4478965" cy="1077218"/>
          </a:xfrm>
          <a:prstGeom prst="rect">
            <a:avLst/>
          </a:prstGeom>
          <a:noFill/>
        </p:spPr>
        <p:txBody>
          <a:bodyPr wrap="square">
            <a:spAutoFit/>
          </a:bodyPr>
          <a:lstStyle/>
          <a:p>
            <a:pPr algn="ctr"/>
            <a:r>
              <a:rPr kumimoji="0" lang="tr-TR" sz="32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t>Erasmus Süresi</a:t>
            </a:r>
            <a:br>
              <a:rPr kumimoji="0" lang="tr-TR" sz="32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br>
            <a:r>
              <a:rPr kumimoji="0" lang="tr-TR" sz="32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t>(Tıp Fakültesi İçin)</a:t>
            </a:r>
            <a:endParaRPr lang="tr-TR" dirty="0"/>
          </a:p>
        </p:txBody>
      </p:sp>
    </p:spTree>
    <p:extLst>
      <p:ext uri="{BB962C8B-B14F-4D97-AF65-F5344CB8AC3E}">
        <p14:creationId xmlns:p14="http://schemas.microsoft.com/office/powerpoint/2010/main" val="3737490969"/>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37FB1D1C-C8CD-62EF-EC21-89743E9E65BD}"/>
              </a:ext>
            </a:extLst>
          </p:cNvPr>
          <p:cNvSpPr txBox="1"/>
          <p:nvPr/>
        </p:nvSpPr>
        <p:spPr>
          <a:xfrm>
            <a:off x="290623" y="3013214"/>
            <a:ext cx="11610753" cy="334245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i="0" u="sng" strike="noStrike" kern="1200" cap="none" spc="0" normalizeH="0" baseline="0" noProof="0" dirty="0">
                <a:ln>
                  <a:noFill/>
                </a:ln>
                <a:effectLst/>
                <a:uLnTx/>
                <a:uFillTx/>
                <a:latin typeface="Calibri"/>
                <a:ea typeface="+mn-ea"/>
                <a:cs typeface="+mn-cs"/>
              </a:rPr>
              <a:t>In programs where two levels are combined (such as integrated doctorate) and in higher education programs where two levels are completed in a single level (such as medical education</a:t>
            </a:r>
            <a:r>
              <a:rPr kumimoji="0" lang="tr-TR" sz="3600" i="0" u="sng" strike="noStrike" kern="1200" cap="none" spc="0" normalizeH="0" baseline="0" noProof="0" dirty="0">
                <a:ln>
                  <a:noFill/>
                </a:ln>
                <a:effectLst/>
                <a:uLnTx/>
                <a:uFillTx/>
                <a:latin typeface="Calibri"/>
                <a:ea typeface="+mn-ea"/>
                <a:cs typeface="+mn-cs"/>
              </a:rPr>
              <a:t>),</a:t>
            </a:r>
            <a:r>
              <a:rPr kumimoji="0" lang="en-US" sz="3600" b="1" i="0" u="sng" strike="noStrike" kern="1200" cap="none" spc="0" normalizeH="0" baseline="0" noProof="0" dirty="0">
                <a:ln>
                  <a:noFill/>
                </a:ln>
                <a:solidFill>
                  <a:srgbClr val="FF0000"/>
                </a:solidFill>
                <a:effectLst/>
                <a:uLnTx/>
                <a:uFillTx/>
                <a:latin typeface="Calibri"/>
                <a:ea typeface="+mn-ea"/>
                <a:cs typeface="+mn-cs"/>
              </a:rPr>
              <a:t>the total duration of activity is a maximum of 24 months.</a:t>
            </a:r>
            <a:endParaRPr kumimoji="0" lang="tr-TR" sz="3600" b="1" i="0" u="sng" strike="noStrike" kern="1200" cap="none" spc="0" normalizeH="0" baseline="0" noProof="0" dirty="0">
              <a:ln>
                <a:noFill/>
              </a:ln>
              <a:solidFill>
                <a:srgbClr val="FF0000"/>
              </a:solidFill>
              <a:effectLst/>
              <a:uLnTx/>
              <a:uFillTx/>
              <a:latin typeface="Calibri"/>
              <a:ea typeface="+mn-ea"/>
              <a:cs typeface="+mn-cs"/>
            </a:endParaRPr>
          </a:p>
        </p:txBody>
      </p:sp>
      <p:sp>
        <p:nvSpPr>
          <p:cNvPr id="7" name="Metin kutusu 6">
            <a:extLst>
              <a:ext uri="{FF2B5EF4-FFF2-40B4-BE49-F238E27FC236}">
                <a16:creationId xmlns:a16="http://schemas.microsoft.com/office/drawing/2014/main" id="{AF3CE1ED-20A2-FCBA-DA18-15D012C674CB}"/>
              </a:ext>
            </a:extLst>
          </p:cNvPr>
          <p:cNvSpPr txBox="1"/>
          <p:nvPr/>
        </p:nvSpPr>
        <p:spPr>
          <a:xfrm>
            <a:off x="3780702" y="2005231"/>
            <a:ext cx="4478965" cy="1077218"/>
          </a:xfrm>
          <a:prstGeom prst="rect">
            <a:avLst/>
          </a:prstGeom>
          <a:noFill/>
        </p:spPr>
        <p:txBody>
          <a:bodyPr wrap="square">
            <a:spAutoFit/>
          </a:bodyPr>
          <a:lstStyle/>
          <a:p>
            <a:pPr algn="ctr"/>
            <a:r>
              <a:rPr kumimoji="0" lang="tr-TR" sz="32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t>Erasmus </a:t>
            </a:r>
            <a:r>
              <a:rPr kumimoji="0" lang="tr-TR" sz="3200" b="0" i="0" u="none" strike="noStrike" kern="1200" cap="none" spc="0" normalizeH="0" baseline="0" noProof="0" dirty="0" err="1">
                <a:ln>
                  <a:noFill/>
                </a:ln>
                <a:solidFill>
                  <a:srgbClr val="C00000"/>
                </a:solidFill>
                <a:effectLst/>
                <a:uLnTx/>
                <a:uFillTx/>
                <a:latin typeface="Elephant" panose="02020904090505020303" pitchFamily="18" charset="0"/>
                <a:ea typeface="+mj-ea"/>
                <a:cs typeface="+mj-cs"/>
              </a:rPr>
              <a:t>Duration</a:t>
            </a:r>
            <a:br>
              <a:rPr kumimoji="0" lang="tr-TR" sz="32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br>
            <a:r>
              <a:rPr kumimoji="0" lang="tr-TR" sz="32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t>(</a:t>
            </a:r>
            <a:r>
              <a:rPr lang="tr-TR" sz="3200" dirty="0" err="1">
                <a:solidFill>
                  <a:srgbClr val="C00000"/>
                </a:solidFill>
                <a:latin typeface="Elephant" panose="02020904090505020303" pitchFamily="18" charset="0"/>
                <a:ea typeface="+mj-ea"/>
                <a:cs typeface="+mj-cs"/>
              </a:rPr>
              <a:t>for</a:t>
            </a:r>
            <a:r>
              <a:rPr lang="tr-TR" sz="3200" dirty="0">
                <a:solidFill>
                  <a:srgbClr val="C00000"/>
                </a:solidFill>
                <a:latin typeface="Elephant" panose="02020904090505020303" pitchFamily="18" charset="0"/>
                <a:ea typeface="+mj-ea"/>
                <a:cs typeface="+mj-cs"/>
              </a:rPr>
              <a:t> </a:t>
            </a:r>
            <a:r>
              <a:rPr lang="tr-TR" sz="3200" dirty="0" err="1">
                <a:solidFill>
                  <a:srgbClr val="C00000"/>
                </a:solidFill>
                <a:latin typeface="Elephant" panose="02020904090505020303" pitchFamily="18" charset="0"/>
                <a:ea typeface="+mj-ea"/>
                <a:cs typeface="+mj-cs"/>
              </a:rPr>
              <a:t>medical</a:t>
            </a:r>
            <a:r>
              <a:rPr lang="tr-TR" sz="3200" dirty="0">
                <a:solidFill>
                  <a:srgbClr val="C00000"/>
                </a:solidFill>
                <a:latin typeface="Elephant" panose="02020904090505020303" pitchFamily="18" charset="0"/>
                <a:ea typeface="+mj-ea"/>
                <a:cs typeface="+mj-cs"/>
              </a:rPr>
              <a:t> </a:t>
            </a:r>
            <a:r>
              <a:rPr lang="tr-TR" sz="3200" dirty="0" err="1">
                <a:solidFill>
                  <a:srgbClr val="C00000"/>
                </a:solidFill>
                <a:latin typeface="Elephant" panose="02020904090505020303" pitchFamily="18" charset="0"/>
                <a:ea typeface="+mj-ea"/>
                <a:cs typeface="+mj-cs"/>
              </a:rPr>
              <a:t>faculty</a:t>
            </a:r>
            <a:r>
              <a:rPr kumimoji="0" lang="tr-TR" sz="32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t>)</a:t>
            </a:r>
            <a:endParaRPr lang="tr-TR" dirty="0"/>
          </a:p>
        </p:txBody>
      </p:sp>
      <p:pic>
        <p:nvPicPr>
          <p:cNvPr id="3" name="Resim 2">
            <a:extLst>
              <a:ext uri="{FF2B5EF4-FFF2-40B4-BE49-F238E27FC236}">
                <a16:creationId xmlns:a16="http://schemas.microsoft.com/office/drawing/2014/main" id="{9745C632-B70E-325D-B855-69C3A223E93B}"/>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184767747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0483" y="514375"/>
            <a:ext cx="3944454" cy="1127858"/>
          </a:xfrm>
          <a:prstGeom prst="rect">
            <a:avLst/>
          </a:prstGeom>
        </p:spPr>
      </p:pic>
      <p:sp>
        <p:nvSpPr>
          <p:cNvPr id="4" name="Metin kutusu 3">
            <a:extLst>
              <a:ext uri="{FF2B5EF4-FFF2-40B4-BE49-F238E27FC236}">
                <a16:creationId xmlns:a16="http://schemas.microsoft.com/office/drawing/2014/main" id="{C117AF75-FA73-CA16-442E-421E22FBAFB4}"/>
              </a:ext>
            </a:extLst>
          </p:cNvPr>
          <p:cNvSpPr txBox="1"/>
          <p:nvPr/>
        </p:nvSpPr>
        <p:spPr>
          <a:xfrm>
            <a:off x="648584" y="3175838"/>
            <a:ext cx="10728251" cy="2702278"/>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Karabük Üniversitesi Erasmus+ programlarına başvurabilmek için </a:t>
            </a:r>
            <a:r>
              <a:rPr kumimoji="0" lang="tr-TR" altLang="en-US" sz="3500" b="1" i="0" u="none" strike="noStrike" kern="1200" cap="none" spc="0" normalizeH="0" baseline="0" noProof="0" dirty="0" err="1">
                <a:ln>
                  <a:noFill/>
                </a:ln>
                <a:solidFill>
                  <a:prstClr val="black"/>
                </a:solidFill>
                <a:effectLst/>
                <a:uLnTx/>
                <a:uFillTx/>
                <a:latin typeface="Agency FB" panose="020B0503020202020204" pitchFamily="34" charset="0"/>
                <a:ea typeface="+mn-ea"/>
                <a:cs typeface="+mn-cs"/>
              </a:rPr>
              <a:t>önlisans</a:t>
            </a:r>
            <a:r>
              <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lisans, yüksek lisans ve doktora öğrencileri için 4.00 üzerinden minimum </a:t>
            </a:r>
            <a:r>
              <a:rPr kumimoji="0" lang="tr-TR" altLang="en-US" sz="3500" b="1" i="0" u="sng" strike="noStrike" kern="1200" cap="none" spc="0" normalizeH="0" baseline="0" noProof="0" dirty="0">
                <a:ln>
                  <a:noFill/>
                </a:ln>
                <a:solidFill>
                  <a:srgbClr val="FF0000"/>
                </a:solidFill>
                <a:effectLst/>
                <a:uLnTx/>
                <a:uFillTx/>
                <a:latin typeface="Agency FB" panose="020B0503020202020204" pitchFamily="34" charset="0"/>
                <a:ea typeface="+mn-ea"/>
                <a:cs typeface="+mn-cs"/>
              </a:rPr>
              <a:t>2.50</a:t>
            </a:r>
            <a:r>
              <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Genel Akademik Not Ortalaması aranır.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en-US"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(Üniversitemizde </a:t>
            </a:r>
            <a:r>
              <a:rPr kumimoji="0" lang="tr-TR" altLang="en-US" sz="19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başvuru yoğunluğu sebebiyle </a:t>
            </a:r>
            <a:r>
              <a:rPr kumimoji="0" lang="tr-TR" altLang="en-US"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minimum not ortalaması Türkiye Ulusal Ajansı bilgisi dahilinde ve senato kararı ile 2.5 olarak belirlenmiştir.)</a:t>
            </a:r>
          </a:p>
        </p:txBody>
      </p:sp>
      <p:sp>
        <p:nvSpPr>
          <p:cNvPr id="7" name="Metin kutusu 6">
            <a:extLst>
              <a:ext uri="{FF2B5EF4-FFF2-40B4-BE49-F238E27FC236}">
                <a16:creationId xmlns:a16="http://schemas.microsoft.com/office/drawing/2014/main" id="{2D2AAC36-562B-F790-43DF-4F950C3DFDD2}"/>
              </a:ext>
            </a:extLst>
          </p:cNvPr>
          <p:cNvSpPr txBox="1"/>
          <p:nvPr/>
        </p:nvSpPr>
        <p:spPr>
          <a:xfrm>
            <a:off x="1690575" y="1622624"/>
            <a:ext cx="8995145" cy="1569660"/>
          </a:xfrm>
          <a:prstGeom prst="rect">
            <a:avLst/>
          </a:prstGeom>
          <a:noFill/>
        </p:spPr>
        <p:txBody>
          <a:bodyPr wrap="square">
            <a:spAutoFit/>
          </a:bodyPr>
          <a:lstStyle/>
          <a:p>
            <a:pPr algn="ctr"/>
            <a:r>
              <a:rPr kumimoji="0" lang="tr-TR" sz="4800" b="1" i="0" u="sng" strike="noStrike" kern="1200" cap="none" spc="0" normalizeH="0" baseline="0" noProof="0" dirty="0">
                <a:ln>
                  <a:noFill/>
                </a:ln>
                <a:solidFill>
                  <a:srgbClr val="FF0000"/>
                </a:solidFill>
                <a:effectLst/>
                <a:uLnTx/>
                <a:uFillTx/>
                <a:latin typeface="Colonna MT" panose="04020805060202030203" pitchFamily="82" charset="0"/>
                <a:ea typeface="+mj-ea"/>
                <a:cs typeface="+mj-cs"/>
              </a:rPr>
              <a:t>Programdan yararlanma </a:t>
            </a:r>
          </a:p>
          <a:p>
            <a:pPr algn="ctr"/>
            <a:r>
              <a:rPr kumimoji="0" lang="tr-TR" sz="4800" b="1" i="0" u="sng" strike="noStrike" kern="1200" cap="none" spc="0" normalizeH="0" baseline="0" noProof="0" dirty="0">
                <a:ln>
                  <a:noFill/>
                </a:ln>
                <a:solidFill>
                  <a:srgbClr val="FF0000"/>
                </a:solidFill>
                <a:effectLst/>
                <a:uLnTx/>
                <a:uFillTx/>
                <a:latin typeface="Colonna MT" panose="04020805060202030203" pitchFamily="82" charset="0"/>
                <a:ea typeface="+mj-ea"/>
                <a:cs typeface="+mj-cs"/>
              </a:rPr>
              <a:t>koşulları nelerdir?</a:t>
            </a:r>
            <a:endParaRPr lang="tr-TR" dirty="0"/>
          </a:p>
        </p:txBody>
      </p:sp>
    </p:spTree>
    <p:extLst>
      <p:ext uri="{BB962C8B-B14F-4D97-AF65-F5344CB8AC3E}">
        <p14:creationId xmlns:p14="http://schemas.microsoft.com/office/powerpoint/2010/main" val="78755316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0483" y="514375"/>
            <a:ext cx="3944454" cy="1127858"/>
          </a:xfrm>
          <a:prstGeom prst="rect">
            <a:avLst/>
          </a:prstGeom>
        </p:spPr>
      </p:pic>
      <p:sp>
        <p:nvSpPr>
          <p:cNvPr id="4" name="Metin kutusu 3">
            <a:extLst>
              <a:ext uri="{FF2B5EF4-FFF2-40B4-BE49-F238E27FC236}">
                <a16:creationId xmlns:a16="http://schemas.microsoft.com/office/drawing/2014/main" id="{C117AF75-FA73-CA16-442E-421E22FBAFB4}"/>
              </a:ext>
            </a:extLst>
          </p:cNvPr>
          <p:cNvSpPr txBox="1"/>
          <p:nvPr/>
        </p:nvSpPr>
        <p:spPr>
          <a:xfrm>
            <a:off x="648584" y="3175838"/>
            <a:ext cx="10728251" cy="2942344"/>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 order to apply to </a:t>
            </a:r>
            <a:r>
              <a:rPr kumimoji="0" lang="en-US" alt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Karabük</a:t>
            </a:r>
            <a:r>
              <a:rPr kumimoji="0" lang="en-US" alt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University Erasmus+ programs, a minimum General Academic Grade Point Average of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2.50 </a:t>
            </a:r>
            <a:r>
              <a:rPr kumimoji="0" lang="en-US" alt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out of 4.00 is required for associate, undergraduate, master's and doctoral students. </a:t>
            </a:r>
            <a:endParaRPr kumimoji="0" lang="tr-TR" alt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Due to the application density at our university</a:t>
            </a:r>
            <a:r>
              <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minimum grade point average has been determined as 2.5, within the knowledge of the Turkish National Agency and by the decision of the senate.)</a:t>
            </a:r>
            <a:endParaRPr kumimoji="0" lang="tr-TR" alt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Metin kutusu 6">
            <a:extLst>
              <a:ext uri="{FF2B5EF4-FFF2-40B4-BE49-F238E27FC236}">
                <a16:creationId xmlns:a16="http://schemas.microsoft.com/office/drawing/2014/main" id="{2D2AAC36-562B-F790-43DF-4F950C3DFDD2}"/>
              </a:ext>
            </a:extLst>
          </p:cNvPr>
          <p:cNvSpPr txBox="1"/>
          <p:nvPr/>
        </p:nvSpPr>
        <p:spPr>
          <a:xfrm>
            <a:off x="1690575" y="1622624"/>
            <a:ext cx="8995145" cy="1384995"/>
          </a:xfrm>
          <a:prstGeom prst="rect">
            <a:avLst/>
          </a:prstGeom>
          <a:noFill/>
        </p:spPr>
        <p:txBody>
          <a:bodyPr wrap="square">
            <a:spAutoFit/>
          </a:bodyPr>
          <a:lstStyle/>
          <a:p>
            <a:pPr algn="ctr"/>
            <a:endParaRPr lang="tr-TR" sz="2800" b="1" dirty="0">
              <a:solidFill>
                <a:srgbClr val="FF0000"/>
              </a:solidFill>
            </a:endParaRPr>
          </a:p>
          <a:p>
            <a:pPr algn="ctr"/>
            <a:r>
              <a:rPr lang="en-US" sz="2800" b="1" dirty="0">
                <a:solidFill>
                  <a:srgbClr val="FF0000"/>
                </a:solidFill>
              </a:rPr>
              <a:t>WHAT ARE THE CONDITIONS TO BENEFIT </a:t>
            </a:r>
            <a:endParaRPr lang="tr-TR" sz="2800" b="1" dirty="0">
              <a:solidFill>
                <a:srgbClr val="FF0000"/>
              </a:solidFill>
            </a:endParaRPr>
          </a:p>
          <a:p>
            <a:pPr algn="ctr"/>
            <a:r>
              <a:rPr lang="en-US" sz="2800" b="1" dirty="0">
                <a:solidFill>
                  <a:srgbClr val="FF0000"/>
                </a:solidFill>
              </a:rPr>
              <a:t>FROM THE PROGRAM?</a:t>
            </a:r>
            <a:endParaRPr lang="tr-TR" sz="2800" b="1" dirty="0">
              <a:solidFill>
                <a:srgbClr val="FF0000"/>
              </a:solidFill>
            </a:endParaRPr>
          </a:p>
        </p:txBody>
      </p:sp>
      <p:pic>
        <p:nvPicPr>
          <p:cNvPr id="3" name="Resim 2">
            <a:extLst>
              <a:ext uri="{FF2B5EF4-FFF2-40B4-BE49-F238E27FC236}">
                <a16:creationId xmlns:a16="http://schemas.microsoft.com/office/drawing/2014/main" id="{53C786B0-B5FA-5ECC-6758-36766BD67202}"/>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3994861117"/>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207B951E-FF3C-461D-6488-7DD1C46A9B6B}"/>
              </a:ext>
            </a:extLst>
          </p:cNvPr>
          <p:cNvSpPr txBox="1"/>
          <p:nvPr/>
        </p:nvSpPr>
        <p:spPr>
          <a:xfrm>
            <a:off x="510363" y="2266476"/>
            <a:ext cx="11050152"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sz="5400" b="0" i="0" u="none" strike="noStrike" kern="1200" cap="none" spc="0" normalizeH="0" baseline="0" noProof="0" dirty="0">
                <a:ln>
                  <a:noFill/>
                </a:ln>
                <a:solidFill>
                  <a:srgbClr val="FF0000"/>
                </a:solidFill>
                <a:effectLst/>
                <a:uLnTx/>
                <a:uFillTx/>
                <a:latin typeface="Times New Roman"/>
                <a:ea typeface="Times New Roman"/>
                <a:cs typeface="Times New Roman"/>
              </a:rPr>
              <a:t>Üniversitemizde dil puanı barajı;</a:t>
            </a:r>
            <a:endParaRPr kumimoji="0" lang="tr-TR" sz="5400" b="0" i="0" u="none" strike="noStrike" kern="1200" cap="none" spc="0" normalizeH="0" baseline="0" noProof="0" dirty="0">
              <a:ln>
                <a:noFill/>
              </a:ln>
              <a:solidFill>
                <a:srgbClr val="FF0000"/>
              </a:solidFill>
              <a:effectLst/>
              <a:uLnTx/>
              <a:uFillTx/>
              <a:latin typeface="Calibri"/>
              <a:ea typeface="Times New Roman"/>
              <a:cs typeface="Times New Roman"/>
            </a:endParaRPr>
          </a:p>
          <a:p>
            <a:pPr marL="0" marR="0" lvl="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sz="3200" b="1" i="0" u="none" strike="noStrike" kern="1200" cap="none" spc="0" normalizeH="0" baseline="0" noProof="0" dirty="0">
                <a:ln>
                  <a:noFill/>
                </a:ln>
                <a:solidFill>
                  <a:prstClr val="black"/>
                </a:solidFill>
                <a:effectLst/>
                <a:uLnTx/>
                <a:uFillTx/>
                <a:latin typeface="Times New Roman"/>
                <a:ea typeface="Calibri"/>
                <a:cs typeface="Arial"/>
              </a:rPr>
              <a:t>	</a:t>
            </a: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Batı Dilleri ve Edebiyatı, Uygulamalı İngilizce ve 	Çevirmenlik Bölümleri için </a:t>
            </a:r>
            <a:r>
              <a:rPr kumimoji="0" lang="tr-TR" sz="2800" b="1" i="0" u="none" strike="noStrike" kern="1200" cap="none" spc="0" normalizeH="0" baseline="0" noProof="0" dirty="0">
                <a:ln>
                  <a:noFill/>
                </a:ln>
                <a:solidFill>
                  <a:srgbClr val="FF0000"/>
                </a:solidFill>
                <a:effectLst/>
                <a:uLnTx/>
                <a:uFillTx/>
                <a:latin typeface="Times New Roman"/>
                <a:ea typeface="Calibri"/>
                <a:cs typeface="Arial"/>
              </a:rPr>
              <a:t>70</a:t>
            </a: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a:t>
            </a:r>
          </a:p>
          <a:p>
            <a:pPr algn="just">
              <a:spcBef>
                <a:spcPts val="600"/>
              </a:spcBef>
              <a:spcAft>
                <a:spcPts val="600"/>
              </a:spcAft>
              <a:defRPr/>
            </a:pP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İngilizce Uluslararası İlişkiler Bölümü için </a:t>
            </a:r>
            <a:r>
              <a:rPr lang="tr-TR" sz="2800" b="1" u="sng" dirty="0">
                <a:solidFill>
                  <a:srgbClr val="FF0000"/>
                </a:solidFill>
                <a:latin typeface="Times New Roman"/>
                <a:ea typeface="Calibri"/>
                <a:cs typeface="Arial"/>
              </a:rPr>
              <a:t>6</a:t>
            </a:r>
            <a:r>
              <a:rPr kumimoji="0" lang="tr-TR" sz="2800" b="1" i="0" u="sng" strike="noStrike" kern="1200" cap="none" spc="0" normalizeH="0" baseline="0" noProof="0" dirty="0">
                <a:ln>
                  <a:noFill/>
                </a:ln>
                <a:solidFill>
                  <a:srgbClr val="FF0000"/>
                </a:solidFill>
                <a:effectLst/>
                <a:uLnTx/>
                <a:uFillTx/>
                <a:latin typeface="Times New Roman"/>
                <a:ea typeface="Calibri"/>
                <a:cs typeface="Arial"/>
              </a:rPr>
              <a:t>0</a:t>
            </a:r>
          </a:p>
          <a:p>
            <a:pPr algn="just">
              <a:spcBef>
                <a:spcPts val="600"/>
              </a:spcBef>
              <a:spcAft>
                <a:spcPts val="600"/>
              </a:spcAft>
              <a:defRPr/>
            </a:pP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Mühendislik Fakültesi ve Lisansüstü Eğitim </a:t>
            </a: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Enstitüsü, için </a:t>
            </a:r>
            <a:r>
              <a:rPr kumimoji="0" lang="tr-TR" sz="2800" b="1" i="0" u="sng" strike="noStrike" kern="120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rPr>
              <a:t>60</a:t>
            </a:r>
          </a:p>
          <a:p>
            <a:pPr marL="0" marR="0" lvl="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Diğer Fakülte ve Meslek Yüksek Okulları için </a:t>
            </a:r>
            <a:r>
              <a:rPr kumimoji="0" lang="tr-TR" sz="2800" b="1" i="0" u="sng" strike="noStrike" kern="1200" cap="none" spc="0" normalizeH="0" baseline="0" noProof="0" dirty="0">
                <a:ln>
                  <a:noFill/>
                </a:ln>
                <a:solidFill>
                  <a:srgbClr val="FF0000"/>
                </a:solidFill>
                <a:effectLst/>
                <a:uLnTx/>
                <a:uFillTx/>
                <a:latin typeface="Times New Roman"/>
                <a:ea typeface="Calibri"/>
                <a:cs typeface="Arial"/>
              </a:rPr>
              <a:t>50</a:t>
            </a: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a:t>
            </a:r>
          </a:p>
          <a:p>
            <a:pPr marL="0" marR="0" lvl="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sz="3200" b="0" i="0" u="none" strike="noStrike" kern="1200" cap="none" spc="0" normalizeH="0" baseline="0" noProof="0" dirty="0">
                <a:ln>
                  <a:noFill/>
                </a:ln>
                <a:solidFill>
                  <a:prstClr val="black"/>
                </a:solidFill>
                <a:effectLst/>
                <a:uLnTx/>
                <a:uFillTx/>
                <a:latin typeface="Times New Roman"/>
                <a:ea typeface="Calibri"/>
                <a:cs typeface="Arial"/>
              </a:rPr>
              <a:t>olarak belirlenmiştir.</a:t>
            </a:r>
            <a:endParaRPr kumimoji="0" lang="tr-TR" sz="3200" b="0" i="0" u="none" strike="noStrike" kern="1200" cap="none" spc="0" normalizeH="0" baseline="0" noProof="0" dirty="0">
              <a:ln>
                <a:noFill/>
              </a:ln>
              <a:solidFill>
                <a:prstClr val="black"/>
              </a:solidFill>
              <a:effectLst/>
              <a:uLnTx/>
              <a:uFillTx/>
              <a:latin typeface="Calibri"/>
              <a:ea typeface="Calibri"/>
              <a:cs typeface="Arial"/>
            </a:endParaRPr>
          </a:p>
        </p:txBody>
      </p:sp>
    </p:spTree>
    <p:extLst>
      <p:ext uri="{BB962C8B-B14F-4D97-AF65-F5344CB8AC3E}">
        <p14:creationId xmlns:p14="http://schemas.microsoft.com/office/powerpoint/2010/main" val="222635999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207B951E-FF3C-461D-6488-7DD1C46A9B6B}"/>
              </a:ext>
            </a:extLst>
          </p:cNvPr>
          <p:cNvSpPr txBox="1"/>
          <p:nvPr/>
        </p:nvSpPr>
        <p:spPr>
          <a:xfrm>
            <a:off x="510363" y="2266476"/>
            <a:ext cx="11050152" cy="446276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4000" i="0" u="sng" strike="noStrike" kern="1200" cap="none" spc="0" normalizeH="0" baseline="0" noProof="0" dirty="0">
                <a:ln>
                  <a:noFill/>
                </a:ln>
                <a:solidFill>
                  <a:srgbClr val="FF0000"/>
                </a:solidFill>
                <a:effectLst/>
                <a:uLnTx/>
                <a:uFillTx/>
                <a:latin typeface="Times New Roman" panose="02020603050405020304" pitchFamily="18" charset="0"/>
                <a:ea typeface="Times New Roman"/>
                <a:cs typeface="Times New Roman" panose="02020603050405020304" pitchFamily="18" charset="0"/>
              </a:rPr>
              <a:t>Language score threshold at our university</a:t>
            </a:r>
            <a:r>
              <a:rPr kumimoji="0" lang="tr-TR" sz="4000" i="0" u="sng" strike="noStrike" kern="1200" cap="none" spc="0" normalizeH="0" baseline="0" noProof="0" dirty="0">
                <a:ln>
                  <a:noFill/>
                </a:ln>
                <a:solidFill>
                  <a:srgbClr val="FF0000"/>
                </a:solidFill>
                <a:effectLst/>
                <a:uLnTx/>
                <a:uFillTx/>
                <a:latin typeface="Times New Roman" panose="02020603050405020304" pitchFamily="18" charset="0"/>
                <a:ea typeface="Times New Roman"/>
                <a:cs typeface="Times New Roman" panose="02020603050405020304" pitchFamily="18" charset="0"/>
              </a:rPr>
              <a:t>;</a:t>
            </a:r>
          </a:p>
          <a:p>
            <a:pPr marL="0" marR="0" lvl="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sz="3200" b="1" i="0" u="none" strike="noStrike" kern="1200" cap="none" spc="0" normalizeH="0" baseline="0" noProof="0" dirty="0">
                <a:ln>
                  <a:noFill/>
                </a:ln>
                <a:solidFill>
                  <a:prstClr val="black"/>
                </a:solidFill>
                <a:effectLst/>
                <a:uLnTx/>
                <a:uFillTx/>
                <a:latin typeface="Times New Roman"/>
                <a:ea typeface="Calibri"/>
                <a:cs typeface="Arial"/>
              </a:rPr>
              <a:t>	</a:t>
            </a:r>
            <a:r>
              <a:rPr kumimoji="0" lang="en-US" sz="3200" b="1" i="0" u="none" strike="noStrike" kern="1200" cap="none" spc="0" normalizeH="0" baseline="0" noProof="0" dirty="0">
                <a:ln>
                  <a:noFill/>
                </a:ln>
                <a:solidFill>
                  <a:prstClr val="black"/>
                </a:solidFill>
                <a:effectLst/>
                <a:uLnTx/>
                <a:uFillTx/>
                <a:latin typeface="Times New Roman"/>
                <a:ea typeface="Calibri"/>
                <a:cs typeface="Arial"/>
              </a:rPr>
              <a:t> </a:t>
            </a:r>
            <a:r>
              <a:rPr kumimoji="0" lang="en-US" sz="3200" b="1" i="0" u="sng" strike="noStrike" kern="1200" cap="none" spc="0" normalizeH="0" baseline="0" noProof="0" dirty="0">
                <a:ln>
                  <a:noFill/>
                </a:ln>
                <a:solidFill>
                  <a:srgbClr val="FF0000"/>
                </a:solidFill>
                <a:effectLst/>
                <a:uLnTx/>
                <a:uFillTx/>
                <a:latin typeface="Times New Roman"/>
                <a:ea typeface="Calibri"/>
                <a:cs typeface="Arial"/>
              </a:rPr>
              <a:t>70 for </a:t>
            </a:r>
            <a:r>
              <a:rPr kumimoji="0" lang="en-US" sz="3200" b="1" i="0" u="none" strike="noStrike" kern="1200" cap="none" spc="0" normalizeH="0" baseline="0" noProof="0" dirty="0">
                <a:ln>
                  <a:noFill/>
                </a:ln>
                <a:solidFill>
                  <a:prstClr val="black"/>
                </a:solidFill>
                <a:effectLst/>
                <a:uLnTx/>
                <a:uFillTx/>
                <a:latin typeface="Times New Roman"/>
                <a:ea typeface="Calibri"/>
                <a:cs typeface="Arial"/>
              </a:rPr>
              <a:t>Western Languages and Literature, Applied English and Translation Departments</a:t>
            </a: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a:t>
            </a:r>
          </a:p>
          <a:p>
            <a:pPr algn="just">
              <a:spcBef>
                <a:spcPts val="600"/>
              </a:spcBef>
              <a:spcAft>
                <a:spcPts val="600"/>
              </a:spcAft>
              <a:defRPr/>
            </a:pP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a:t>
            </a:r>
            <a:r>
              <a:rPr kumimoji="0" lang="en-US" sz="2800" b="1" i="0" u="sng" strike="noStrike" kern="1200" cap="none" spc="0" normalizeH="0" baseline="0" noProof="0" dirty="0">
                <a:ln>
                  <a:noFill/>
                </a:ln>
                <a:solidFill>
                  <a:srgbClr val="FF0000"/>
                </a:solidFill>
                <a:effectLst/>
                <a:uLnTx/>
                <a:uFillTx/>
                <a:latin typeface="Times New Roman"/>
                <a:ea typeface="Calibri"/>
                <a:cs typeface="Arial"/>
              </a:rPr>
              <a:t> 60 for </a:t>
            </a:r>
            <a:r>
              <a:rPr kumimoji="0" lang="en-US" sz="2800" b="1" i="0" u="none" strike="noStrike" kern="1200" cap="none" spc="0" normalizeH="0" baseline="0" noProof="0" dirty="0">
                <a:ln>
                  <a:noFill/>
                </a:ln>
                <a:solidFill>
                  <a:prstClr val="black"/>
                </a:solidFill>
                <a:effectLst/>
                <a:uLnTx/>
                <a:uFillTx/>
                <a:latin typeface="Times New Roman"/>
                <a:ea typeface="Calibri"/>
                <a:cs typeface="Arial"/>
              </a:rPr>
              <a:t>English International Relations Department</a:t>
            </a:r>
            <a:endParaRPr kumimoji="0" lang="tr-TR" sz="2800" b="1" i="0" u="sng" strike="noStrike" kern="1200" cap="none" spc="0" normalizeH="0" baseline="0" noProof="0" dirty="0">
              <a:ln>
                <a:noFill/>
              </a:ln>
              <a:solidFill>
                <a:srgbClr val="FF0000"/>
              </a:solidFill>
              <a:effectLst/>
              <a:uLnTx/>
              <a:uFillTx/>
              <a:latin typeface="Times New Roman"/>
              <a:ea typeface="Calibri"/>
              <a:cs typeface="Arial"/>
            </a:endParaRPr>
          </a:p>
          <a:p>
            <a:pPr algn="just">
              <a:spcBef>
                <a:spcPts val="600"/>
              </a:spcBef>
              <a:spcAft>
                <a:spcPts val="600"/>
              </a:spcAft>
              <a:defRPr/>
            </a:pP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a:t>
            </a:r>
            <a:r>
              <a:rPr kumimoji="0" lang="en-US" sz="2800" b="1" i="0" u="sng" strike="noStrike" kern="1200" cap="none" spc="0" normalizeH="0" baseline="0" noProof="0" dirty="0">
                <a:ln>
                  <a:noFill/>
                </a:ln>
                <a:solidFill>
                  <a:srgbClr val="FF0000"/>
                </a:solidFill>
                <a:effectLst/>
                <a:uLnTx/>
                <a:uFillTx/>
                <a:latin typeface="Times New Roman"/>
                <a:ea typeface="Calibri"/>
                <a:cs typeface="Arial"/>
              </a:rPr>
              <a:t>60 for </a:t>
            </a:r>
            <a:r>
              <a:rPr kumimoji="0" lang="en-US" sz="2800" b="1" i="0" u="none" strike="noStrike" kern="1200" cap="none" spc="0" normalizeH="0" baseline="0" noProof="0" dirty="0">
                <a:ln>
                  <a:noFill/>
                </a:ln>
                <a:solidFill>
                  <a:prstClr val="black"/>
                </a:solidFill>
                <a:effectLst/>
                <a:uLnTx/>
                <a:uFillTx/>
                <a:latin typeface="Times New Roman"/>
                <a:ea typeface="Calibri"/>
                <a:cs typeface="Arial"/>
              </a:rPr>
              <a:t>the Faculty of Engineering and the Graduate School of Education</a:t>
            </a:r>
            <a:endParaRPr kumimoji="0" lang="tr-TR" sz="2800" b="1" i="0" u="none" strike="noStrike" kern="1200" cap="none" spc="0" normalizeH="0" baseline="0" noProof="0" dirty="0">
              <a:ln>
                <a:noFill/>
              </a:ln>
              <a:solidFill>
                <a:prstClr val="black"/>
              </a:solidFill>
              <a:effectLst/>
              <a:uLnTx/>
              <a:uFillTx/>
              <a:latin typeface="Times New Roman"/>
              <a:ea typeface="Calibri"/>
              <a:cs typeface="Arial"/>
            </a:endParaRPr>
          </a:p>
          <a:p>
            <a:pPr algn="just">
              <a:spcBef>
                <a:spcPts val="600"/>
              </a:spcBef>
              <a:spcAft>
                <a:spcPts val="600"/>
              </a:spcAft>
              <a:defRPr/>
            </a:pPr>
            <a:r>
              <a:rPr kumimoji="0" lang="tr-TR" sz="2800" b="1" i="0" u="none" strike="noStrike" kern="1200" cap="none" spc="0" normalizeH="0" baseline="0" noProof="0" dirty="0">
                <a:ln>
                  <a:noFill/>
                </a:ln>
                <a:solidFill>
                  <a:prstClr val="black"/>
                </a:solidFill>
                <a:effectLst/>
                <a:uLnTx/>
                <a:uFillTx/>
                <a:latin typeface="Times New Roman"/>
                <a:ea typeface="Calibri"/>
                <a:cs typeface="Arial"/>
              </a:rPr>
              <a:t>	</a:t>
            </a:r>
            <a:r>
              <a:rPr kumimoji="0" lang="en-US" sz="2800" b="1" i="0" u="sng" strike="noStrike" kern="1200" cap="none" spc="0" normalizeH="0" baseline="0" noProof="0" dirty="0">
                <a:ln>
                  <a:noFill/>
                </a:ln>
                <a:solidFill>
                  <a:prstClr val="black"/>
                </a:solidFill>
                <a:effectLst/>
                <a:uLnTx/>
                <a:uFillTx/>
                <a:latin typeface="Times New Roman"/>
                <a:ea typeface="Calibri"/>
                <a:cs typeface="Arial"/>
              </a:rPr>
              <a:t> </a:t>
            </a:r>
            <a:r>
              <a:rPr kumimoji="0" lang="en-US" sz="2800" b="1" i="0" u="sng" strike="noStrike" kern="1200" cap="none" spc="0" normalizeH="0" baseline="0" noProof="0" dirty="0">
                <a:ln>
                  <a:noFill/>
                </a:ln>
                <a:solidFill>
                  <a:srgbClr val="FF0000"/>
                </a:solidFill>
                <a:effectLst/>
                <a:uLnTx/>
                <a:uFillTx/>
                <a:latin typeface="Times New Roman"/>
                <a:ea typeface="Calibri"/>
                <a:cs typeface="Arial"/>
              </a:rPr>
              <a:t>50 for </a:t>
            </a:r>
            <a:r>
              <a:rPr kumimoji="0" lang="en-US" sz="2800" b="1" i="0" u="none" strike="noStrike" kern="1200" cap="none" spc="0" normalizeH="0" baseline="0" noProof="0" dirty="0">
                <a:ln>
                  <a:noFill/>
                </a:ln>
                <a:solidFill>
                  <a:prstClr val="black"/>
                </a:solidFill>
                <a:effectLst/>
                <a:uLnTx/>
                <a:uFillTx/>
                <a:latin typeface="Times New Roman"/>
                <a:ea typeface="Calibri"/>
                <a:cs typeface="Arial"/>
              </a:rPr>
              <a:t>Other Faculties and Vocational </a:t>
            </a:r>
            <a:r>
              <a:rPr lang="tr-TR" sz="2800" b="1" dirty="0" err="1">
                <a:solidFill>
                  <a:prstClr val="black"/>
                </a:solidFill>
                <a:latin typeface="Times New Roman"/>
                <a:ea typeface="Calibri"/>
                <a:cs typeface="Arial"/>
              </a:rPr>
              <a:t>Higher</a:t>
            </a:r>
            <a:r>
              <a:rPr lang="tr-TR" sz="2800" b="1" dirty="0">
                <a:solidFill>
                  <a:prstClr val="black"/>
                </a:solidFill>
                <a:latin typeface="Times New Roman"/>
                <a:ea typeface="Calibri"/>
                <a:cs typeface="Arial"/>
              </a:rPr>
              <a:t> </a:t>
            </a:r>
            <a:r>
              <a:rPr kumimoji="0" lang="en-US" sz="2800" b="1" i="0" u="none" strike="noStrike" kern="1200" cap="none" spc="0" normalizeH="0" baseline="0" noProof="0" dirty="0">
                <a:ln>
                  <a:noFill/>
                </a:ln>
                <a:solidFill>
                  <a:prstClr val="black"/>
                </a:solidFill>
                <a:effectLst/>
                <a:uLnTx/>
                <a:uFillTx/>
                <a:latin typeface="Times New Roman"/>
                <a:ea typeface="Calibri"/>
                <a:cs typeface="Arial"/>
              </a:rPr>
              <a:t>Schools was determined as .</a:t>
            </a:r>
            <a:endParaRPr kumimoji="0" lang="tr-TR" sz="2800" b="1" i="0" u="none" strike="noStrike" kern="1200" cap="none" spc="0" normalizeH="0" baseline="0" noProof="0" dirty="0">
              <a:ln>
                <a:noFill/>
              </a:ln>
              <a:solidFill>
                <a:prstClr val="black"/>
              </a:solidFill>
              <a:effectLst/>
              <a:uLnTx/>
              <a:uFillTx/>
              <a:latin typeface="Times New Roman"/>
              <a:ea typeface="Calibri"/>
              <a:cs typeface="Arial"/>
            </a:endParaRPr>
          </a:p>
        </p:txBody>
      </p:sp>
      <p:pic>
        <p:nvPicPr>
          <p:cNvPr id="3" name="Resim 2">
            <a:extLst>
              <a:ext uri="{FF2B5EF4-FFF2-40B4-BE49-F238E27FC236}">
                <a16:creationId xmlns:a16="http://schemas.microsoft.com/office/drawing/2014/main" id="{8FB2F228-2B01-984F-9E4B-91F3B4159EF5}"/>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385536819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6" name="Metin kutusu 5">
            <a:extLst>
              <a:ext uri="{FF2B5EF4-FFF2-40B4-BE49-F238E27FC236}">
                <a16:creationId xmlns:a16="http://schemas.microsoft.com/office/drawing/2014/main" id="{202A93BD-A6B6-DAE8-E08A-0223E231F965}"/>
              </a:ext>
            </a:extLst>
          </p:cNvPr>
          <p:cNvSpPr txBox="1"/>
          <p:nvPr/>
        </p:nvSpPr>
        <p:spPr>
          <a:xfrm>
            <a:off x="529323" y="3105336"/>
            <a:ext cx="11133354" cy="3046988"/>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Gidilecek dönemde </a:t>
            </a:r>
            <a:r>
              <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en az 2. sınıf öğrencisi</a:t>
            </a: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 olma koşulu aranır.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Son sınıf son dönem öğrencilerinin başvurmaları </a:t>
            </a:r>
            <a:r>
              <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tavsiye edilmez</a:t>
            </a: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Üniversitemizde Başvurular </a:t>
            </a:r>
            <a:r>
              <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bir sonraki akademik yıl için</a:t>
            </a: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 alınmaktadır.</a:t>
            </a:r>
          </a:p>
        </p:txBody>
      </p:sp>
      <p:sp>
        <p:nvSpPr>
          <p:cNvPr id="8" name="Metin kutusu 7">
            <a:extLst>
              <a:ext uri="{FF2B5EF4-FFF2-40B4-BE49-F238E27FC236}">
                <a16:creationId xmlns:a16="http://schemas.microsoft.com/office/drawing/2014/main" id="{DC2A99B1-CB45-022A-30D8-E5B83B89C799}"/>
              </a:ext>
            </a:extLst>
          </p:cNvPr>
          <p:cNvSpPr txBox="1"/>
          <p:nvPr/>
        </p:nvSpPr>
        <p:spPr>
          <a:xfrm>
            <a:off x="680483" y="1582341"/>
            <a:ext cx="10494335" cy="2339102"/>
          </a:xfrm>
          <a:prstGeom prst="rect">
            <a:avLst/>
          </a:prstGeom>
          <a:noFill/>
        </p:spPr>
        <p:txBody>
          <a:bodyPr wrap="square">
            <a:spAutoFit/>
          </a:bodyPr>
          <a:lstStyle/>
          <a:p>
            <a:pPr algn="ctr"/>
            <a:r>
              <a:rPr kumimoji="0" lang="tr-TR" sz="4000" b="1" i="0" u="none"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Hangi dönemlerde Erasmus+ Öğrenim Hareketliliği yapılabilir?</a:t>
            </a:r>
            <a:br>
              <a:rPr kumimoji="0" lang="tr-TR" sz="4800" b="1" i="0" u="none" strike="noStrike" kern="1200" cap="none" spc="0" normalizeH="0" baseline="0" noProof="0" dirty="0">
                <a:ln>
                  <a:noFill/>
                </a:ln>
                <a:solidFill>
                  <a:srgbClr val="4F81BD">
                    <a:lumMod val="75000"/>
                  </a:srgbClr>
                </a:solidFill>
                <a:effectLst/>
                <a:uLnTx/>
                <a:uFillTx/>
                <a:latin typeface="Comic Sans MS" pitchFamily="66" charset="0"/>
                <a:ea typeface="+mj-ea"/>
                <a:cs typeface="+mj-cs"/>
              </a:rPr>
            </a:br>
            <a:br>
              <a:rPr kumimoji="0" lang="tr-TR" sz="4800" b="1" i="0" u="none" strike="noStrike" kern="1200" cap="none" spc="0" normalizeH="0" baseline="0" noProof="0" dirty="0">
                <a:ln>
                  <a:noFill/>
                </a:ln>
                <a:solidFill>
                  <a:srgbClr val="4F81BD">
                    <a:lumMod val="75000"/>
                  </a:srgbClr>
                </a:solidFill>
                <a:effectLst/>
                <a:uLnTx/>
                <a:uFillTx/>
                <a:latin typeface="Comic Sans MS" pitchFamily="66" charset="0"/>
                <a:ea typeface="+mj-ea"/>
                <a:cs typeface="+mj-cs"/>
              </a:rPr>
            </a:br>
            <a:endParaRPr lang="tr-TR" dirty="0"/>
          </a:p>
        </p:txBody>
      </p:sp>
    </p:spTree>
    <p:extLst>
      <p:ext uri="{BB962C8B-B14F-4D97-AF65-F5344CB8AC3E}">
        <p14:creationId xmlns:p14="http://schemas.microsoft.com/office/powerpoint/2010/main" val="346472909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6" name="Metin kutusu 5">
            <a:extLst>
              <a:ext uri="{FF2B5EF4-FFF2-40B4-BE49-F238E27FC236}">
                <a16:creationId xmlns:a16="http://schemas.microsoft.com/office/drawing/2014/main" id="{202A93BD-A6B6-DAE8-E08A-0223E231F965}"/>
              </a:ext>
            </a:extLst>
          </p:cNvPr>
          <p:cNvSpPr txBox="1"/>
          <p:nvPr/>
        </p:nvSpPr>
        <p:spPr>
          <a:xfrm>
            <a:off x="529323" y="3105336"/>
            <a:ext cx="11133354" cy="2585323"/>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tr-TR" altLang="en-US" sz="3000" b="1" dirty="0" err="1">
                <a:solidFill>
                  <a:prstClr val="black"/>
                </a:solidFill>
                <a:latin typeface="Century Schoolbook" panose="02040604050505020304" pitchFamily="18" charset="0"/>
              </a:rPr>
              <a:t>Applicant</a:t>
            </a:r>
            <a:r>
              <a:rPr lang="tr-TR" altLang="en-US" sz="3000" b="1" dirty="0">
                <a:solidFill>
                  <a:prstClr val="black"/>
                </a:solidFill>
                <a:latin typeface="Century Schoolbook" panose="02040604050505020304" pitchFamily="18" charset="0"/>
              </a:rPr>
              <a:t> </a:t>
            </a:r>
            <a:r>
              <a:rPr kumimoji="0" lang="tr-TR" altLang="en-US" sz="3000" b="1" i="0" u="none" strike="noStrike" kern="1200" cap="none" spc="0" normalizeH="0" baseline="0" noProof="0" dirty="0" err="1">
                <a:ln>
                  <a:noFill/>
                </a:ln>
                <a:solidFill>
                  <a:prstClr val="black"/>
                </a:solidFill>
                <a:effectLst/>
                <a:uLnTx/>
                <a:uFillTx/>
                <a:latin typeface="Century Schoolbook" panose="02040604050505020304" pitchFamily="18" charset="0"/>
                <a:ea typeface="+mn-ea"/>
                <a:cs typeface="+mn-cs"/>
              </a:rPr>
              <a:t>must</a:t>
            </a: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 be </a:t>
            </a:r>
            <a:r>
              <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at </a:t>
            </a:r>
            <a:r>
              <a:rPr kumimoji="0" lang="tr-TR" altLang="en-US" sz="3000" b="1" i="0" u="none" strike="noStrike" kern="1200" cap="none" spc="0" normalizeH="0" baseline="0" noProof="0" dirty="0" err="1">
                <a:ln>
                  <a:noFill/>
                </a:ln>
                <a:solidFill>
                  <a:srgbClr val="FF0000"/>
                </a:solidFill>
                <a:effectLst/>
                <a:uLnTx/>
                <a:uFillTx/>
                <a:latin typeface="Century Schoolbook" panose="02040604050505020304" pitchFamily="18" charset="0"/>
                <a:ea typeface="+mn-ea"/>
                <a:cs typeface="+mn-cs"/>
              </a:rPr>
              <a:t>least</a:t>
            </a:r>
            <a:r>
              <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 2nd </a:t>
            </a:r>
            <a:r>
              <a:rPr kumimoji="0" lang="tr-TR" altLang="en-US" sz="3000" b="1" i="0" u="none" strike="noStrike" kern="1200" cap="none" spc="0" normalizeH="0" baseline="0" noProof="0" dirty="0" err="1">
                <a:ln>
                  <a:noFill/>
                </a:ln>
                <a:solidFill>
                  <a:srgbClr val="FF0000"/>
                </a:solidFill>
                <a:effectLst/>
                <a:uLnTx/>
                <a:uFillTx/>
                <a:latin typeface="Century Schoolbook" panose="02040604050505020304" pitchFamily="18" charset="0"/>
                <a:ea typeface="+mn-ea"/>
                <a:cs typeface="+mn-cs"/>
              </a:rPr>
              <a:t>grade</a:t>
            </a:r>
            <a:r>
              <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 </a:t>
            </a:r>
            <a:r>
              <a:rPr kumimoji="0" lang="tr-TR" altLang="en-US" sz="3000" b="1" i="0" u="none" strike="noStrike" kern="1200" cap="none" spc="0" normalizeH="0" baseline="0" noProof="0" dirty="0" err="1">
                <a:ln>
                  <a:noFill/>
                </a:ln>
                <a:solidFill>
                  <a:srgbClr val="FF0000"/>
                </a:solidFill>
                <a:effectLst/>
                <a:uLnTx/>
                <a:uFillTx/>
                <a:latin typeface="Century Schoolbook" panose="02040604050505020304" pitchFamily="18" charset="0"/>
                <a:ea typeface="+mn-ea"/>
                <a:cs typeface="+mn-cs"/>
              </a:rPr>
              <a:t>student</a:t>
            </a:r>
            <a:r>
              <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 </a:t>
            </a: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at </a:t>
            </a:r>
            <a:r>
              <a:rPr kumimoji="0" lang="tr-TR" altLang="en-US" sz="3000" b="1" i="0" u="none" strike="noStrike" kern="1200" cap="none" spc="0" normalizeH="0" baseline="0" noProof="0" dirty="0" err="1">
                <a:ln>
                  <a:noFill/>
                </a:ln>
                <a:solidFill>
                  <a:prstClr val="black"/>
                </a:solidFill>
                <a:effectLst/>
                <a:uLnTx/>
                <a:uFillTx/>
                <a:latin typeface="Century Schoolbook" panose="02040604050505020304" pitchFamily="18" charset="0"/>
                <a:ea typeface="+mn-ea"/>
                <a:cs typeface="+mn-cs"/>
              </a:rPr>
              <a:t>the</a:t>
            </a: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 time of </a:t>
            </a:r>
            <a:r>
              <a:rPr kumimoji="0" lang="tr-TR" altLang="en-US" sz="3000" b="1" i="0" u="none" strike="noStrike" kern="1200" cap="none" spc="0" normalizeH="0" baseline="0" noProof="0" dirty="0" err="1">
                <a:ln>
                  <a:noFill/>
                </a:ln>
                <a:solidFill>
                  <a:prstClr val="black"/>
                </a:solidFill>
                <a:effectLst/>
                <a:uLnTx/>
                <a:uFillTx/>
                <a:latin typeface="Century Schoolbook" panose="02040604050505020304" pitchFamily="18" charset="0"/>
                <a:ea typeface="+mn-ea"/>
                <a:cs typeface="+mn-cs"/>
              </a:rPr>
              <a:t>mobility</a:t>
            </a:r>
            <a:r>
              <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Senior students are </a:t>
            </a:r>
            <a:r>
              <a:rPr kumimoji="0" lang="en-US"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not recommended </a:t>
            </a:r>
            <a:r>
              <a:rPr kumimoji="0" lang="en-US"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to apply.</a:t>
            </a:r>
            <a:endParaRPr kumimoji="0" lang="tr-TR"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30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Applications are accepted at our university </a:t>
            </a:r>
            <a:r>
              <a:rPr kumimoji="0" lang="en-US"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rPr>
              <a:t>for the next academic year.</a:t>
            </a:r>
            <a:endParaRPr kumimoji="0" lang="tr-TR" altLang="en-US" sz="3000" b="1" i="0" u="none" strike="noStrike" kern="1200" cap="none" spc="0" normalizeH="0" baseline="0" noProof="0" dirty="0">
              <a:ln>
                <a:noFill/>
              </a:ln>
              <a:solidFill>
                <a:srgbClr val="FF0000"/>
              </a:solidFill>
              <a:effectLst/>
              <a:uLnTx/>
              <a:uFillTx/>
              <a:latin typeface="Century Schoolbook" panose="02040604050505020304" pitchFamily="18" charset="0"/>
              <a:ea typeface="+mn-ea"/>
              <a:cs typeface="+mn-cs"/>
            </a:endParaRPr>
          </a:p>
        </p:txBody>
      </p:sp>
      <p:sp>
        <p:nvSpPr>
          <p:cNvPr id="8" name="Metin kutusu 7">
            <a:extLst>
              <a:ext uri="{FF2B5EF4-FFF2-40B4-BE49-F238E27FC236}">
                <a16:creationId xmlns:a16="http://schemas.microsoft.com/office/drawing/2014/main" id="{DC2A99B1-CB45-022A-30D8-E5B83B89C799}"/>
              </a:ext>
            </a:extLst>
          </p:cNvPr>
          <p:cNvSpPr txBox="1"/>
          <p:nvPr/>
        </p:nvSpPr>
        <p:spPr>
          <a:xfrm>
            <a:off x="680483" y="1582341"/>
            <a:ext cx="10494335" cy="984885"/>
          </a:xfrm>
          <a:prstGeom prst="rect">
            <a:avLst/>
          </a:prstGeom>
          <a:noFill/>
        </p:spPr>
        <p:txBody>
          <a:bodyPr wrap="square">
            <a:spAutoFit/>
          </a:bodyPr>
          <a:lstStyle/>
          <a:p>
            <a:pPr algn="ctr"/>
            <a:r>
              <a:rPr kumimoji="0" lang="tr-TR" sz="4000" b="1" i="0" u="none" strike="noStrike" kern="1200" cap="none" spc="0" normalizeH="0" baseline="0" noProof="0" dirty="0" err="1">
                <a:ln>
                  <a:noFill/>
                </a:ln>
                <a:solidFill>
                  <a:prstClr val="black"/>
                </a:solidFill>
                <a:effectLst/>
                <a:uLnTx/>
                <a:uFillTx/>
                <a:latin typeface="Britannic Bold" panose="020B0903060703020204" pitchFamily="34" charset="0"/>
                <a:ea typeface="+mj-ea"/>
                <a:cs typeface="+mj-cs"/>
              </a:rPr>
              <a:t>What</a:t>
            </a:r>
            <a:r>
              <a:rPr kumimoji="0" lang="tr-TR" sz="4000" b="1" i="0" u="none"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 is </a:t>
            </a:r>
            <a:r>
              <a:rPr kumimoji="0" lang="tr-TR" sz="4000" b="1" i="0" u="none" strike="noStrike" kern="1200" cap="none" spc="0" normalizeH="0" baseline="0" noProof="0" dirty="0" err="1">
                <a:ln>
                  <a:noFill/>
                </a:ln>
                <a:solidFill>
                  <a:prstClr val="black"/>
                </a:solidFill>
                <a:effectLst/>
                <a:uLnTx/>
                <a:uFillTx/>
                <a:latin typeface="Britannic Bold" panose="020B0903060703020204" pitchFamily="34" charset="0"/>
                <a:ea typeface="+mj-ea"/>
                <a:cs typeface="+mj-cs"/>
              </a:rPr>
              <a:t>the</a:t>
            </a:r>
            <a:r>
              <a:rPr kumimoji="0" lang="tr-TR" sz="4000" b="1" i="0" u="none"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 </a:t>
            </a:r>
            <a:r>
              <a:rPr kumimoji="0" lang="tr-TR" sz="4000" b="1" i="0" u="none" strike="noStrike" kern="1200" cap="none" spc="0" normalizeH="0" baseline="0" noProof="0" dirty="0" err="1">
                <a:ln>
                  <a:noFill/>
                </a:ln>
                <a:solidFill>
                  <a:prstClr val="black"/>
                </a:solidFill>
                <a:effectLst/>
                <a:uLnTx/>
                <a:uFillTx/>
                <a:latin typeface="Britannic Bold" panose="020B0903060703020204" pitchFamily="34" charset="0"/>
                <a:ea typeface="+mj-ea"/>
                <a:cs typeface="+mj-cs"/>
              </a:rPr>
              <a:t>mobility</a:t>
            </a:r>
            <a:r>
              <a:rPr kumimoji="0" lang="tr-TR" sz="4000" b="1" i="0" u="none"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 </a:t>
            </a:r>
            <a:r>
              <a:rPr kumimoji="0" lang="tr-TR" sz="4000" b="1" i="0" u="none" strike="noStrike" kern="1200" cap="none" spc="0" normalizeH="0" baseline="0" noProof="0" dirty="0" err="1">
                <a:ln>
                  <a:noFill/>
                </a:ln>
                <a:solidFill>
                  <a:prstClr val="black"/>
                </a:solidFill>
                <a:effectLst/>
                <a:uLnTx/>
                <a:uFillTx/>
                <a:latin typeface="Britannic Bold" panose="020B0903060703020204" pitchFamily="34" charset="0"/>
                <a:ea typeface="+mj-ea"/>
                <a:cs typeface="+mj-cs"/>
              </a:rPr>
              <a:t>period</a:t>
            </a:r>
            <a:r>
              <a:rPr kumimoji="0" lang="tr-TR" sz="4000" b="1" i="0" u="none"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 </a:t>
            </a:r>
            <a:r>
              <a:rPr kumimoji="0" lang="tr-TR" sz="4000" b="1" i="0" u="none" strike="noStrike" kern="1200" cap="none" spc="0" normalizeH="0" baseline="0" noProof="0" dirty="0" err="1">
                <a:ln>
                  <a:noFill/>
                </a:ln>
                <a:solidFill>
                  <a:prstClr val="black"/>
                </a:solidFill>
                <a:effectLst/>
                <a:uLnTx/>
                <a:uFillTx/>
                <a:latin typeface="Britannic Bold" panose="020B0903060703020204" pitchFamily="34" charset="0"/>
                <a:ea typeface="+mj-ea"/>
                <a:cs typeface="+mj-cs"/>
              </a:rPr>
              <a:t>for</a:t>
            </a:r>
            <a:r>
              <a:rPr kumimoji="0" lang="tr-TR" sz="4000" b="1" i="0" u="none"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 Erasmus?</a:t>
            </a:r>
            <a:br>
              <a:rPr kumimoji="0" lang="tr-TR" sz="4800" b="1" i="0" u="none" strike="noStrike" kern="1200" cap="none" spc="0" normalizeH="0" baseline="0" noProof="0" dirty="0">
                <a:ln>
                  <a:noFill/>
                </a:ln>
                <a:solidFill>
                  <a:srgbClr val="4F81BD">
                    <a:lumMod val="75000"/>
                  </a:srgbClr>
                </a:solidFill>
                <a:effectLst/>
                <a:uLnTx/>
                <a:uFillTx/>
                <a:latin typeface="Comic Sans MS" pitchFamily="66" charset="0"/>
                <a:ea typeface="+mj-ea"/>
                <a:cs typeface="+mj-cs"/>
              </a:rPr>
            </a:br>
            <a:endParaRPr lang="tr-TR" dirty="0"/>
          </a:p>
        </p:txBody>
      </p:sp>
    </p:spTree>
    <p:extLst>
      <p:ext uri="{BB962C8B-B14F-4D97-AF65-F5344CB8AC3E}">
        <p14:creationId xmlns:p14="http://schemas.microsoft.com/office/powerpoint/2010/main" val="89264001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3AFD3D-FB44-FB31-7A29-68B1A865A469}"/>
              </a:ext>
            </a:extLst>
          </p:cNvPr>
          <p:cNvSpPr>
            <a:spLocks noGrp="1"/>
          </p:cNvSpPr>
          <p:nvPr>
            <p:ph type="ctrTitle"/>
          </p:nvPr>
        </p:nvSpPr>
        <p:spPr>
          <a:xfrm>
            <a:off x="276447" y="815009"/>
            <a:ext cx="6422527" cy="1888434"/>
          </a:xfrm>
        </p:spPr>
        <p:txBody>
          <a:bodyPr>
            <a:noAutofit/>
          </a:bodyPr>
          <a:lstStyle/>
          <a:p>
            <a:r>
              <a:rPr lang="tr-TR" sz="7200" b="1" dirty="0"/>
              <a:t>KARABÜK ÜNİVERSİTESİ</a:t>
            </a:r>
          </a:p>
        </p:txBody>
      </p:sp>
      <p:pic>
        <p:nvPicPr>
          <p:cNvPr id="5" name="Resim 4">
            <a:extLst>
              <a:ext uri="{FF2B5EF4-FFF2-40B4-BE49-F238E27FC236}">
                <a16:creationId xmlns:a16="http://schemas.microsoft.com/office/drawing/2014/main" id="{D27A5E3D-4AF2-4F9B-7DAC-DF7818D623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619" y="726516"/>
            <a:ext cx="3740427" cy="1618675"/>
          </a:xfrm>
          <a:prstGeom prst="rect">
            <a:avLst/>
          </a:prstGeom>
        </p:spPr>
      </p:pic>
      <p:pic>
        <p:nvPicPr>
          <p:cNvPr id="6" name="Resim 5">
            <a:extLst>
              <a:ext uri="{FF2B5EF4-FFF2-40B4-BE49-F238E27FC236}">
                <a16:creationId xmlns:a16="http://schemas.microsoft.com/office/drawing/2014/main" id="{7CCB767E-2F81-C155-888D-09961EE1E8E8}"/>
              </a:ext>
            </a:extLst>
          </p:cNvPr>
          <p:cNvPicPr>
            <a:picLocks noChangeAspect="1"/>
          </p:cNvPicPr>
          <p:nvPr/>
        </p:nvPicPr>
        <p:blipFill>
          <a:blip r:embed="rId3"/>
          <a:stretch>
            <a:fillRect/>
          </a:stretch>
        </p:blipFill>
        <p:spPr>
          <a:xfrm>
            <a:off x="7496676" y="5186474"/>
            <a:ext cx="3943265" cy="1126360"/>
          </a:xfrm>
          <a:prstGeom prst="rect">
            <a:avLst/>
          </a:prstGeom>
        </p:spPr>
      </p:pic>
      <p:pic>
        <p:nvPicPr>
          <p:cNvPr id="7" name="Resim 6">
            <a:extLst>
              <a:ext uri="{FF2B5EF4-FFF2-40B4-BE49-F238E27FC236}">
                <a16:creationId xmlns:a16="http://schemas.microsoft.com/office/drawing/2014/main" id="{03FBDF19-DBCF-33E0-787A-6BF059916DFD}"/>
              </a:ext>
            </a:extLst>
          </p:cNvPr>
          <p:cNvPicPr>
            <a:picLocks noChangeAspect="1"/>
          </p:cNvPicPr>
          <p:nvPr/>
        </p:nvPicPr>
        <p:blipFill>
          <a:blip r:embed="rId4"/>
          <a:stretch>
            <a:fillRect/>
          </a:stretch>
        </p:blipFill>
        <p:spPr>
          <a:xfrm>
            <a:off x="843930" y="5185563"/>
            <a:ext cx="2395497" cy="1017480"/>
          </a:xfrm>
          <a:prstGeom prst="rect">
            <a:avLst/>
          </a:prstGeom>
        </p:spPr>
      </p:pic>
      <p:pic>
        <p:nvPicPr>
          <p:cNvPr id="3" name="Resim 2">
            <a:extLst>
              <a:ext uri="{FF2B5EF4-FFF2-40B4-BE49-F238E27FC236}">
                <a16:creationId xmlns:a16="http://schemas.microsoft.com/office/drawing/2014/main" id="{61CD3B78-5947-9023-D201-F298DC639FC5}"/>
              </a:ext>
            </a:extLst>
          </p:cNvPr>
          <p:cNvPicPr>
            <a:picLocks noChangeAspect="1"/>
          </p:cNvPicPr>
          <p:nvPr/>
        </p:nvPicPr>
        <p:blipFill>
          <a:blip r:embed="rId5"/>
          <a:stretch>
            <a:fillRect/>
          </a:stretch>
        </p:blipFill>
        <p:spPr>
          <a:xfrm>
            <a:off x="2981422" y="2587683"/>
            <a:ext cx="5676017" cy="2597880"/>
          </a:xfrm>
          <a:prstGeom prst="rect">
            <a:avLst/>
          </a:prstGeom>
        </p:spPr>
      </p:pic>
    </p:spTree>
    <p:extLst>
      <p:ext uri="{BB962C8B-B14F-4D97-AF65-F5344CB8AC3E}">
        <p14:creationId xmlns:p14="http://schemas.microsoft.com/office/powerpoint/2010/main" val="202552281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A98FBADB-F36B-8580-6102-F06193F6EEED}"/>
              </a:ext>
            </a:extLst>
          </p:cNvPr>
          <p:cNvSpPr txBox="1"/>
          <p:nvPr/>
        </p:nvSpPr>
        <p:spPr>
          <a:xfrm>
            <a:off x="499328" y="2948382"/>
            <a:ext cx="11355974" cy="3139321"/>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rPr>
              <a:t>Erasmus+ değişiminin yapılabilmesi için, iki üniversite arasında bir ikili anlaşma bulunması gerekir.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rPr>
              <a:t> Anlaşmalar fakülte/bölüm bazında yapılır, her fakültenin anlaşması kendi öğrencileri için geçerlidir.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tr-TR" altLang="en-US" sz="3000" b="1" dirty="0">
                <a:solidFill>
                  <a:prstClr val="black"/>
                </a:solidFill>
                <a:latin typeface="Adobe Caslon Pro" pitchFamily="18" charset="0"/>
              </a:rPr>
              <a:t>Staj Hareketliliği için işyeri bulma sorumluluğu öğrencidedir.</a:t>
            </a:r>
            <a:endParaRPr kumimoji="0" lang="tr-TR" altLang="en-US" sz="3000" b="1" i="0" u="none" strike="noStrike" kern="1200" cap="none" spc="0" normalizeH="0" baseline="0" noProof="0" dirty="0">
              <a:ln>
                <a:noFill/>
              </a:ln>
              <a:solidFill>
                <a:prstClr val="black"/>
              </a:solidFill>
              <a:effectLst/>
              <a:uLnTx/>
              <a:uFillTx/>
              <a:latin typeface="Adobe Caslon Pro" pitchFamily="18" charset="0"/>
              <a:ea typeface="+mn-ea"/>
              <a:cs typeface="+mn-cs"/>
            </a:endParaRPr>
          </a:p>
        </p:txBody>
      </p:sp>
      <p:sp>
        <p:nvSpPr>
          <p:cNvPr id="7" name="Metin kutusu 6">
            <a:extLst>
              <a:ext uri="{FF2B5EF4-FFF2-40B4-BE49-F238E27FC236}">
                <a16:creationId xmlns:a16="http://schemas.microsoft.com/office/drawing/2014/main" id="{E22C304F-03F9-9AF6-418D-0E0CA657A2C9}"/>
              </a:ext>
            </a:extLst>
          </p:cNvPr>
          <p:cNvSpPr txBox="1"/>
          <p:nvPr/>
        </p:nvSpPr>
        <p:spPr>
          <a:xfrm>
            <a:off x="859999" y="1906850"/>
            <a:ext cx="10802678" cy="646331"/>
          </a:xfrm>
          <a:prstGeom prst="rect">
            <a:avLst/>
          </a:prstGeom>
          <a:noFill/>
        </p:spPr>
        <p:txBody>
          <a:bodyPr wrap="square">
            <a:spAutoFit/>
          </a:bodyPr>
          <a:lstStyle/>
          <a:p>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Gideceğim üniversiteyi kendim</a:t>
            </a:r>
            <a:r>
              <a:rPr lang="tr-TR" altLang="en-US" sz="3600" b="1" dirty="0">
                <a:solidFill>
                  <a:schemeClr val="tx1">
                    <a:lumMod val="85000"/>
                    <a:lumOff val="15000"/>
                  </a:schemeClr>
                </a:solidFill>
                <a:latin typeface="Century" panose="02040604050505020304" pitchFamily="18" charset="0"/>
                <a:ea typeface="+mj-ea"/>
                <a:cs typeface="+mj-cs"/>
              </a:rPr>
              <a:t> </a:t>
            </a:r>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seçebilir miyim?</a:t>
            </a:r>
            <a:endParaRPr lang="tr-TR" sz="3600" dirty="0">
              <a:solidFill>
                <a:schemeClr val="tx1">
                  <a:lumMod val="85000"/>
                  <a:lumOff val="15000"/>
                </a:schemeClr>
              </a:solidFill>
            </a:endParaRPr>
          </a:p>
        </p:txBody>
      </p:sp>
    </p:spTree>
    <p:extLst>
      <p:ext uri="{BB962C8B-B14F-4D97-AF65-F5344CB8AC3E}">
        <p14:creationId xmlns:p14="http://schemas.microsoft.com/office/powerpoint/2010/main" val="167949118"/>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A98FBADB-F36B-8580-6102-F06193F6EEED}"/>
              </a:ext>
            </a:extLst>
          </p:cNvPr>
          <p:cNvSpPr txBox="1"/>
          <p:nvPr/>
        </p:nvSpPr>
        <p:spPr>
          <a:xfrm>
            <a:off x="499328" y="2948382"/>
            <a:ext cx="11355974" cy="350865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rPr>
              <a:t>In order for an Erasmus+ exchange to take place, there must be a bilateral agreement between two universities.</a:t>
            </a:r>
            <a:endParaRPr kumimoji="0" lang="tr-TR"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rPr>
              <a:t> </a:t>
            </a:r>
            <a:r>
              <a:rPr kumimoji="0" lang="en-US"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rPr>
              <a:t>Agreements are made on a faculty/department basis, each faculty's agreement is valid for its own students.</a:t>
            </a:r>
            <a:endParaRPr kumimoji="0" lang="tr-TR" altLang="en-US" sz="3000" b="0" i="0" u="none" strike="noStrike" kern="1200" cap="none" spc="0" normalizeH="0" baseline="0" noProof="0" dirty="0">
              <a:ln>
                <a:noFill/>
              </a:ln>
              <a:solidFill>
                <a:prstClr val="black"/>
              </a:solidFill>
              <a:effectLst/>
              <a:uLnTx/>
              <a:uFillTx/>
              <a:latin typeface="Adobe Caslon Pro"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tr-TR" altLang="en-US" sz="3000" b="1" dirty="0">
                <a:solidFill>
                  <a:prstClr val="black"/>
                </a:solidFill>
                <a:latin typeface="Adobe Caslon Pro" pitchFamily="18" charset="0"/>
              </a:rPr>
              <a:t>S</a:t>
            </a:r>
            <a:r>
              <a:rPr lang="en-US" altLang="en-US" sz="3000" b="1" dirty="0" err="1">
                <a:solidFill>
                  <a:prstClr val="black"/>
                </a:solidFill>
                <a:latin typeface="Adobe Caslon Pro" pitchFamily="18" charset="0"/>
              </a:rPr>
              <a:t>tudents</a:t>
            </a:r>
            <a:r>
              <a:rPr lang="en-US" altLang="en-US" sz="3000" b="1" dirty="0">
                <a:solidFill>
                  <a:prstClr val="black"/>
                </a:solidFill>
                <a:latin typeface="Adobe Caslon Pro" pitchFamily="18" charset="0"/>
              </a:rPr>
              <a:t> are responsible themselves for researching and finding an appropriate internship position in relevant institutions.</a:t>
            </a:r>
            <a:endParaRPr kumimoji="0" lang="tr-TR" altLang="en-US" sz="3000" b="1" i="0" u="none" strike="noStrike" kern="1200" cap="none" spc="0" normalizeH="0" baseline="0" noProof="0" dirty="0">
              <a:ln>
                <a:noFill/>
              </a:ln>
              <a:solidFill>
                <a:prstClr val="black"/>
              </a:solidFill>
              <a:effectLst/>
              <a:uLnTx/>
              <a:uFillTx/>
              <a:latin typeface="Adobe Caslon Pro" pitchFamily="18" charset="0"/>
              <a:ea typeface="+mn-ea"/>
              <a:cs typeface="+mn-cs"/>
            </a:endParaRPr>
          </a:p>
        </p:txBody>
      </p:sp>
      <p:sp>
        <p:nvSpPr>
          <p:cNvPr id="7" name="Metin kutusu 6">
            <a:extLst>
              <a:ext uri="{FF2B5EF4-FFF2-40B4-BE49-F238E27FC236}">
                <a16:creationId xmlns:a16="http://schemas.microsoft.com/office/drawing/2014/main" id="{E22C304F-03F9-9AF6-418D-0E0CA657A2C9}"/>
              </a:ext>
            </a:extLst>
          </p:cNvPr>
          <p:cNvSpPr txBox="1"/>
          <p:nvPr/>
        </p:nvSpPr>
        <p:spPr>
          <a:xfrm>
            <a:off x="859999" y="1906850"/>
            <a:ext cx="10802678" cy="646331"/>
          </a:xfrm>
          <a:prstGeom prst="rect">
            <a:avLst/>
          </a:prstGeom>
          <a:noFill/>
        </p:spPr>
        <p:txBody>
          <a:bodyPr wrap="square">
            <a:spAutoFit/>
          </a:bodyPr>
          <a:lstStyle/>
          <a:p>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Can I </a:t>
            </a:r>
            <a:r>
              <a:rPr kumimoji="0" lang="tr-TR" altLang="en-US" sz="3600" b="1" i="0" u="none" strike="noStrike" kern="1200" cap="none" spc="0" normalizeH="0" baseline="0" noProof="0" dirty="0" err="1">
                <a:ln>
                  <a:noFill/>
                </a:ln>
                <a:solidFill>
                  <a:schemeClr val="tx1">
                    <a:lumMod val="85000"/>
                    <a:lumOff val="15000"/>
                  </a:schemeClr>
                </a:solidFill>
                <a:effectLst/>
                <a:uLnTx/>
                <a:uFillTx/>
                <a:latin typeface="Century" panose="02040604050505020304" pitchFamily="18" charset="0"/>
                <a:ea typeface="+mj-ea"/>
                <a:cs typeface="+mj-cs"/>
              </a:rPr>
              <a:t>choose</a:t>
            </a:r>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 </a:t>
            </a:r>
            <a:r>
              <a:rPr kumimoji="0" lang="tr-TR" altLang="en-US" sz="3600" b="1" i="0" u="none" strike="noStrike" kern="1200" cap="none" spc="0" normalizeH="0" baseline="0" noProof="0" dirty="0" err="1">
                <a:ln>
                  <a:noFill/>
                </a:ln>
                <a:solidFill>
                  <a:schemeClr val="tx1">
                    <a:lumMod val="85000"/>
                    <a:lumOff val="15000"/>
                  </a:schemeClr>
                </a:solidFill>
                <a:effectLst/>
                <a:uLnTx/>
                <a:uFillTx/>
                <a:latin typeface="Century" panose="02040604050505020304" pitchFamily="18" charset="0"/>
                <a:ea typeface="+mj-ea"/>
                <a:cs typeface="+mj-cs"/>
              </a:rPr>
              <a:t>what</a:t>
            </a:r>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 </a:t>
            </a:r>
            <a:r>
              <a:rPr kumimoji="0" lang="tr-TR" altLang="en-US" sz="3600" b="1" i="0" u="none" strike="noStrike" kern="1200" cap="none" spc="0" normalizeH="0" baseline="0" noProof="0" dirty="0" err="1">
                <a:ln>
                  <a:noFill/>
                </a:ln>
                <a:solidFill>
                  <a:schemeClr val="tx1">
                    <a:lumMod val="85000"/>
                    <a:lumOff val="15000"/>
                  </a:schemeClr>
                </a:solidFill>
                <a:effectLst/>
                <a:uLnTx/>
                <a:uFillTx/>
                <a:latin typeface="Century" panose="02040604050505020304" pitchFamily="18" charset="0"/>
                <a:ea typeface="+mj-ea"/>
                <a:cs typeface="+mj-cs"/>
              </a:rPr>
              <a:t>university</a:t>
            </a:r>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 </a:t>
            </a:r>
            <a:r>
              <a:rPr kumimoji="0" lang="tr-TR" altLang="en-US" sz="3600" b="1" i="0" u="none" strike="noStrike" kern="1200" cap="none" spc="0" normalizeH="0" baseline="0" noProof="0" dirty="0" err="1">
                <a:ln>
                  <a:noFill/>
                </a:ln>
                <a:solidFill>
                  <a:schemeClr val="tx1">
                    <a:lumMod val="85000"/>
                    <a:lumOff val="15000"/>
                  </a:schemeClr>
                </a:solidFill>
                <a:effectLst/>
                <a:uLnTx/>
                <a:uFillTx/>
                <a:latin typeface="Century" panose="02040604050505020304" pitchFamily="18" charset="0"/>
                <a:ea typeface="+mj-ea"/>
                <a:cs typeface="+mj-cs"/>
              </a:rPr>
              <a:t>to</a:t>
            </a:r>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 </a:t>
            </a:r>
            <a:r>
              <a:rPr kumimoji="0" lang="tr-TR" altLang="en-US" sz="3600" b="1" i="0" u="none" strike="noStrike" kern="1200" cap="none" spc="0" normalizeH="0" baseline="0" noProof="0" dirty="0" err="1">
                <a:ln>
                  <a:noFill/>
                </a:ln>
                <a:solidFill>
                  <a:schemeClr val="tx1">
                    <a:lumMod val="85000"/>
                    <a:lumOff val="15000"/>
                  </a:schemeClr>
                </a:solidFill>
                <a:effectLst/>
                <a:uLnTx/>
                <a:uFillTx/>
                <a:latin typeface="Century" panose="02040604050505020304" pitchFamily="18" charset="0"/>
                <a:ea typeface="+mj-ea"/>
                <a:cs typeface="+mj-cs"/>
              </a:rPr>
              <a:t>go</a:t>
            </a:r>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 </a:t>
            </a:r>
            <a:r>
              <a:rPr kumimoji="0" lang="tr-TR" altLang="en-US" sz="3600" b="1" i="0" u="none" strike="noStrike" kern="1200" cap="none" spc="0" normalizeH="0" baseline="0" noProof="0" dirty="0" err="1">
                <a:ln>
                  <a:noFill/>
                </a:ln>
                <a:solidFill>
                  <a:schemeClr val="tx1">
                    <a:lumMod val="85000"/>
                    <a:lumOff val="15000"/>
                  </a:schemeClr>
                </a:solidFill>
                <a:effectLst/>
                <a:uLnTx/>
                <a:uFillTx/>
                <a:latin typeface="Century" panose="02040604050505020304" pitchFamily="18" charset="0"/>
                <a:ea typeface="+mj-ea"/>
                <a:cs typeface="+mj-cs"/>
              </a:rPr>
              <a:t>to</a:t>
            </a:r>
            <a:r>
              <a:rPr kumimoji="0" lang="tr-TR" altLang="en-US" sz="3600" b="1" i="0" u="none" strike="noStrike" kern="1200" cap="none" spc="0" normalizeH="0" baseline="0" noProof="0" dirty="0">
                <a:ln>
                  <a:noFill/>
                </a:ln>
                <a:solidFill>
                  <a:schemeClr val="tx1">
                    <a:lumMod val="85000"/>
                    <a:lumOff val="15000"/>
                  </a:schemeClr>
                </a:solidFill>
                <a:effectLst/>
                <a:uLnTx/>
                <a:uFillTx/>
                <a:latin typeface="Century" panose="02040604050505020304" pitchFamily="18" charset="0"/>
                <a:ea typeface="+mj-ea"/>
                <a:cs typeface="+mj-cs"/>
              </a:rPr>
              <a:t>?</a:t>
            </a:r>
            <a:endParaRPr lang="tr-TR" sz="3600" dirty="0">
              <a:solidFill>
                <a:schemeClr val="tx1">
                  <a:lumMod val="85000"/>
                  <a:lumOff val="15000"/>
                </a:schemeClr>
              </a:solidFill>
            </a:endParaRPr>
          </a:p>
        </p:txBody>
      </p:sp>
      <p:pic>
        <p:nvPicPr>
          <p:cNvPr id="3" name="Resim 2">
            <a:extLst>
              <a:ext uri="{FF2B5EF4-FFF2-40B4-BE49-F238E27FC236}">
                <a16:creationId xmlns:a16="http://schemas.microsoft.com/office/drawing/2014/main" id="{C2484664-1558-1E89-B988-00013006301A}"/>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2762793512"/>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6" name="Metin kutusu 5">
            <a:extLst>
              <a:ext uri="{FF2B5EF4-FFF2-40B4-BE49-F238E27FC236}">
                <a16:creationId xmlns:a16="http://schemas.microsoft.com/office/drawing/2014/main" id="{CBF32E90-8438-AA75-E41C-18AFEBCCBE02}"/>
              </a:ext>
            </a:extLst>
          </p:cNvPr>
          <p:cNvSpPr txBox="1"/>
          <p:nvPr/>
        </p:nvSpPr>
        <p:spPr>
          <a:xfrm>
            <a:off x="529323" y="1453509"/>
            <a:ext cx="1108851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4800" b="1" u="sng" dirty="0">
                <a:solidFill>
                  <a:srgbClr val="FF0000"/>
                </a:solidFill>
                <a:latin typeface="Colonna MT" panose="04020805060202030203" pitchFamily="82" charset="0"/>
              </a:rPr>
              <a:t>Hibe miktarları</a:t>
            </a:r>
            <a:endParaRPr kumimoji="0" lang="tr-TR" sz="4800" b="1" i="0" u="sng" strike="noStrike" kern="1200" cap="none" spc="0" normalizeH="0" baseline="0" noProof="0" dirty="0">
              <a:ln>
                <a:noFill/>
              </a:ln>
              <a:solidFill>
                <a:srgbClr val="FF0000"/>
              </a:solidFill>
              <a:effectLst/>
              <a:uLnTx/>
              <a:uFillTx/>
              <a:latin typeface="Colonna MT" panose="04020805060202030203" pitchFamily="82" charset="0"/>
              <a:ea typeface="+mn-ea"/>
              <a:cs typeface="+mn-cs"/>
            </a:endParaRPr>
          </a:p>
        </p:txBody>
      </p:sp>
      <p:graphicFrame>
        <p:nvGraphicFramePr>
          <p:cNvPr id="4" name="Tablo 3">
            <a:extLst>
              <a:ext uri="{FF2B5EF4-FFF2-40B4-BE49-F238E27FC236}">
                <a16:creationId xmlns:a16="http://schemas.microsoft.com/office/drawing/2014/main" id="{0382C8A8-14B7-0E7C-F03F-D1604551D26F}"/>
              </a:ext>
            </a:extLst>
          </p:cNvPr>
          <p:cNvGraphicFramePr>
            <a:graphicFrameLocks noGrp="1"/>
          </p:cNvGraphicFramePr>
          <p:nvPr>
            <p:extLst>
              <p:ext uri="{D42A27DB-BD31-4B8C-83A1-F6EECF244321}">
                <p14:modId xmlns:p14="http://schemas.microsoft.com/office/powerpoint/2010/main" val="1478911019"/>
              </p:ext>
            </p:extLst>
          </p:nvPr>
        </p:nvGraphicFramePr>
        <p:xfrm>
          <a:off x="574158" y="2284506"/>
          <a:ext cx="11232041" cy="3336118"/>
        </p:xfrm>
        <a:graphic>
          <a:graphicData uri="http://schemas.openxmlformats.org/drawingml/2006/table">
            <a:tbl>
              <a:tblPr/>
              <a:tblGrid>
                <a:gridCol w="1651815">
                  <a:extLst>
                    <a:ext uri="{9D8B030D-6E8A-4147-A177-3AD203B41FA5}">
                      <a16:colId xmlns:a16="http://schemas.microsoft.com/office/drawing/2014/main" val="3844219267"/>
                    </a:ext>
                  </a:extLst>
                </a:gridCol>
                <a:gridCol w="6862194">
                  <a:extLst>
                    <a:ext uri="{9D8B030D-6E8A-4147-A177-3AD203B41FA5}">
                      <a16:colId xmlns:a16="http://schemas.microsoft.com/office/drawing/2014/main" val="693035947"/>
                    </a:ext>
                  </a:extLst>
                </a:gridCol>
                <a:gridCol w="1375795">
                  <a:extLst>
                    <a:ext uri="{9D8B030D-6E8A-4147-A177-3AD203B41FA5}">
                      <a16:colId xmlns:a16="http://schemas.microsoft.com/office/drawing/2014/main" val="4084906431"/>
                    </a:ext>
                  </a:extLst>
                </a:gridCol>
                <a:gridCol w="1342237">
                  <a:extLst>
                    <a:ext uri="{9D8B030D-6E8A-4147-A177-3AD203B41FA5}">
                      <a16:colId xmlns:a16="http://schemas.microsoft.com/office/drawing/2014/main" val="2486013696"/>
                    </a:ext>
                  </a:extLst>
                </a:gridCol>
              </a:tblGrid>
              <a:tr h="1036748">
                <a:tc>
                  <a:txBody>
                    <a:bodyPr/>
                    <a:lstStyle/>
                    <a:p>
                      <a:pPr algn="ctr"/>
                      <a:r>
                        <a:rPr lang="tr-TR" sz="2000" b="1" i="0" dirty="0">
                          <a:solidFill>
                            <a:srgbClr val="000000"/>
                          </a:solidFill>
                          <a:effectLst/>
                          <a:latin typeface="TimesNewRomanPS-BoldMT"/>
                        </a:rPr>
                        <a:t>Ülke grupları </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1" i="0" dirty="0">
                          <a:solidFill>
                            <a:srgbClr val="000000"/>
                          </a:solidFill>
                          <a:effectLst/>
                          <a:latin typeface="TimesNewRomanPS-BoldMT"/>
                        </a:rPr>
                        <a:t>Misafir Olunacak Ülke</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a:solidFill>
                            <a:srgbClr val="000000"/>
                          </a:solidFill>
                          <a:effectLst/>
                          <a:latin typeface="TimesNewRomanPS-BoldMT"/>
                        </a:rPr>
                        <a:t>Aylık Hibe Öğrenim (Avro)</a:t>
                      </a:r>
                      <a:endParaRPr lang="tr-TR" sz="200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a:solidFill>
                            <a:srgbClr val="000000"/>
                          </a:solidFill>
                          <a:effectLst/>
                          <a:latin typeface="TimesNewRomanPS-BoldMT"/>
                        </a:rPr>
                        <a:t>Aylık Hibe Staj(Avro)</a:t>
                      </a:r>
                      <a:endParaRPr lang="tr-TR" sz="200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352840"/>
                  </a:ext>
                </a:extLst>
              </a:tr>
              <a:tr h="1192023">
                <a:tc>
                  <a:txBody>
                    <a:bodyPr/>
                    <a:lstStyle/>
                    <a:p>
                      <a:pPr algn="ctr"/>
                      <a:r>
                        <a:rPr lang="tr-TR" sz="2000" b="0" i="0" dirty="0">
                          <a:solidFill>
                            <a:srgbClr val="000000"/>
                          </a:solidFill>
                          <a:effectLst/>
                          <a:latin typeface="TimesNewRomanPSMT"/>
                        </a:rPr>
                        <a:t>1. ve 2. Grup Ülkeler</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0" dirty="0">
                          <a:solidFill>
                            <a:srgbClr val="000000"/>
                          </a:solidFill>
                          <a:effectLst/>
                          <a:latin typeface="TimesNewRomanPSMT"/>
                        </a:rPr>
                        <a:t>Almanya, Avusturya, Belçika, Danimarka, Finlandiya, Fransa, Güney Kıbrıs, Hollanda, İrlanda, İspanya, İsveç, İtalya, İzlanda, Lihtenştayn, Lüksemburg, Malta, Norveç, Portekiz, Yunanistan</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600 </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750</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416658"/>
                  </a:ext>
                </a:extLst>
              </a:tr>
              <a:tr h="1107347">
                <a:tc>
                  <a:txBody>
                    <a:bodyPr/>
                    <a:lstStyle/>
                    <a:p>
                      <a:pPr algn="ctr"/>
                      <a:r>
                        <a:rPr lang="tr-TR" sz="2000" b="0" i="0" dirty="0">
                          <a:solidFill>
                            <a:srgbClr val="000000"/>
                          </a:solidFill>
                          <a:effectLst/>
                          <a:latin typeface="TimesNewRomanPSMT"/>
                        </a:rPr>
                        <a:t>3. Grup Ülkeler</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0" dirty="0">
                          <a:solidFill>
                            <a:srgbClr val="000000"/>
                          </a:solidFill>
                          <a:effectLst/>
                          <a:latin typeface="TimesNewRomanPSMT"/>
                        </a:rPr>
                        <a:t>Bulgaristan, Çek Cumhuriyeti, Estonya, Hırvatistan, Kuzey Makedonya, Letonya, Litvanya, Macaristan, Polonya, Romanya, Sırbistan, Slovakya, Slovenya, Türkiye</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450 </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600</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690006"/>
                  </a:ext>
                </a:extLst>
              </a:tr>
            </a:tbl>
          </a:graphicData>
        </a:graphic>
      </p:graphicFrame>
    </p:spTree>
    <p:extLst>
      <p:ext uri="{BB962C8B-B14F-4D97-AF65-F5344CB8AC3E}">
        <p14:creationId xmlns:p14="http://schemas.microsoft.com/office/powerpoint/2010/main" val="411781461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6" name="Metin kutusu 5">
            <a:extLst>
              <a:ext uri="{FF2B5EF4-FFF2-40B4-BE49-F238E27FC236}">
                <a16:creationId xmlns:a16="http://schemas.microsoft.com/office/drawing/2014/main" id="{CBF32E90-8438-AA75-E41C-18AFEBCCBE02}"/>
              </a:ext>
            </a:extLst>
          </p:cNvPr>
          <p:cNvSpPr txBox="1"/>
          <p:nvPr/>
        </p:nvSpPr>
        <p:spPr>
          <a:xfrm>
            <a:off x="529323" y="1453509"/>
            <a:ext cx="1108851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4800" b="1" u="sng" dirty="0">
                <a:solidFill>
                  <a:srgbClr val="FF0000"/>
                </a:solidFill>
                <a:latin typeface="Colonna MT" panose="04020805060202030203" pitchFamily="82" charset="0"/>
              </a:rPr>
              <a:t>Grant </a:t>
            </a:r>
            <a:r>
              <a:rPr lang="tr-TR" sz="4800" b="1" u="sng" dirty="0" err="1">
                <a:solidFill>
                  <a:srgbClr val="FF0000"/>
                </a:solidFill>
                <a:latin typeface="Colonna MT" panose="04020805060202030203" pitchFamily="82" charset="0"/>
              </a:rPr>
              <a:t>Amount</a:t>
            </a:r>
            <a:r>
              <a:rPr lang="tr-TR" sz="4800" b="1" u="sng" dirty="0">
                <a:solidFill>
                  <a:srgbClr val="FF0000"/>
                </a:solidFill>
                <a:latin typeface="Colonna MT" panose="04020805060202030203" pitchFamily="82" charset="0"/>
              </a:rPr>
              <a:t> </a:t>
            </a:r>
            <a:r>
              <a:rPr lang="tr-TR" sz="4800" b="1" u="sng" dirty="0" err="1">
                <a:solidFill>
                  <a:srgbClr val="FF0000"/>
                </a:solidFill>
                <a:latin typeface="Colonna MT" panose="04020805060202030203" pitchFamily="82" charset="0"/>
              </a:rPr>
              <a:t>for</a:t>
            </a:r>
            <a:r>
              <a:rPr lang="tr-TR" sz="4800" b="1" u="sng" dirty="0">
                <a:solidFill>
                  <a:srgbClr val="FF0000"/>
                </a:solidFill>
                <a:latin typeface="Colonna MT" panose="04020805060202030203" pitchFamily="82" charset="0"/>
              </a:rPr>
              <a:t> </a:t>
            </a:r>
            <a:r>
              <a:rPr lang="tr-TR" sz="4800" b="1" u="sng" dirty="0" err="1">
                <a:solidFill>
                  <a:srgbClr val="FF0000"/>
                </a:solidFill>
                <a:latin typeface="Colonna MT" panose="04020805060202030203" pitchFamily="82" charset="0"/>
              </a:rPr>
              <a:t>Countries</a:t>
            </a:r>
            <a:endParaRPr kumimoji="0" lang="tr-TR" sz="4800" b="1" i="0" u="sng" strike="noStrike" kern="1200" cap="none" spc="0" normalizeH="0" baseline="0" noProof="0" dirty="0">
              <a:ln>
                <a:noFill/>
              </a:ln>
              <a:solidFill>
                <a:srgbClr val="FF0000"/>
              </a:solidFill>
              <a:effectLst/>
              <a:uLnTx/>
              <a:uFillTx/>
              <a:latin typeface="Colonna MT" panose="04020805060202030203" pitchFamily="82" charset="0"/>
              <a:ea typeface="+mn-ea"/>
              <a:cs typeface="+mn-cs"/>
            </a:endParaRPr>
          </a:p>
        </p:txBody>
      </p:sp>
      <p:graphicFrame>
        <p:nvGraphicFramePr>
          <p:cNvPr id="4" name="Tablo 3">
            <a:extLst>
              <a:ext uri="{FF2B5EF4-FFF2-40B4-BE49-F238E27FC236}">
                <a16:creationId xmlns:a16="http://schemas.microsoft.com/office/drawing/2014/main" id="{0382C8A8-14B7-0E7C-F03F-D1604551D26F}"/>
              </a:ext>
            </a:extLst>
          </p:cNvPr>
          <p:cNvGraphicFramePr>
            <a:graphicFrameLocks noGrp="1"/>
          </p:cNvGraphicFramePr>
          <p:nvPr/>
        </p:nvGraphicFramePr>
        <p:xfrm>
          <a:off x="574158" y="2284506"/>
          <a:ext cx="11232041" cy="3792890"/>
        </p:xfrm>
        <a:graphic>
          <a:graphicData uri="http://schemas.openxmlformats.org/drawingml/2006/table">
            <a:tbl>
              <a:tblPr/>
              <a:tblGrid>
                <a:gridCol w="1651815">
                  <a:extLst>
                    <a:ext uri="{9D8B030D-6E8A-4147-A177-3AD203B41FA5}">
                      <a16:colId xmlns:a16="http://schemas.microsoft.com/office/drawing/2014/main" val="3844219267"/>
                    </a:ext>
                  </a:extLst>
                </a:gridCol>
                <a:gridCol w="6862194">
                  <a:extLst>
                    <a:ext uri="{9D8B030D-6E8A-4147-A177-3AD203B41FA5}">
                      <a16:colId xmlns:a16="http://schemas.microsoft.com/office/drawing/2014/main" val="693035947"/>
                    </a:ext>
                  </a:extLst>
                </a:gridCol>
                <a:gridCol w="1375795">
                  <a:extLst>
                    <a:ext uri="{9D8B030D-6E8A-4147-A177-3AD203B41FA5}">
                      <a16:colId xmlns:a16="http://schemas.microsoft.com/office/drawing/2014/main" val="4084906431"/>
                    </a:ext>
                  </a:extLst>
                </a:gridCol>
                <a:gridCol w="1342237">
                  <a:extLst>
                    <a:ext uri="{9D8B030D-6E8A-4147-A177-3AD203B41FA5}">
                      <a16:colId xmlns:a16="http://schemas.microsoft.com/office/drawing/2014/main" val="2486013696"/>
                    </a:ext>
                  </a:extLst>
                </a:gridCol>
              </a:tblGrid>
              <a:tr h="1036748">
                <a:tc>
                  <a:txBody>
                    <a:bodyPr/>
                    <a:lstStyle/>
                    <a:p>
                      <a:pPr algn="ctr"/>
                      <a:r>
                        <a:rPr lang="tr-TR" sz="2000" b="1" i="0" dirty="0">
                          <a:solidFill>
                            <a:srgbClr val="000000"/>
                          </a:solidFill>
                          <a:effectLst/>
                          <a:latin typeface="TimesNewRomanPS-BoldMT"/>
                        </a:rPr>
                        <a:t>Country </a:t>
                      </a:r>
                      <a:r>
                        <a:rPr lang="tr-TR" sz="2000" b="1" i="0" dirty="0" err="1">
                          <a:solidFill>
                            <a:srgbClr val="000000"/>
                          </a:solidFill>
                          <a:effectLst/>
                          <a:latin typeface="TimesNewRomanPS-BoldMT"/>
                        </a:rPr>
                        <a:t>Groups</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1" i="0" dirty="0">
                          <a:solidFill>
                            <a:srgbClr val="000000"/>
                          </a:solidFill>
                          <a:effectLst/>
                          <a:latin typeface="TimesNewRomanPS-BoldMT"/>
                        </a:rPr>
                        <a:t>Host Country</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1800" b="1" i="0" dirty="0" err="1">
                          <a:solidFill>
                            <a:srgbClr val="000000"/>
                          </a:solidFill>
                          <a:effectLst/>
                          <a:latin typeface="TimesNewRomanPS-BoldMT"/>
                        </a:rPr>
                        <a:t>Monthly</a:t>
                      </a:r>
                      <a:r>
                        <a:rPr lang="tr-TR" sz="1800" b="1" i="0" dirty="0">
                          <a:solidFill>
                            <a:srgbClr val="000000"/>
                          </a:solidFill>
                          <a:effectLst/>
                          <a:latin typeface="TimesNewRomanPS-BoldMT"/>
                        </a:rPr>
                        <a:t> Grant </a:t>
                      </a:r>
                      <a:r>
                        <a:rPr lang="tr-TR" sz="1800" b="1" i="0" dirty="0" err="1">
                          <a:solidFill>
                            <a:srgbClr val="000000"/>
                          </a:solidFill>
                          <a:effectLst/>
                          <a:latin typeface="TimesNewRomanPS-BoldMT"/>
                        </a:rPr>
                        <a:t>Tuition</a:t>
                      </a:r>
                      <a:r>
                        <a:rPr lang="tr-TR" sz="1800" b="1" i="0" dirty="0">
                          <a:solidFill>
                            <a:srgbClr val="000000"/>
                          </a:solidFill>
                          <a:effectLst/>
                          <a:latin typeface="TimesNewRomanPS-BoldMT"/>
                        </a:rPr>
                        <a:t> </a:t>
                      </a:r>
                      <a:r>
                        <a:rPr lang="tr-TR" sz="1800" b="1" i="0" dirty="0" err="1">
                          <a:solidFill>
                            <a:srgbClr val="000000"/>
                          </a:solidFill>
                          <a:effectLst/>
                          <a:latin typeface="TimesNewRomanPS-BoldMT"/>
                        </a:rPr>
                        <a:t>Study</a:t>
                      </a:r>
                      <a:endParaRPr lang="tr-TR" sz="1800" b="1" i="0" dirty="0">
                        <a:solidFill>
                          <a:srgbClr val="000000"/>
                        </a:solidFill>
                        <a:effectLst/>
                        <a:latin typeface="TimesNewRomanPS-BoldMT"/>
                      </a:endParaRPr>
                    </a:p>
                    <a:p>
                      <a:pPr algn="ctr"/>
                      <a:r>
                        <a:rPr lang="tr-TR" sz="2000" b="1" i="0" dirty="0">
                          <a:solidFill>
                            <a:srgbClr val="000000"/>
                          </a:solidFill>
                          <a:effectLst/>
                          <a:latin typeface="TimesNewRomanPS-BoldMT"/>
                        </a:rPr>
                        <a:t>(Euro)</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1800" b="1" i="0" dirty="0" err="1">
                          <a:solidFill>
                            <a:srgbClr val="000000"/>
                          </a:solidFill>
                          <a:effectLst/>
                          <a:latin typeface="TimesNewRomanPS-BoldMT"/>
                        </a:rPr>
                        <a:t>Monthly</a:t>
                      </a:r>
                      <a:r>
                        <a:rPr lang="tr-TR" sz="1800" b="1" i="0" dirty="0">
                          <a:solidFill>
                            <a:srgbClr val="000000"/>
                          </a:solidFill>
                          <a:effectLst/>
                          <a:latin typeface="TimesNewRomanPS-BoldMT"/>
                        </a:rPr>
                        <a:t> Grant </a:t>
                      </a:r>
                      <a:r>
                        <a:rPr lang="tr-TR" sz="1800" b="1" i="0" dirty="0" err="1">
                          <a:solidFill>
                            <a:srgbClr val="000000"/>
                          </a:solidFill>
                          <a:effectLst/>
                          <a:latin typeface="TimesNewRomanPS-BoldMT"/>
                        </a:rPr>
                        <a:t>Tuition</a:t>
                      </a:r>
                      <a:r>
                        <a:rPr lang="tr-TR" sz="1800" b="1" i="0" dirty="0">
                          <a:solidFill>
                            <a:srgbClr val="000000"/>
                          </a:solidFill>
                          <a:effectLst/>
                          <a:latin typeface="TimesNewRomanPS-BoldMT"/>
                        </a:rPr>
                        <a:t> </a:t>
                      </a:r>
                      <a:r>
                        <a:rPr lang="tr-TR" sz="1800" b="1" i="0" dirty="0" err="1">
                          <a:solidFill>
                            <a:srgbClr val="000000"/>
                          </a:solidFill>
                          <a:effectLst/>
                          <a:latin typeface="TimesNewRomanPS-BoldMT"/>
                        </a:rPr>
                        <a:t>Traineeship</a:t>
                      </a:r>
                      <a:endParaRPr lang="tr-TR" sz="1800" b="1" i="0" dirty="0">
                        <a:solidFill>
                          <a:srgbClr val="000000"/>
                        </a:solidFill>
                        <a:effectLst/>
                        <a:latin typeface="TimesNewRomanPS-BoldMT"/>
                      </a:endParaRPr>
                    </a:p>
                    <a:p>
                      <a:pPr algn="ctr"/>
                      <a:r>
                        <a:rPr lang="tr-TR" sz="2000" b="1" i="0" dirty="0">
                          <a:solidFill>
                            <a:srgbClr val="000000"/>
                          </a:solidFill>
                          <a:effectLst/>
                          <a:latin typeface="TimesNewRomanPS-BoldMT"/>
                        </a:rPr>
                        <a:t>(Euro)</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352840"/>
                  </a:ext>
                </a:extLst>
              </a:tr>
              <a:tr h="1192023">
                <a:tc>
                  <a:txBody>
                    <a:bodyPr/>
                    <a:lstStyle/>
                    <a:p>
                      <a:pPr algn="ctr"/>
                      <a:r>
                        <a:rPr lang="tr-TR" sz="2000" b="0" i="0" dirty="0">
                          <a:solidFill>
                            <a:srgbClr val="000000"/>
                          </a:solidFill>
                          <a:effectLst/>
                          <a:latin typeface="TimesNewRomanPSMT"/>
                        </a:rPr>
                        <a:t>1. </a:t>
                      </a:r>
                      <a:r>
                        <a:rPr lang="tr-TR" sz="2000" b="0" i="0" dirty="0" err="1">
                          <a:solidFill>
                            <a:srgbClr val="000000"/>
                          </a:solidFill>
                          <a:effectLst/>
                          <a:latin typeface="TimesNewRomanPSMT"/>
                        </a:rPr>
                        <a:t>and</a:t>
                      </a:r>
                      <a:r>
                        <a:rPr lang="tr-TR" sz="2000" b="0" i="0" dirty="0">
                          <a:solidFill>
                            <a:srgbClr val="000000"/>
                          </a:solidFill>
                          <a:effectLst/>
                          <a:latin typeface="TimesNewRomanPSMT"/>
                        </a:rPr>
                        <a:t> 2. Country </a:t>
                      </a:r>
                      <a:r>
                        <a:rPr lang="tr-TR" sz="2000" b="0" i="0" dirty="0" err="1">
                          <a:solidFill>
                            <a:srgbClr val="000000"/>
                          </a:solidFill>
                          <a:effectLst/>
                          <a:latin typeface="TimesNewRomanPSMT"/>
                        </a:rPr>
                        <a:t>Group</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0" dirty="0">
                          <a:solidFill>
                            <a:srgbClr val="000000"/>
                          </a:solidFill>
                          <a:effectLst/>
                          <a:latin typeface="TimesNewRomanPSMT"/>
                        </a:rPr>
                        <a:t>Germany, </a:t>
                      </a:r>
                      <a:r>
                        <a:rPr lang="tr-TR" sz="2000" b="0" i="0" dirty="0" err="1">
                          <a:solidFill>
                            <a:srgbClr val="000000"/>
                          </a:solidFill>
                          <a:effectLst/>
                          <a:latin typeface="TimesNewRomanPSMT"/>
                        </a:rPr>
                        <a:t>Austria</a:t>
                      </a:r>
                      <a:r>
                        <a:rPr lang="tr-TR" sz="2000" b="0" i="0" dirty="0">
                          <a:solidFill>
                            <a:srgbClr val="000000"/>
                          </a:solidFill>
                          <a:effectLst/>
                          <a:latin typeface="TimesNewRomanPSMT"/>
                        </a:rPr>
                        <a:t>, </a:t>
                      </a:r>
                      <a:r>
                        <a:rPr lang="tr-TR" sz="2000" b="0" i="0" dirty="0" err="1">
                          <a:solidFill>
                            <a:srgbClr val="000000"/>
                          </a:solidFill>
                          <a:effectLst/>
                          <a:latin typeface="TimesNewRomanPSMT"/>
                        </a:rPr>
                        <a:t>Belgium</a:t>
                      </a:r>
                      <a:r>
                        <a:rPr lang="tr-TR" sz="2000" b="0" i="0" dirty="0">
                          <a:solidFill>
                            <a:srgbClr val="000000"/>
                          </a:solidFill>
                          <a:effectLst/>
                          <a:latin typeface="TimesNewRomanPSMT"/>
                        </a:rPr>
                        <a:t>, </a:t>
                      </a:r>
                      <a:r>
                        <a:rPr lang="tr-TR" sz="2000" b="0" i="0" dirty="0" err="1">
                          <a:solidFill>
                            <a:srgbClr val="000000"/>
                          </a:solidFill>
                          <a:effectLst/>
                          <a:latin typeface="TimesNewRomanPSMT"/>
                        </a:rPr>
                        <a:t>Denmark</a:t>
                      </a:r>
                      <a:r>
                        <a:rPr lang="tr-TR" sz="2000" b="0" i="0" dirty="0">
                          <a:solidFill>
                            <a:srgbClr val="000000"/>
                          </a:solidFill>
                          <a:effectLst/>
                          <a:latin typeface="TimesNewRomanPSMT"/>
                        </a:rPr>
                        <a:t>, </a:t>
                      </a:r>
                      <a:r>
                        <a:rPr lang="tr-TR" sz="2000" b="0" i="0" dirty="0" err="1">
                          <a:solidFill>
                            <a:srgbClr val="000000"/>
                          </a:solidFill>
                          <a:effectLst/>
                          <a:latin typeface="TimesNewRomanPSMT"/>
                        </a:rPr>
                        <a:t>Finland</a:t>
                      </a:r>
                      <a:r>
                        <a:rPr lang="tr-TR" sz="2000" b="0" i="0" dirty="0">
                          <a:solidFill>
                            <a:srgbClr val="000000"/>
                          </a:solidFill>
                          <a:effectLst/>
                          <a:latin typeface="TimesNewRomanPSMT"/>
                        </a:rPr>
                        <a:t>, France, </a:t>
                      </a:r>
                      <a:r>
                        <a:rPr lang="tr-TR" sz="2000" b="0" i="0" dirty="0" err="1">
                          <a:solidFill>
                            <a:srgbClr val="000000"/>
                          </a:solidFill>
                          <a:effectLst/>
                          <a:latin typeface="TimesNewRomanPSMT"/>
                        </a:rPr>
                        <a:t>Cyprus</a:t>
                      </a:r>
                      <a:r>
                        <a:rPr lang="tr-TR" sz="2000" b="0" i="0" dirty="0">
                          <a:solidFill>
                            <a:srgbClr val="000000"/>
                          </a:solidFill>
                          <a:effectLst/>
                          <a:latin typeface="TimesNewRomanPSMT"/>
                        </a:rPr>
                        <a:t>, </a:t>
                      </a:r>
                      <a:r>
                        <a:rPr lang="tr-TR" sz="2000" b="0" i="0" dirty="0" err="1">
                          <a:solidFill>
                            <a:srgbClr val="000000"/>
                          </a:solidFill>
                          <a:effectLst/>
                          <a:latin typeface="TimesNewRomanPSMT"/>
                        </a:rPr>
                        <a:t>Netherlands</a:t>
                      </a:r>
                      <a:r>
                        <a:rPr lang="tr-TR" sz="2000" b="0" i="0" dirty="0">
                          <a:solidFill>
                            <a:srgbClr val="000000"/>
                          </a:solidFill>
                          <a:effectLst/>
                          <a:latin typeface="TimesNewRomanPSMT"/>
                        </a:rPr>
                        <a:t>, </a:t>
                      </a:r>
                      <a:r>
                        <a:rPr lang="tr-TR" sz="2000" b="0" i="0" dirty="0" err="1">
                          <a:solidFill>
                            <a:srgbClr val="000000"/>
                          </a:solidFill>
                          <a:effectLst/>
                          <a:latin typeface="TimesNewRomanPSMT"/>
                        </a:rPr>
                        <a:t>Ireland</a:t>
                      </a:r>
                      <a:r>
                        <a:rPr lang="tr-TR" sz="2000" b="0" i="0" dirty="0">
                          <a:solidFill>
                            <a:srgbClr val="000000"/>
                          </a:solidFill>
                          <a:effectLst/>
                          <a:latin typeface="TimesNewRomanPSMT"/>
                        </a:rPr>
                        <a:t>, </a:t>
                      </a:r>
                      <a:r>
                        <a:rPr lang="tr-TR" sz="2000" b="0" i="0" dirty="0" err="1">
                          <a:solidFill>
                            <a:srgbClr val="000000"/>
                          </a:solidFill>
                          <a:effectLst/>
                          <a:latin typeface="TimesNewRomanPSMT"/>
                        </a:rPr>
                        <a:t>Spain</a:t>
                      </a:r>
                      <a:r>
                        <a:rPr lang="tr-TR" sz="2000" b="0" i="0" dirty="0">
                          <a:solidFill>
                            <a:srgbClr val="000000"/>
                          </a:solidFill>
                          <a:effectLst/>
                          <a:latin typeface="TimesNewRomanPSMT"/>
                        </a:rPr>
                        <a:t>, </a:t>
                      </a:r>
                      <a:r>
                        <a:rPr lang="tr-TR" sz="2000" b="0" i="0" dirty="0" err="1">
                          <a:solidFill>
                            <a:srgbClr val="000000"/>
                          </a:solidFill>
                          <a:effectLst/>
                          <a:latin typeface="TimesNewRomanPSMT"/>
                        </a:rPr>
                        <a:t>Sweden</a:t>
                      </a:r>
                      <a:r>
                        <a:rPr lang="tr-TR" sz="2000" b="0" i="0" dirty="0">
                          <a:solidFill>
                            <a:srgbClr val="000000"/>
                          </a:solidFill>
                          <a:effectLst/>
                          <a:latin typeface="TimesNewRomanPSMT"/>
                        </a:rPr>
                        <a:t>, </a:t>
                      </a:r>
                      <a:r>
                        <a:rPr lang="tr-TR" sz="2000" b="0" i="0" dirty="0" err="1">
                          <a:solidFill>
                            <a:srgbClr val="000000"/>
                          </a:solidFill>
                          <a:effectLst/>
                          <a:latin typeface="TimesNewRomanPSMT"/>
                        </a:rPr>
                        <a:t>Italy</a:t>
                      </a:r>
                      <a:r>
                        <a:rPr lang="tr-TR" sz="2000" b="0" i="0" dirty="0">
                          <a:solidFill>
                            <a:srgbClr val="000000"/>
                          </a:solidFill>
                          <a:effectLst/>
                          <a:latin typeface="TimesNewRomanPSMT"/>
                        </a:rPr>
                        <a:t>, </a:t>
                      </a:r>
                      <a:r>
                        <a:rPr lang="tr-TR" sz="2000" b="0" i="0" dirty="0" err="1">
                          <a:solidFill>
                            <a:srgbClr val="000000"/>
                          </a:solidFill>
                          <a:effectLst/>
                          <a:latin typeface="TimesNewRomanPSMT"/>
                        </a:rPr>
                        <a:t>Iceland</a:t>
                      </a:r>
                      <a:r>
                        <a:rPr lang="tr-TR" sz="2000" b="0" i="0" dirty="0">
                          <a:solidFill>
                            <a:srgbClr val="000000"/>
                          </a:solidFill>
                          <a:effectLst/>
                          <a:latin typeface="TimesNewRomanPSMT"/>
                        </a:rPr>
                        <a:t>, Liechtenstein, </a:t>
                      </a:r>
                      <a:r>
                        <a:rPr lang="tr-TR" sz="2000" b="0" i="0" dirty="0" err="1">
                          <a:solidFill>
                            <a:srgbClr val="000000"/>
                          </a:solidFill>
                          <a:effectLst/>
                          <a:latin typeface="TimesNewRomanPSMT"/>
                        </a:rPr>
                        <a:t>Luxembourg</a:t>
                      </a:r>
                      <a:r>
                        <a:rPr lang="tr-TR" sz="2000" b="0" i="0" dirty="0">
                          <a:solidFill>
                            <a:srgbClr val="000000"/>
                          </a:solidFill>
                          <a:effectLst/>
                          <a:latin typeface="TimesNewRomanPSMT"/>
                        </a:rPr>
                        <a:t>, Malta, </a:t>
                      </a:r>
                      <a:r>
                        <a:rPr lang="tr-TR" sz="2000" b="0" i="0" dirty="0" err="1">
                          <a:solidFill>
                            <a:srgbClr val="000000"/>
                          </a:solidFill>
                          <a:effectLst/>
                          <a:latin typeface="TimesNewRomanPSMT"/>
                        </a:rPr>
                        <a:t>Norway</a:t>
                      </a:r>
                      <a:r>
                        <a:rPr lang="tr-TR" sz="2000" b="0" i="0" dirty="0">
                          <a:solidFill>
                            <a:srgbClr val="000000"/>
                          </a:solidFill>
                          <a:effectLst/>
                          <a:latin typeface="TimesNewRomanPSMT"/>
                        </a:rPr>
                        <a:t>, </a:t>
                      </a:r>
                      <a:r>
                        <a:rPr lang="tr-TR" sz="2000" b="0" i="0" dirty="0" err="1">
                          <a:solidFill>
                            <a:srgbClr val="000000"/>
                          </a:solidFill>
                          <a:effectLst/>
                          <a:latin typeface="TimesNewRomanPSMT"/>
                        </a:rPr>
                        <a:t>Portugal</a:t>
                      </a:r>
                      <a:r>
                        <a:rPr lang="tr-TR" sz="2000" b="0" i="0" dirty="0">
                          <a:solidFill>
                            <a:srgbClr val="000000"/>
                          </a:solidFill>
                          <a:effectLst/>
                          <a:latin typeface="TimesNewRomanPSMT"/>
                        </a:rPr>
                        <a:t>, </a:t>
                      </a:r>
                      <a:r>
                        <a:rPr lang="tr-TR" sz="2000" b="0" i="0" dirty="0" err="1">
                          <a:solidFill>
                            <a:srgbClr val="000000"/>
                          </a:solidFill>
                          <a:effectLst/>
                          <a:latin typeface="TimesNewRomanPSMT"/>
                        </a:rPr>
                        <a:t>Greece</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600 </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750</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416658"/>
                  </a:ext>
                </a:extLst>
              </a:tr>
              <a:tr h="1107347">
                <a:tc>
                  <a:txBody>
                    <a:bodyPr/>
                    <a:lstStyle/>
                    <a:p>
                      <a:pPr algn="ctr"/>
                      <a:r>
                        <a:rPr lang="tr-TR" sz="2000" b="0" i="0" dirty="0">
                          <a:solidFill>
                            <a:srgbClr val="000000"/>
                          </a:solidFill>
                          <a:effectLst/>
                          <a:latin typeface="TimesNewRomanPSMT"/>
                        </a:rPr>
                        <a:t>3. Country </a:t>
                      </a:r>
                      <a:r>
                        <a:rPr lang="tr-TR" sz="2000" b="0" i="0" dirty="0" err="1">
                          <a:solidFill>
                            <a:srgbClr val="000000"/>
                          </a:solidFill>
                          <a:effectLst/>
                          <a:latin typeface="TimesNewRomanPSMT"/>
                        </a:rPr>
                        <a:t>Group</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0" dirty="0" err="1">
                          <a:solidFill>
                            <a:srgbClr val="000000"/>
                          </a:solidFill>
                          <a:effectLst/>
                          <a:latin typeface="TimesNewRomanPSMT"/>
                        </a:rPr>
                        <a:t>Bulgaria</a:t>
                      </a:r>
                      <a:r>
                        <a:rPr lang="tr-TR" sz="2000" b="0" i="0" dirty="0">
                          <a:solidFill>
                            <a:srgbClr val="000000"/>
                          </a:solidFill>
                          <a:effectLst/>
                          <a:latin typeface="TimesNewRomanPSMT"/>
                        </a:rPr>
                        <a:t>, </a:t>
                      </a:r>
                      <a:r>
                        <a:rPr lang="tr-TR" sz="2000" b="0" i="0" dirty="0" err="1">
                          <a:solidFill>
                            <a:srgbClr val="000000"/>
                          </a:solidFill>
                          <a:effectLst/>
                          <a:latin typeface="TimesNewRomanPSMT"/>
                        </a:rPr>
                        <a:t>Czech</a:t>
                      </a:r>
                      <a:r>
                        <a:rPr lang="tr-TR" sz="2000" b="0" i="0" dirty="0">
                          <a:solidFill>
                            <a:srgbClr val="000000"/>
                          </a:solidFill>
                          <a:effectLst/>
                          <a:latin typeface="TimesNewRomanPSMT"/>
                        </a:rPr>
                        <a:t> </a:t>
                      </a:r>
                      <a:r>
                        <a:rPr lang="tr-TR" sz="2000" b="0" i="0" dirty="0" err="1">
                          <a:solidFill>
                            <a:srgbClr val="000000"/>
                          </a:solidFill>
                          <a:effectLst/>
                          <a:latin typeface="TimesNewRomanPSMT"/>
                        </a:rPr>
                        <a:t>Republic</a:t>
                      </a:r>
                      <a:r>
                        <a:rPr lang="tr-TR" sz="2000" b="0" i="0" dirty="0">
                          <a:solidFill>
                            <a:srgbClr val="000000"/>
                          </a:solidFill>
                          <a:effectLst/>
                          <a:latin typeface="TimesNewRomanPSMT"/>
                        </a:rPr>
                        <a:t>, </a:t>
                      </a:r>
                      <a:r>
                        <a:rPr lang="tr-TR" sz="2000" b="0" i="0" dirty="0" err="1">
                          <a:solidFill>
                            <a:srgbClr val="000000"/>
                          </a:solidFill>
                          <a:effectLst/>
                          <a:latin typeface="TimesNewRomanPSMT"/>
                        </a:rPr>
                        <a:t>Estonia</a:t>
                      </a:r>
                      <a:r>
                        <a:rPr lang="tr-TR" sz="2000" b="0" i="0" dirty="0">
                          <a:solidFill>
                            <a:srgbClr val="000000"/>
                          </a:solidFill>
                          <a:effectLst/>
                          <a:latin typeface="TimesNewRomanPSMT"/>
                        </a:rPr>
                        <a:t>, </a:t>
                      </a:r>
                      <a:r>
                        <a:rPr lang="tr-TR" sz="2000" b="0" i="0" dirty="0" err="1">
                          <a:solidFill>
                            <a:srgbClr val="000000"/>
                          </a:solidFill>
                          <a:effectLst/>
                          <a:latin typeface="TimesNewRomanPSMT"/>
                        </a:rPr>
                        <a:t>Croatia</a:t>
                      </a:r>
                      <a:r>
                        <a:rPr lang="tr-TR" sz="2000" b="0" i="0" dirty="0">
                          <a:solidFill>
                            <a:srgbClr val="000000"/>
                          </a:solidFill>
                          <a:effectLst/>
                          <a:latin typeface="TimesNewRomanPSMT"/>
                        </a:rPr>
                        <a:t>, North </a:t>
                      </a:r>
                      <a:r>
                        <a:rPr lang="tr-TR" sz="2000" b="0" i="0" dirty="0" err="1">
                          <a:solidFill>
                            <a:srgbClr val="000000"/>
                          </a:solidFill>
                          <a:effectLst/>
                          <a:latin typeface="TimesNewRomanPSMT"/>
                        </a:rPr>
                        <a:t>Macedonia</a:t>
                      </a:r>
                      <a:r>
                        <a:rPr lang="tr-TR" sz="2000" b="0" i="0" dirty="0">
                          <a:solidFill>
                            <a:srgbClr val="000000"/>
                          </a:solidFill>
                          <a:effectLst/>
                          <a:latin typeface="TimesNewRomanPSMT"/>
                        </a:rPr>
                        <a:t>, </a:t>
                      </a:r>
                      <a:r>
                        <a:rPr lang="tr-TR" sz="2000" b="0" i="0" dirty="0" err="1">
                          <a:solidFill>
                            <a:srgbClr val="000000"/>
                          </a:solidFill>
                          <a:effectLst/>
                          <a:latin typeface="TimesNewRomanPSMT"/>
                        </a:rPr>
                        <a:t>Latvia</a:t>
                      </a:r>
                      <a:r>
                        <a:rPr lang="tr-TR" sz="2000" b="0" i="0" dirty="0">
                          <a:solidFill>
                            <a:srgbClr val="000000"/>
                          </a:solidFill>
                          <a:effectLst/>
                          <a:latin typeface="TimesNewRomanPSMT"/>
                        </a:rPr>
                        <a:t>, </a:t>
                      </a:r>
                      <a:r>
                        <a:rPr lang="tr-TR" sz="2000" b="0" i="0" dirty="0" err="1">
                          <a:solidFill>
                            <a:srgbClr val="000000"/>
                          </a:solidFill>
                          <a:effectLst/>
                          <a:latin typeface="TimesNewRomanPSMT"/>
                        </a:rPr>
                        <a:t>Lithuania</a:t>
                      </a:r>
                      <a:r>
                        <a:rPr lang="tr-TR" sz="2000" b="0" i="0" dirty="0">
                          <a:solidFill>
                            <a:srgbClr val="000000"/>
                          </a:solidFill>
                          <a:effectLst/>
                          <a:latin typeface="TimesNewRomanPSMT"/>
                        </a:rPr>
                        <a:t>, </a:t>
                      </a:r>
                      <a:r>
                        <a:rPr lang="tr-TR" sz="2000" b="0" i="0" dirty="0" err="1">
                          <a:solidFill>
                            <a:srgbClr val="000000"/>
                          </a:solidFill>
                          <a:effectLst/>
                          <a:latin typeface="TimesNewRomanPSMT"/>
                        </a:rPr>
                        <a:t>Hungary</a:t>
                      </a:r>
                      <a:r>
                        <a:rPr lang="tr-TR" sz="2000" b="0" i="0" dirty="0">
                          <a:solidFill>
                            <a:srgbClr val="000000"/>
                          </a:solidFill>
                          <a:effectLst/>
                          <a:latin typeface="TimesNewRomanPSMT"/>
                        </a:rPr>
                        <a:t>, Poland, </a:t>
                      </a:r>
                      <a:r>
                        <a:rPr lang="tr-TR" sz="2000" b="0" i="0" dirty="0" err="1">
                          <a:solidFill>
                            <a:srgbClr val="000000"/>
                          </a:solidFill>
                          <a:effectLst/>
                          <a:latin typeface="TimesNewRomanPSMT"/>
                        </a:rPr>
                        <a:t>Romania</a:t>
                      </a:r>
                      <a:r>
                        <a:rPr lang="tr-TR" sz="2000" b="0" i="0" dirty="0">
                          <a:solidFill>
                            <a:srgbClr val="000000"/>
                          </a:solidFill>
                          <a:effectLst/>
                          <a:latin typeface="TimesNewRomanPSMT"/>
                        </a:rPr>
                        <a:t>, </a:t>
                      </a:r>
                      <a:r>
                        <a:rPr lang="tr-TR" sz="2000" b="0" i="0" dirty="0" err="1">
                          <a:solidFill>
                            <a:srgbClr val="000000"/>
                          </a:solidFill>
                          <a:effectLst/>
                          <a:latin typeface="TimesNewRomanPSMT"/>
                        </a:rPr>
                        <a:t>Serbia</a:t>
                      </a:r>
                      <a:r>
                        <a:rPr lang="tr-TR" sz="2000" b="0" i="0" dirty="0">
                          <a:solidFill>
                            <a:srgbClr val="000000"/>
                          </a:solidFill>
                          <a:effectLst/>
                          <a:latin typeface="TimesNewRomanPSMT"/>
                        </a:rPr>
                        <a:t>, </a:t>
                      </a:r>
                      <a:r>
                        <a:rPr lang="tr-TR" sz="2000" b="0" i="0" dirty="0" err="1">
                          <a:solidFill>
                            <a:srgbClr val="000000"/>
                          </a:solidFill>
                          <a:effectLst/>
                          <a:latin typeface="TimesNewRomanPSMT"/>
                        </a:rPr>
                        <a:t>Slovakia</a:t>
                      </a:r>
                      <a:r>
                        <a:rPr lang="tr-TR" sz="2000" b="0" i="0" dirty="0">
                          <a:solidFill>
                            <a:srgbClr val="000000"/>
                          </a:solidFill>
                          <a:effectLst/>
                          <a:latin typeface="TimesNewRomanPSMT"/>
                        </a:rPr>
                        <a:t>, </a:t>
                      </a:r>
                      <a:r>
                        <a:rPr lang="tr-TR" sz="2000" b="0" i="0" dirty="0" err="1">
                          <a:solidFill>
                            <a:srgbClr val="000000"/>
                          </a:solidFill>
                          <a:effectLst/>
                          <a:latin typeface="TimesNewRomanPSMT"/>
                        </a:rPr>
                        <a:t>Slovenia</a:t>
                      </a:r>
                      <a:r>
                        <a:rPr lang="tr-TR" sz="2000" b="0" i="0" dirty="0">
                          <a:solidFill>
                            <a:srgbClr val="000000"/>
                          </a:solidFill>
                          <a:effectLst/>
                          <a:latin typeface="TimesNewRomanPSMT"/>
                        </a:rPr>
                        <a:t>, </a:t>
                      </a:r>
                      <a:r>
                        <a:rPr lang="tr-TR" sz="2000" b="0" i="0" dirty="0" err="1">
                          <a:solidFill>
                            <a:srgbClr val="000000"/>
                          </a:solidFill>
                          <a:effectLst/>
                          <a:latin typeface="TimesNewRomanPSMT"/>
                        </a:rPr>
                        <a:t>Turkiye</a:t>
                      </a:r>
                      <a:endParaRPr lang="tr-TR" sz="200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450 </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tr-TR" sz="2000" b="1" i="0" dirty="0">
                          <a:solidFill>
                            <a:srgbClr val="000000"/>
                          </a:solidFill>
                          <a:effectLst/>
                          <a:latin typeface="TimesNewRomanPSMT"/>
                        </a:rPr>
                        <a:t>600</a:t>
                      </a:r>
                      <a:endParaRPr lang="tr-TR" sz="2000" b="1"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690006"/>
                  </a:ext>
                </a:extLst>
              </a:tr>
            </a:tbl>
          </a:graphicData>
        </a:graphic>
      </p:graphicFrame>
    </p:spTree>
    <p:extLst>
      <p:ext uri="{BB962C8B-B14F-4D97-AF65-F5344CB8AC3E}">
        <p14:creationId xmlns:p14="http://schemas.microsoft.com/office/powerpoint/2010/main" val="407092521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710293" y="1772816"/>
            <a:ext cx="10952384" cy="4378635"/>
          </a:xfrm>
          <a:prstGeom prst="rect">
            <a:avLst/>
          </a:prstGeom>
        </p:spPr>
        <p:txBody>
          <a:bodyPr wrap="square">
            <a:spAutoFit/>
          </a:bodyPr>
          <a:lstStyle/>
          <a:p>
            <a:pPr lvl="0">
              <a:tabLst>
                <a:tab pos="763905" algn="l"/>
              </a:tabLst>
            </a:pPr>
            <a:r>
              <a:rPr lang="tr-TR" sz="1600" b="1" i="1" spc="-10" dirty="0">
                <a:solidFill>
                  <a:prstClr val="black"/>
                </a:solidFill>
                <a:latin typeface="Times New Roman"/>
                <a:ea typeface="Times New Roman"/>
              </a:rPr>
              <a:t>Öğrenci/Yeni Mezun Hareketliliğinde İlave Hibe</a:t>
            </a:r>
            <a:r>
              <a:rPr lang="tr-TR" sz="1600" b="1" i="1" spc="-30" dirty="0">
                <a:solidFill>
                  <a:prstClr val="black"/>
                </a:solidFill>
                <a:latin typeface="Times New Roman"/>
                <a:ea typeface="Times New Roman"/>
              </a:rPr>
              <a:t> </a:t>
            </a:r>
            <a:r>
              <a:rPr lang="tr-TR" sz="1600" b="1" i="1" spc="-10" dirty="0">
                <a:solidFill>
                  <a:prstClr val="black"/>
                </a:solidFill>
                <a:latin typeface="Times New Roman"/>
                <a:ea typeface="Times New Roman"/>
              </a:rPr>
              <a:t>Desteği</a:t>
            </a:r>
            <a:endParaRPr lang="tr-TR" sz="1600" dirty="0">
              <a:solidFill>
                <a:prstClr val="black"/>
              </a:solidFill>
              <a:latin typeface="Times New Roman"/>
              <a:ea typeface="Times New Roman"/>
            </a:endParaRPr>
          </a:p>
          <a:p>
            <a:pPr marL="534670" marR="837565" lvl="0" algn="just">
              <a:lnSpc>
                <a:spcPct val="110000"/>
              </a:lnSpc>
              <a:spcBef>
                <a:spcPts val="125"/>
              </a:spcBef>
            </a:pPr>
            <a:r>
              <a:rPr lang="tr-TR" sz="1600" b="1" dirty="0">
                <a:solidFill>
                  <a:srgbClr val="C00000"/>
                </a:solidFill>
                <a:latin typeface="Times New Roman"/>
                <a:ea typeface="Times New Roman"/>
              </a:rPr>
              <a:t>Dezavantajlı</a:t>
            </a:r>
            <a:r>
              <a:rPr lang="tr-TR" sz="1600" b="1" spc="-85" dirty="0">
                <a:solidFill>
                  <a:srgbClr val="C00000"/>
                </a:solidFill>
                <a:latin typeface="Times New Roman"/>
                <a:ea typeface="Times New Roman"/>
              </a:rPr>
              <a:t> </a:t>
            </a:r>
            <a:r>
              <a:rPr lang="tr-TR" sz="1600" b="1" dirty="0">
                <a:solidFill>
                  <a:srgbClr val="C00000"/>
                </a:solidFill>
                <a:latin typeface="Times New Roman"/>
                <a:ea typeface="Times New Roman"/>
              </a:rPr>
              <a:t>katılımcılara,</a:t>
            </a:r>
            <a:r>
              <a:rPr lang="tr-TR" sz="1600" b="1" spc="-90" dirty="0">
                <a:solidFill>
                  <a:srgbClr val="C00000"/>
                </a:solidFill>
                <a:latin typeface="Times New Roman"/>
                <a:ea typeface="Times New Roman"/>
              </a:rPr>
              <a:t> </a:t>
            </a:r>
            <a:r>
              <a:rPr lang="tr-TR" sz="1600" b="1" dirty="0">
                <a:solidFill>
                  <a:srgbClr val="C00000"/>
                </a:solidFill>
                <a:latin typeface="Times New Roman"/>
                <a:ea typeface="Times New Roman"/>
              </a:rPr>
              <a:t>hak</a:t>
            </a:r>
            <a:r>
              <a:rPr lang="tr-TR" sz="1600" b="1" spc="-90" dirty="0">
                <a:solidFill>
                  <a:srgbClr val="C00000"/>
                </a:solidFill>
                <a:latin typeface="Times New Roman"/>
                <a:ea typeface="Times New Roman"/>
              </a:rPr>
              <a:t> </a:t>
            </a:r>
            <a:r>
              <a:rPr lang="tr-TR" sz="1600" b="1" dirty="0">
                <a:solidFill>
                  <a:srgbClr val="C00000"/>
                </a:solidFill>
                <a:latin typeface="Times New Roman"/>
                <a:ea typeface="Times New Roman"/>
              </a:rPr>
              <a:t>ettikleri</a:t>
            </a:r>
            <a:r>
              <a:rPr lang="tr-TR" sz="1600" b="1" spc="-90" dirty="0">
                <a:solidFill>
                  <a:srgbClr val="C00000"/>
                </a:solidFill>
                <a:latin typeface="Times New Roman"/>
                <a:ea typeface="Times New Roman"/>
              </a:rPr>
              <a:t> </a:t>
            </a:r>
            <a:r>
              <a:rPr lang="tr-TR" sz="1600" b="1" dirty="0">
                <a:solidFill>
                  <a:srgbClr val="C00000"/>
                </a:solidFill>
                <a:latin typeface="Times New Roman"/>
                <a:ea typeface="Times New Roman"/>
              </a:rPr>
              <a:t>hibeye</a:t>
            </a:r>
            <a:r>
              <a:rPr lang="tr-TR" sz="1600" b="1" spc="-80" dirty="0">
                <a:solidFill>
                  <a:srgbClr val="C00000"/>
                </a:solidFill>
                <a:latin typeface="Times New Roman"/>
                <a:ea typeface="Times New Roman"/>
              </a:rPr>
              <a:t> </a:t>
            </a:r>
            <a:r>
              <a:rPr lang="tr-TR" sz="1600" b="1" dirty="0">
                <a:solidFill>
                  <a:srgbClr val="C00000"/>
                </a:solidFill>
                <a:latin typeface="Times New Roman"/>
                <a:ea typeface="Times New Roman"/>
              </a:rPr>
              <a:t>ek</a:t>
            </a:r>
            <a:r>
              <a:rPr lang="tr-TR" sz="1600" b="1" spc="-75" dirty="0">
                <a:solidFill>
                  <a:srgbClr val="C00000"/>
                </a:solidFill>
                <a:latin typeface="Times New Roman"/>
                <a:ea typeface="Times New Roman"/>
              </a:rPr>
              <a:t> </a:t>
            </a:r>
            <a:r>
              <a:rPr lang="tr-TR" sz="1600" b="1" dirty="0">
                <a:solidFill>
                  <a:srgbClr val="C00000"/>
                </a:solidFill>
                <a:latin typeface="Times New Roman"/>
                <a:ea typeface="Times New Roman"/>
              </a:rPr>
              <a:t>olarak</a:t>
            </a:r>
            <a:r>
              <a:rPr lang="tr-TR" sz="1600" b="1" spc="-80" dirty="0">
                <a:solidFill>
                  <a:srgbClr val="C00000"/>
                </a:solidFill>
                <a:latin typeface="Times New Roman"/>
                <a:ea typeface="Times New Roman"/>
              </a:rPr>
              <a:t> </a:t>
            </a:r>
            <a:r>
              <a:rPr lang="tr-TR" sz="1600" b="1" dirty="0">
                <a:solidFill>
                  <a:srgbClr val="C00000"/>
                </a:solidFill>
                <a:latin typeface="Times New Roman"/>
                <a:ea typeface="Times New Roman"/>
              </a:rPr>
              <a:t>İlave</a:t>
            </a:r>
            <a:r>
              <a:rPr lang="tr-TR" sz="1600" b="1" spc="-90" dirty="0">
                <a:solidFill>
                  <a:srgbClr val="C00000"/>
                </a:solidFill>
                <a:latin typeface="Times New Roman"/>
                <a:ea typeface="Times New Roman"/>
              </a:rPr>
              <a:t> </a:t>
            </a:r>
            <a:r>
              <a:rPr lang="tr-TR" sz="1600" b="1" dirty="0">
                <a:solidFill>
                  <a:srgbClr val="C00000"/>
                </a:solidFill>
                <a:latin typeface="Times New Roman"/>
                <a:ea typeface="Times New Roman"/>
              </a:rPr>
              <a:t>Hibe</a:t>
            </a:r>
            <a:r>
              <a:rPr lang="tr-TR" sz="1600" b="1" spc="-95" dirty="0">
                <a:solidFill>
                  <a:srgbClr val="C00000"/>
                </a:solidFill>
                <a:latin typeface="Times New Roman"/>
                <a:ea typeface="Times New Roman"/>
              </a:rPr>
              <a:t> </a:t>
            </a:r>
            <a:r>
              <a:rPr lang="tr-TR" sz="1600" b="1" dirty="0">
                <a:solidFill>
                  <a:srgbClr val="C00000"/>
                </a:solidFill>
                <a:latin typeface="Times New Roman"/>
                <a:ea typeface="Times New Roman"/>
              </a:rPr>
              <a:t>Desteği</a:t>
            </a:r>
            <a:r>
              <a:rPr lang="tr-TR" sz="1600" b="1" spc="-75" dirty="0">
                <a:solidFill>
                  <a:srgbClr val="C00000"/>
                </a:solidFill>
                <a:latin typeface="Times New Roman"/>
                <a:ea typeface="Times New Roman"/>
              </a:rPr>
              <a:t> </a:t>
            </a:r>
            <a:r>
              <a:rPr lang="tr-TR" sz="1600" b="1" dirty="0">
                <a:solidFill>
                  <a:srgbClr val="C00000"/>
                </a:solidFill>
                <a:latin typeface="Times New Roman"/>
                <a:ea typeface="Times New Roman"/>
              </a:rPr>
              <a:t>sağlanabilecektir. Söz konusu hibenin verilebilmesi için, dezavantajlı katılımcı, ekonomik ve sosyal açıdan imkânları kısıtlı olan ve aşağıdaki alt kategorilere uyan birey olarak</a:t>
            </a:r>
            <a:r>
              <a:rPr lang="tr-TR" sz="1600" b="1" spc="-35" dirty="0">
                <a:solidFill>
                  <a:srgbClr val="C00000"/>
                </a:solidFill>
                <a:latin typeface="Times New Roman"/>
                <a:ea typeface="Times New Roman"/>
              </a:rPr>
              <a:t> </a:t>
            </a:r>
            <a:r>
              <a:rPr lang="tr-TR" sz="1600" b="1" dirty="0">
                <a:solidFill>
                  <a:srgbClr val="C00000"/>
                </a:solidFill>
                <a:latin typeface="Times New Roman"/>
                <a:ea typeface="Times New Roman"/>
              </a:rPr>
              <a:t>tanımlanmıştır.</a:t>
            </a:r>
          </a:p>
          <a:p>
            <a:pPr marL="742950" marR="835025" lvl="1" indent="-285750">
              <a:lnSpc>
                <a:spcPct val="110000"/>
              </a:lnSpc>
              <a:buSzPts val="1200"/>
              <a:buFont typeface="Times New Roman"/>
              <a:buAutoNum type="arabicParenR"/>
              <a:tabLst>
                <a:tab pos="992505" algn="l"/>
              </a:tabLst>
            </a:pPr>
            <a:r>
              <a:rPr lang="tr-TR" sz="1600" spc="-100" dirty="0">
                <a:solidFill>
                  <a:prstClr val="black"/>
                </a:solidFill>
                <a:latin typeface="Times New Roman"/>
                <a:ea typeface="Times New Roman"/>
              </a:rPr>
              <a:t>2828 sayılı kanuna tabi olanlar (Aile ve Sosyal Hizmetler Bakanlığı tarafından haklarında 2828 sayılı Kanun uyarınca koruma, bakım veya barınma kararı</a:t>
            </a:r>
            <a:r>
              <a:rPr lang="tr-TR" sz="1600" spc="-65" dirty="0">
                <a:solidFill>
                  <a:prstClr val="black"/>
                </a:solidFill>
                <a:latin typeface="Times New Roman"/>
                <a:ea typeface="Times New Roman"/>
              </a:rPr>
              <a:t> </a:t>
            </a:r>
            <a:r>
              <a:rPr lang="tr-TR" sz="1600" spc="-100" dirty="0">
                <a:solidFill>
                  <a:prstClr val="black"/>
                </a:solidFill>
                <a:latin typeface="Times New Roman"/>
                <a:ea typeface="Times New Roman"/>
              </a:rPr>
              <a:t>olanlar)</a:t>
            </a:r>
          </a:p>
          <a:p>
            <a:pPr marL="742950" marR="836930" lvl="1" indent="-285750">
              <a:lnSpc>
                <a:spcPct val="110000"/>
              </a:lnSpc>
              <a:buSzPts val="1200"/>
              <a:buFont typeface="Times New Roman"/>
              <a:buAutoNum type="arabicParenR"/>
              <a:tabLst>
                <a:tab pos="992505" algn="l"/>
              </a:tabLst>
            </a:pPr>
            <a:r>
              <a:rPr lang="tr-TR" sz="1600" spc="-100" dirty="0">
                <a:solidFill>
                  <a:prstClr val="black"/>
                </a:solidFill>
                <a:latin typeface="Times New Roman"/>
                <a:ea typeface="Times New Roman"/>
              </a:rPr>
              <a:t>5395 sayılı Çocuk Koruma Kanunu Kapsamında haklarında korunma, bakım veya barınma kararı alınmış</a:t>
            </a:r>
            <a:r>
              <a:rPr lang="tr-TR" sz="1600" spc="-5" dirty="0">
                <a:solidFill>
                  <a:prstClr val="black"/>
                </a:solidFill>
                <a:latin typeface="Times New Roman"/>
                <a:ea typeface="Times New Roman"/>
              </a:rPr>
              <a:t> </a:t>
            </a:r>
            <a:r>
              <a:rPr lang="tr-TR" sz="1600" spc="-100" dirty="0">
                <a:solidFill>
                  <a:prstClr val="black"/>
                </a:solidFill>
                <a:latin typeface="Times New Roman"/>
                <a:ea typeface="Times New Roman"/>
              </a:rPr>
              <a:t>öğrencilere</a:t>
            </a:r>
          </a:p>
          <a:p>
            <a:pPr marL="742950" lvl="1" indent="-285750">
              <a:buSzPts val="1200"/>
              <a:buFont typeface="Times New Roman"/>
              <a:buAutoNum type="arabicParenR"/>
              <a:tabLst>
                <a:tab pos="992505" algn="l"/>
              </a:tabLst>
            </a:pPr>
            <a:r>
              <a:rPr lang="tr-TR" sz="1600" spc="-100" dirty="0">
                <a:solidFill>
                  <a:prstClr val="black"/>
                </a:solidFill>
                <a:latin typeface="Times New Roman"/>
                <a:ea typeface="Times New Roman"/>
              </a:rPr>
              <a:t>Diğer ebeveyn geliri olmayıp yetim aylığı</a:t>
            </a:r>
            <a:r>
              <a:rPr lang="tr-TR" sz="1600" spc="35" dirty="0">
                <a:solidFill>
                  <a:prstClr val="black"/>
                </a:solidFill>
                <a:latin typeface="Times New Roman"/>
                <a:ea typeface="Times New Roman"/>
              </a:rPr>
              <a:t> </a:t>
            </a:r>
            <a:r>
              <a:rPr lang="tr-TR" sz="1600" spc="-100" dirty="0">
                <a:solidFill>
                  <a:prstClr val="black"/>
                </a:solidFill>
                <a:latin typeface="Times New Roman"/>
                <a:ea typeface="Times New Roman"/>
              </a:rPr>
              <a:t>bağlananlar</a:t>
            </a:r>
          </a:p>
          <a:p>
            <a:pPr marL="742950" lvl="1" indent="-285750">
              <a:spcBef>
                <a:spcPts val="140"/>
              </a:spcBef>
              <a:buSzPts val="1200"/>
              <a:buFont typeface="Times New Roman"/>
              <a:buAutoNum type="arabicParenR"/>
              <a:tabLst>
                <a:tab pos="992505" algn="l"/>
              </a:tabLst>
            </a:pPr>
            <a:r>
              <a:rPr lang="tr-TR" sz="1600" spc="-100" dirty="0">
                <a:solidFill>
                  <a:prstClr val="black"/>
                </a:solidFill>
                <a:latin typeface="Times New Roman"/>
                <a:ea typeface="Times New Roman"/>
              </a:rPr>
              <a:t>Şehit/Gazi</a:t>
            </a:r>
            <a:r>
              <a:rPr lang="tr-TR" sz="1600" spc="-5" dirty="0">
                <a:solidFill>
                  <a:prstClr val="black"/>
                </a:solidFill>
                <a:latin typeface="Times New Roman"/>
                <a:ea typeface="Times New Roman"/>
              </a:rPr>
              <a:t> </a:t>
            </a:r>
            <a:r>
              <a:rPr lang="tr-TR" sz="1600" spc="-100" dirty="0">
                <a:solidFill>
                  <a:prstClr val="black"/>
                </a:solidFill>
                <a:latin typeface="Times New Roman"/>
                <a:ea typeface="Times New Roman"/>
              </a:rPr>
              <a:t>çocukları</a:t>
            </a:r>
          </a:p>
          <a:p>
            <a:pPr marL="742950" marR="833755" lvl="1" indent="-285750" algn="just">
              <a:lnSpc>
                <a:spcPct val="110000"/>
              </a:lnSpc>
              <a:spcBef>
                <a:spcPts val="130"/>
              </a:spcBef>
              <a:buSzPts val="1200"/>
              <a:buFont typeface="Times New Roman"/>
              <a:buAutoNum type="arabicParenR"/>
              <a:tabLst>
                <a:tab pos="992505" algn="l"/>
              </a:tabLst>
            </a:pPr>
            <a:r>
              <a:rPr lang="tr-TR" sz="1600" spc="-100" dirty="0">
                <a:solidFill>
                  <a:prstClr val="black"/>
                </a:solidFill>
                <a:latin typeface="Times New Roman"/>
                <a:ea typeface="Times New Roman"/>
              </a:rPr>
              <a:t>Kendisine veya ailesine muhtaçlık aylığı bağlananlar (öğrencinin kendisine, anne- babasına</a:t>
            </a:r>
            <a:r>
              <a:rPr lang="tr-TR" sz="1600" spc="-55" dirty="0">
                <a:solidFill>
                  <a:prstClr val="black"/>
                </a:solidFill>
                <a:latin typeface="Times New Roman"/>
                <a:ea typeface="Times New Roman"/>
              </a:rPr>
              <a:t> </a:t>
            </a:r>
            <a:r>
              <a:rPr lang="tr-TR" sz="1600" spc="-100" dirty="0">
                <a:solidFill>
                  <a:prstClr val="black"/>
                </a:solidFill>
                <a:latin typeface="Times New Roman"/>
                <a:ea typeface="Times New Roman"/>
              </a:rPr>
              <a:t>veya</a:t>
            </a:r>
            <a:r>
              <a:rPr lang="tr-TR" sz="1600" spc="-55" dirty="0">
                <a:solidFill>
                  <a:prstClr val="black"/>
                </a:solidFill>
                <a:latin typeface="Times New Roman"/>
                <a:ea typeface="Times New Roman"/>
              </a:rPr>
              <a:t> </a:t>
            </a:r>
            <a:r>
              <a:rPr lang="tr-TR" sz="1600" spc="-100" dirty="0">
                <a:solidFill>
                  <a:prstClr val="black"/>
                </a:solidFill>
                <a:latin typeface="Times New Roman"/>
                <a:ea typeface="Times New Roman"/>
              </a:rPr>
              <a:t>vasisine</a:t>
            </a:r>
            <a:r>
              <a:rPr lang="tr-TR" sz="1600" spc="-50" dirty="0">
                <a:solidFill>
                  <a:prstClr val="black"/>
                </a:solidFill>
                <a:latin typeface="Times New Roman"/>
                <a:ea typeface="Times New Roman"/>
              </a:rPr>
              <a:t> </a:t>
            </a:r>
            <a:r>
              <a:rPr lang="tr-TR" sz="1600" spc="-100" dirty="0">
                <a:solidFill>
                  <a:prstClr val="black"/>
                </a:solidFill>
                <a:latin typeface="Times New Roman"/>
                <a:ea typeface="Times New Roman"/>
              </a:rPr>
              <a:t>Belediyelerden,</a:t>
            </a:r>
            <a:r>
              <a:rPr lang="tr-TR" sz="1600" spc="-50" dirty="0">
                <a:solidFill>
                  <a:prstClr val="black"/>
                </a:solidFill>
                <a:latin typeface="Times New Roman"/>
                <a:ea typeface="Times New Roman"/>
              </a:rPr>
              <a:t> </a:t>
            </a:r>
            <a:r>
              <a:rPr lang="tr-TR" sz="1600" spc="-100" dirty="0">
                <a:solidFill>
                  <a:prstClr val="black"/>
                </a:solidFill>
                <a:latin typeface="Times New Roman"/>
                <a:ea typeface="Times New Roman"/>
              </a:rPr>
              <a:t>kamu</a:t>
            </a:r>
            <a:r>
              <a:rPr lang="tr-TR" sz="1600" spc="-50" dirty="0">
                <a:solidFill>
                  <a:prstClr val="black"/>
                </a:solidFill>
                <a:latin typeface="Times New Roman"/>
                <a:ea typeface="Times New Roman"/>
              </a:rPr>
              <a:t> </a:t>
            </a:r>
            <a:r>
              <a:rPr lang="tr-TR" sz="1600" spc="-100" dirty="0">
                <a:solidFill>
                  <a:prstClr val="black"/>
                </a:solidFill>
                <a:latin typeface="Times New Roman"/>
                <a:ea typeface="Times New Roman"/>
              </a:rPr>
              <a:t>kurum</a:t>
            </a:r>
            <a:r>
              <a:rPr lang="tr-TR" sz="1600" spc="-50" dirty="0">
                <a:solidFill>
                  <a:prstClr val="black"/>
                </a:solidFill>
                <a:latin typeface="Times New Roman"/>
                <a:ea typeface="Times New Roman"/>
              </a:rPr>
              <a:t> </a:t>
            </a:r>
            <a:r>
              <a:rPr lang="tr-TR" sz="1600" spc="-100" dirty="0">
                <a:solidFill>
                  <a:prstClr val="black"/>
                </a:solidFill>
                <a:latin typeface="Times New Roman"/>
                <a:ea typeface="Times New Roman"/>
              </a:rPr>
              <a:t>ve</a:t>
            </a:r>
            <a:r>
              <a:rPr lang="tr-TR" sz="1600" spc="-55" dirty="0">
                <a:solidFill>
                  <a:prstClr val="black"/>
                </a:solidFill>
                <a:latin typeface="Times New Roman"/>
                <a:ea typeface="Times New Roman"/>
              </a:rPr>
              <a:t> </a:t>
            </a:r>
            <a:r>
              <a:rPr lang="tr-TR" sz="1600" spc="-100" dirty="0">
                <a:solidFill>
                  <a:prstClr val="black"/>
                </a:solidFill>
                <a:latin typeface="Times New Roman"/>
                <a:ea typeface="Times New Roman"/>
              </a:rPr>
              <a:t>kuruluşlarından</a:t>
            </a:r>
            <a:r>
              <a:rPr lang="tr-TR" sz="1600" spc="-50" dirty="0">
                <a:solidFill>
                  <a:prstClr val="black"/>
                </a:solidFill>
                <a:latin typeface="Times New Roman"/>
                <a:ea typeface="Times New Roman"/>
              </a:rPr>
              <a:t> </a:t>
            </a:r>
            <a:r>
              <a:rPr lang="tr-TR" sz="1600" spc="-100" dirty="0">
                <a:solidFill>
                  <a:prstClr val="black"/>
                </a:solidFill>
                <a:latin typeface="Times New Roman"/>
                <a:ea typeface="Times New Roman"/>
              </a:rPr>
              <a:t>(Bakanlıklar, Sosyal Yardımlaşma ve Dayanışma Vakıfları, Vakıflar Genel Müdürlüğü, Kızılay, AFAD gibi kurumlardan Erasmus başvurusunu yaptığı esnada maddi destek aldığını kanıtlayan bir belge ibraz edilmesi</a:t>
            </a:r>
            <a:r>
              <a:rPr lang="tr-TR" sz="1600" spc="5" dirty="0">
                <a:solidFill>
                  <a:prstClr val="black"/>
                </a:solidFill>
                <a:latin typeface="Times New Roman"/>
                <a:ea typeface="Times New Roman"/>
              </a:rPr>
              <a:t> </a:t>
            </a:r>
            <a:r>
              <a:rPr lang="tr-TR" sz="1600" spc="-100" dirty="0">
                <a:solidFill>
                  <a:prstClr val="black"/>
                </a:solidFill>
                <a:latin typeface="Times New Roman"/>
                <a:ea typeface="Times New Roman"/>
              </a:rPr>
              <a:t>yeterlidir.)</a:t>
            </a:r>
          </a:p>
          <a:p>
            <a:pPr marL="742950" lvl="1" indent="-285750" algn="just">
              <a:spcBef>
                <a:spcPts val="10"/>
              </a:spcBef>
              <a:buSzPts val="1200"/>
              <a:buFont typeface="Times New Roman"/>
              <a:buAutoNum type="arabicParenR"/>
              <a:tabLst>
                <a:tab pos="992505" algn="l"/>
              </a:tabLst>
            </a:pPr>
            <a:r>
              <a:rPr lang="tr-TR" sz="1600" spc="-100" dirty="0">
                <a:solidFill>
                  <a:prstClr val="black"/>
                </a:solidFill>
                <a:latin typeface="Times New Roman"/>
                <a:ea typeface="Times New Roman"/>
              </a:rPr>
              <a:t>Engelliler</a:t>
            </a:r>
            <a:r>
              <a:rPr lang="tr-TR" sz="1600" spc="-100" baseline="30000" dirty="0">
                <a:solidFill>
                  <a:prstClr val="black"/>
                </a:solidFill>
                <a:latin typeface="Times New Roman"/>
                <a:ea typeface="Times New Roman"/>
              </a:rPr>
              <a:t>14</a:t>
            </a:r>
            <a:endParaRPr lang="tr-TR" sz="1600" spc="-100" dirty="0">
              <a:solidFill>
                <a:prstClr val="black"/>
              </a:solidFill>
              <a:latin typeface="Times New Roman"/>
              <a:ea typeface="Times New Roman"/>
            </a:endParaRPr>
          </a:p>
          <a:p>
            <a:pPr marL="742950" marR="835025" lvl="1" indent="-285750" algn="just">
              <a:lnSpc>
                <a:spcPct val="110000"/>
              </a:lnSpc>
              <a:spcBef>
                <a:spcPts val="130"/>
              </a:spcBef>
              <a:buSzPts val="1200"/>
              <a:buFont typeface="Times New Roman"/>
              <a:buAutoNum type="arabicParenR"/>
              <a:tabLst>
                <a:tab pos="992505" algn="l"/>
              </a:tabLst>
            </a:pPr>
            <a:r>
              <a:rPr lang="tr-TR" sz="1600" spc="-100" dirty="0">
                <a:solidFill>
                  <a:prstClr val="black"/>
                </a:solidFill>
                <a:latin typeface="Times New Roman"/>
                <a:ea typeface="Times New Roman"/>
              </a:rPr>
              <a:t>Ebeveynlerinden biri veya vasisi, </a:t>
            </a:r>
            <a:r>
              <a:rPr lang="tr-TR" sz="1600" i="1" spc="-100" dirty="0">
                <a:solidFill>
                  <a:prstClr val="black"/>
                </a:solidFill>
                <a:latin typeface="Times New Roman"/>
                <a:ea typeface="Times New Roman"/>
              </a:rPr>
              <a:t>65 Yaşını Doldurmuş Muhtaç, Güçsüz Ve Kimsesiz Türk Vatandaşları ile Engelli ve Muhtaç Türk Vatandaşlarına Aylık Bağlanması Hakkında </a:t>
            </a:r>
            <a:r>
              <a:rPr lang="tr-TR" sz="1600" spc="-100" dirty="0">
                <a:solidFill>
                  <a:prstClr val="black"/>
                </a:solidFill>
                <a:latin typeface="Times New Roman"/>
                <a:ea typeface="Times New Roman"/>
              </a:rPr>
              <a:t>01.07.1976 tarih ve 2022 sayılı Kanun kapsamında engelli veya muhtaç aylığı alan</a:t>
            </a:r>
            <a:r>
              <a:rPr lang="tr-TR" sz="1600" spc="-5" dirty="0">
                <a:solidFill>
                  <a:prstClr val="black"/>
                </a:solidFill>
                <a:latin typeface="Times New Roman"/>
                <a:ea typeface="Times New Roman"/>
              </a:rPr>
              <a:t> </a:t>
            </a:r>
            <a:r>
              <a:rPr lang="tr-TR" sz="1600" spc="-100" dirty="0">
                <a:solidFill>
                  <a:prstClr val="black"/>
                </a:solidFill>
                <a:latin typeface="Times New Roman"/>
                <a:ea typeface="Times New Roman"/>
              </a:rPr>
              <a:t>öğrenciler</a:t>
            </a:r>
            <a:r>
              <a:rPr lang="tr-TR" sz="1600" spc="-100" baseline="30000" dirty="0">
                <a:solidFill>
                  <a:prstClr val="black"/>
                </a:solidFill>
                <a:latin typeface="Times New Roman"/>
                <a:ea typeface="Times New Roman"/>
              </a:rPr>
              <a:t>16</a:t>
            </a:r>
            <a:endParaRPr lang="tr-TR" sz="1600" spc="-100" dirty="0">
              <a:solidFill>
                <a:prstClr val="black"/>
              </a:solidFill>
              <a:latin typeface="Times New Roman"/>
              <a:ea typeface="Times New Roman"/>
            </a:endParaRPr>
          </a:p>
        </p:txBody>
      </p:sp>
    </p:spTree>
    <p:extLst>
      <p:ext uri="{BB962C8B-B14F-4D97-AF65-F5344CB8AC3E}">
        <p14:creationId xmlns:p14="http://schemas.microsoft.com/office/powerpoint/2010/main" val="69883631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710293" y="1772816"/>
            <a:ext cx="10952384" cy="4591385"/>
          </a:xfrm>
          <a:prstGeom prst="rect">
            <a:avLst/>
          </a:prstGeom>
        </p:spPr>
        <p:txBody>
          <a:bodyPr wrap="square">
            <a:spAutoFit/>
          </a:bodyPr>
          <a:lstStyle/>
          <a:p>
            <a:pPr lvl="0">
              <a:tabLst>
                <a:tab pos="763905" algn="l"/>
              </a:tabLst>
            </a:pPr>
            <a:r>
              <a:rPr lang="en-US" sz="1600" b="1" i="0" dirty="0">
                <a:solidFill>
                  <a:srgbClr val="37393A"/>
                </a:solidFill>
                <a:effectLst/>
                <a:latin typeface="Roboto" panose="02000000000000000000" pitchFamily="2" charset="0"/>
              </a:rPr>
              <a:t>Additional Grant Support for Student/Recent Graduate Mobility </a:t>
            </a:r>
            <a:endParaRPr lang="tr-TR" sz="1600" b="1" i="0" dirty="0">
              <a:solidFill>
                <a:srgbClr val="37393A"/>
              </a:solidFill>
              <a:effectLst/>
              <a:latin typeface="Roboto" panose="02000000000000000000" pitchFamily="2" charset="0"/>
            </a:endParaRPr>
          </a:p>
          <a:p>
            <a:pPr lvl="0">
              <a:tabLst>
                <a:tab pos="763905" algn="l"/>
              </a:tabLst>
            </a:pPr>
            <a:r>
              <a:rPr lang="en-US" sz="1600" b="1" dirty="0">
                <a:solidFill>
                  <a:srgbClr val="C00000"/>
                </a:solidFill>
                <a:latin typeface="Times New Roman"/>
                <a:ea typeface="Times New Roman"/>
              </a:rPr>
              <a:t>Disadvantaged participants will be able to receive Additional Grant Support  in addition to the grant they deserve. In order for the grant to be granted, the disadvantaged participant was defined as an individual who has limited economic and social opportunities and fits into the following subcategories.</a:t>
            </a:r>
            <a:endParaRPr lang="tr-TR" sz="1600" b="1" dirty="0">
              <a:solidFill>
                <a:srgbClr val="C00000"/>
              </a:solidFill>
              <a:latin typeface="Times New Roman"/>
              <a:ea typeface="Times New Roman"/>
            </a:endParaRPr>
          </a:p>
          <a:p>
            <a:pPr marL="742950" marR="835025" lvl="1" indent="-285750">
              <a:lnSpc>
                <a:spcPct val="110000"/>
              </a:lnSpc>
              <a:buSzPts val="1200"/>
              <a:buFont typeface="Times New Roman"/>
              <a:buAutoNum type="arabicParenR"/>
              <a:tabLst>
                <a:tab pos="992505" algn="l"/>
              </a:tabLst>
            </a:pPr>
            <a:r>
              <a:rPr lang="en-US" sz="1600" spc="-100" dirty="0">
                <a:solidFill>
                  <a:prstClr val="black"/>
                </a:solidFill>
                <a:latin typeface="Times New Roman"/>
                <a:ea typeface="Times New Roman"/>
              </a:rPr>
              <a:t>Those who are subject to Law No. 2828 (Those who have a protection, care or shelter decision by the Ministry of Family and Social Services pursuant to Law No. 2828)</a:t>
            </a:r>
            <a:endParaRPr lang="tr-TR" sz="1600" spc="-100" dirty="0">
              <a:solidFill>
                <a:prstClr val="black"/>
              </a:solidFill>
              <a:latin typeface="Times New Roman"/>
              <a:ea typeface="Times New Roman"/>
            </a:endParaRPr>
          </a:p>
          <a:p>
            <a:pPr marL="742950" marR="835025" lvl="1" indent="-285750">
              <a:lnSpc>
                <a:spcPct val="110000"/>
              </a:lnSpc>
              <a:buSzPts val="1200"/>
              <a:buFont typeface="Times New Roman"/>
              <a:buAutoNum type="arabicParenR"/>
              <a:tabLst>
                <a:tab pos="992505" algn="l"/>
              </a:tabLst>
            </a:pPr>
            <a:r>
              <a:rPr lang="en-US" sz="1600" spc="-100" dirty="0">
                <a:solidFill>
                  <a:prstClr val="black"/>
                </a:solidFill>
                <a:latin typeface="Times New Roman"/>
                <a:ea typeface="Times New Roman"/>
              </a:rPr>
              <a:t>Students for whom protection, care or accommodation decision has been taken within the scope of Child Protection Law No. 5395</a:t>
            </a:r>
            <a:endParaRPr lang="tr-TR" sz="1600" spc="-100" dirty="0">
              <a:solidFill>
                <a:prstClr val="black"/>
              </a:solidFill>
              <a:latin typeface="Times New Roman"/>
              <a:ea typeface="Times New Roman"/>
            </a:endParaRPr>
          </a:p>
          <a:p>
            <a:pPr marL="742950" marR="835025" lvl="1" indent="-285750">
              <a:lnSpc>
                <a:spcPct val="110000"/>
              </a:lnSpc>
              <a:buSzPts val="1200"/>
              <a:buFont typeface="Times New Roman"/>
              <a:buAutoNum type="arabicParenR"/>
              <a:tabLst>
                <a:tab pos="992505" algn="l"/>
              </a:tabLst>
            </a:pPr>
            <a:r>
              <a:rPr lang="en-US" sz="1600" spc="-100" dirty="0">
                <a:solidFill>
                  <a:prstClr val="black"/>
                </a:solidFill>
                <a:latin typeface="Times New Roman"/>
                <a:ea typeface="Times New Roman"/>
              </a:rPr>
              <a:t>Those who do not have other parent income and receive an orphan’s pension</a:t>
            </a:r>
            <a:endParaRPr lang="tr-TR" sz="1600" spc="-100" dirty="0">
              <a:solidFill>
                <a:prstClr val="black"/>
              </a:solidFill>
              <a:latin typeface="Times New Roman"/>
              <a:ea typeface="Times New Roman"/>
            </a:endParaRPr>
          </a:p>
          <a:p>
            <a:pPr marL="742950" marR="835025" lvl="1" indent="-285750">
              <a:lnSpc>
                <a:spcPct val="110000"/>
              </a:lnSpc>
              <a:buSzPts val="1200"/>
              <a:buFont typeface="Times New Roman"/>
              <a:buAutoNum type="arabicParenR"/>
              <a:tabLst>
                <a:tab pos="992505" algn="l"/>
              </a:tabLst>
            </a:pPr>
            <a:r>
              <a:rPr lang="tr-TR" sz="1600" spc="-100" dirty="0" err="1">
                <a:solidFill>
                  <a:prstClr val="black"/>
                </a:solidFill>
                <a:latin typeface="Times New Roman"/>
                <a:ea typeface="Times New Roman"/>
              </a:rPr>
              <a:t>Martyr</a:t>
            </a:r>
            <a:r>
              <a:rPr lang="tr-TR" sz="1600" spc="-100" dirty="0">
                <a:solidFill>
                  <a:prstClr val="black"/>
                </a:solidFill>
                <a:latin typeface="Times New Roman"/>
                <a:ea typeface="Times New Roman"/>
              </a:rPr>
              <a:t>/Veteran </a:t>
            </a:r>
            <a:r>
              <a:rPr lang="tr-TR" sz="1600" spc="-100" dirty="0" err="1">
                <a:solidFill>
                  <a:prstClr val="black"/>
                </a:solidFill>
                <a:latin typeface="Times New Roman"/>
                <a:ea typeface="Times New Roman"/>
              </a:rPr>
              <a:t>children</a:t>
            </a:r>
            <a:endParaRPr lang="tr-TR" sz="1600" spc="-100" dirty="0">
              <a:solidFill>
                <a:prstClr val="black"/>
              </a:solidFill>
              <a:latin typeface="Times New Roman"/>
              <a:ea typeface="Times New Roman"/>
            </a:endParaRPr>
          </a:p>
          <a:p>
            <a:pPr marL="742950" marR="835025" lvl="1" indent="-285750">
              <a:lnSpc>
                <a:spcPct val="110000"/>
              </a:lnSpc>
              <a:buSzPts val="1200"/>
              <a:buFont typeface="Times New Roman"/>
              <a:buAutoNum type="arabicParenR"/>
              <a:tabLst>
                <a:tab pos="992505" algn="l"/>
              </a:tabLst>
            </a:pPr>
            <a:r>
              <a:rPr lang="en-US" sz="1600" spc="-100" dirty="0">
                <a:solidFill>
                  <a:prstClr val="black"/>
                </a:solidFill>
                <a:latin typeface="Times New Roman"/>
                <a:ea typeface="Times New Roman"/>
              </a:rPr>
              <a:t>Those who are granted a needy pension for themselves or their families (the student is entitled to receive financial support from Municipalities, public institutions and organizations (Ministry, Social Assistance and Solidarity Foundations, General Directorate of Foundations, </a:t>
            </a:r>
            <a:r>
              <a:rPr lang="en-US" sz="1600" spc="-100" dirty="0" err="1">
                <a:solidFill>
                  <a:prstClr val="black"/>
                </a:solidFill>
                <a:latin typeface="Times New Roman"/>
                <a:ea typeface="Times New Roman"/>
              </a:rPr>
              <a:t>Kızılay</a:t>
            </a:r>
            <a:r>
              <a:rPr lang="en-US" sz="1600" spc="-100" dirty="0">
                <a:solidFill>
                  <a:prstClr val="black"/>
                </a:solidFill>
                <a:latin typeface="Times New Roman"/>
                <a:ea typeface="Times New Roman"/>
              </a:rPr>
              <a:t>, AFAD) proving that he or she received financial support at the time of their Erasmus+ application. It is sufficient to submit the document.)</a:t>
            </a:r>
            <a:endParaRPr lang="tr-TR" sz="1600" spc="-100" dirty="0">
              <a:solidFill>
                <a:prstClr val="black"/>
              </a:solidFill>
              <a:latin typeface="Times New Roman"/>
              <a:ea typeface="Times New Roman"/>
            </a:endParaRPr>
          </a:p>
          <a:p>
            <a:pPr marL="742950" marR="835025" lvl="1" indent="-285750">
              <a:lnSpc>
                <a:spcPct val="110000"/>
              </a:lnSpc>
              <a:buSzPts val="1200"/>
              <a:buFont typeface="Times New Roman"/>
              <a:buAutoNum type="arabicParenR"/>
              <a:tabLst>
                <a:tab pos="992505" algn="l"/>
              </a:tabLst>
            </a:pPr>
            <a:r>
              <a:rPr lang="tr-TR" sz="1600" spc="-100" dirty="0" err="1">
                <a:solidFill>
                  <a:prstClr val="black"/>
                </a:solidFill>
                <a:latin typeface="Times New Roman"/>
                <a:ea typeface="Times New Roman"/>
              </a:rPr>
              <a:t>Disabled</a:t>
            </a:r>
            <a:r>
              <a:rPr lang="tr-TR" sz="1600" spc="-100" dirty="0">
                <a:solidFill>
                  <a:prstClr val="black"/>
                </a:solidFill>
                <a:latin typeface="Times New Roman"/>
                <a:ea typeface="Times New Roman"/>
              </a:rPr>
              <a:t> people</a:t>
            </a:r>
            <a:r>
              <a:rPr lang="tr-TR" sz="1600" spc="-100" baseline="30000" dirty="0">
                <a:solidFill>
                  <a:prstClr val="black"/>
                </a:solidFill>
                <a:latin typeface="Times New Roman"/>
                <a:ea typeface="Times New Roman"/>
              </a:rPr>
              <a:t>14</a:t>
            </a:r>
            <a:endParaRPr lang="tr-TR" sz="1600" spc="-100" dirty="0">
              <a:solidFill>
                <a:prstClr val="black"/>
              </a:solidFill>
              <a:latin typeface="Times New Roman"/>
              <a:ea typeface="Times New Roman"/>
            </a:endParaRPr>
          </a:p>
          <a:p>
            <a:pPr marL="742950" marR="835025" lvl="1" indent="-285750" algn="just">
              <a:lnSpc>
                <a:spcPct val="110000"/>
              </a:lnSpc>
              <a:spcBef>
                <a:spcPts val="130"/>
              </a:spcBef>
              <a:buSzPts val="1200"/>
              <a:buFont typeface="Times New Roman"/>
              <a:buAutoNum type="arabicParenR"/>
              <a:tabLst>
                <a:tab pos="992505" algn="l"/>
              </a:tabLst>
            </a:pPr>
            <a:r>
              <a:rPr lang="en-US" sz="1600" spc="-100" dirty="0">
                <a:solidFill>
                  <a:prstClr val="black"/>
                </a:solidFill>
                <a:latin typeface="Times New Roman"/>
                <a:ea typeface="Times New Roman"/>
              </a:rPr>
              <a:t>Students who have one of their parents or their guardians, who are over 65, and who receive disability or needy pension within the scope of the Law No. 2022, dated 01.07.1976 on Pensions for Needy, Powerless and Orphaned Turkish Citizens and Disabled and Needy Turkish Citizens.</a:t>
            </a:r>
            <a:r>
              <a:rPr lang="tr-TR" sz="1600" spc="-100" baseline="30000" dirty="0">
                <a:solidFill>
                  <a:prstClr val="black"/>
                </a:solidFill>
                <a:latin typeface="Times New Roman"/>
                <a:ea typeface="Times New Roman"/>
              </a:rPr>
              <a:t>16</a:t>
            </a:r>
            <a:endParaRPr lang="tr-TR" sz="1600" spc="-100" dirty="0">
              <a:solidFill>
                <a:prstClr val="black"/>
              </a:solidFill>
              <a:latin typeface="Times New Roman"/>
              <a:ea typeface="Times New Roman"/>
            </a:endParaRPr>
          </a:p>
        </p:txBody>
      </p:sp>
      <p:pic>
        <p:nvPicPr>
          <p:cNvPr id="4" name="Resim 3">
            <a:extLst>
              <a:ext uri="{FF2B5EF4-FFF2-40B4-BE49-F238E27FC236}">
                <a16:creationId xmlns:a16="http://schemas.microsoft.com/office/drawing/2014/main" id="{460499CE-AE12-F50C-29C5-2B54F41B0ED2}"/>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2107429607"/>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686079623"/>
              </p:ext>
            </p:extLst>
          </p:nvPr>
        </p:nvGraphicFramePr>
        <p:xfrm>
          <a:off x="620486" y="2049236"/>
          <a:ext cx="10744200" cy="4134183"/>
        </p:xfrm>
        <a:graphic>
          <a:graphicData uri="http://schemas.openxmlformats.org/drawingml/2006/table">
            <a:tbl>
              <a:tblPr firstRow="1" firstCol="1" lastRow="1" lastCol="1" bandRow="1" bandCol="1"/>
              <a:tblGrid>
                <a:gridCol w="6333990">
                  <a:extLst>
                    <a:ext uri="{9D8B030D-6E8A-4147-A177-3AD203B41FA5}">
                      <a16:colId xmlns:a16="http://schemas.microsoft.com/office/drawing/2014/main" val="20000"/>
                    </a:ext>
                  </a:extLst>
                </a:gridCol>
                <a:gridCol w="4410210">
                  <a:extLst>
                    <a:ext uri="{9D8B030D-6E8A-4147-A177-3AD203B41FA5}">
                      <a16:colId xmlns:a16="http://schemas.microsoft.com/office/drawing/2014/main" val="20001"/>
                    </a:ext>
                  </a:extLst>
                </a:gridCol>
              </a:tblGrid>
              <a:tr h="987878">
                <a:tc>
                  <a:txBody>
                    <a:bodyPr/>
                    <a:lstStyle/>
                    <a:p>
                      <a:pPr marL="67945">
                        <a:spcBef>
                          <a:spcPts val="785"/>
                        </a:spcBef>
                        <a:spcAft>
                          <a:spcPts val="0"/>
                        </a:spcAft>
                      </a:pPr>
                      <a:r>
                        <a:rPr lang="tr-TR" sz="2800" b="1" dirty="0">
                          <a:effectLst/>
                          <a:latin typeface="Times New Roman"/>
                          <a:ea typeface="Times New Roman"/>
                        </a:rPr>
                        <a:t>Hareketlilik türü</a:t>
                      </a:r>
                      <a:endParaRPr lang="tr-TR" sz="2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spcBef>
                          <a:spcPts val="785"/>
                        </a:spcBef>
                        <a:spcAft>
                          <a:spcPts val="0"/>
                        </a:spcAft>
                      </a:pPr>
                      <a:r>
                        <a:rPr lang="tr-TR" sz="2800" b="1">
                          <a:effectLst/>
                          <a:latin typeface="Times New Roman"/>
                          <a:ea typeface="Times New Roman"/>
                        </a:rPr>
                        <a:t>İlave Hibe Desteği Miktarı</a:t>
                      </a:r>
                      <a:endParaRPr lang="tr-TR" sz="2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6843">
                <a:tc>
                  <a:txBody>
                    <a:bodyPr/>
                    <a:lstStyle/>
                    <a:p>
                      <a:pPr marL="67945">
                        <a:lnSpc>
                          <a:spcPts val="1340"/>
                        </a:lnSpc>
                        <a:spcAft>
                          <a:spcPts val="0"/>
                        </a:spcAft>
                      </a:pPr>
                      <a:endParaRPr lang="tr-TR" sz="2800" dirty="0">
                        <a:effectLst/>
                        <a:latin typeface="Times New Roman"/>
                        <a:ea typeface="Times New Roman"/>
                      </a:endParaRPr>
                    </a:p>
                    <a:p>
                      <a:pPr marL="67945">
                        <a:lnSpc>
                          <a:spcPts val="1340"/>
                        </a:lnSpc>
                        <a:spcAft>
                          <a:spcPts val="0"/>
                        </a:spcAft>
                      </a:pPr>
                      <a:endParaRPr lang="tr-TR" sz="2800" dirty="0">
                        <a:effectLst/>
                        <a:latin typeface="Times New Roman"/>
                        <a:ea typeface="Times New Roman"/>
                      </a:endParaRPr>
                    </a:p>
                    <a:p>
                      <a:pPr marL="67945">
                        <a:lnSpc>
                          <a:spcPts val="1340"/>
                        </a:lnSpc>
                        <a:spcAft>
                          <a:spcPts val="0"/>
                        </a:spcAft>
                      </a:pPr>
                      <a:r>
                        <a:rPr lang="tr-TR" sz="2800" dirty="0">
                          <a:effectLst/>
                          <a:latin typeface="Times New Roman"/>
                          <a:ea typeface="Times New Roman"/>
                        </a:rPr>
                        <a:t>2-12 ay arası öğrenci </a:t>
                      </a:r>
                    </a:p>
                    <a:p>
                      <a:pPr marL="67945">
                        <a:lnSpc>
                          <a:spcPts val="1340"/>
                        </a:lnSpc>
                        <a:spcAft>
                          <a:spcPts val="0"/>
                        </a:spcAft>
                      </a:pPr>
                      <a:endParaRPr lang="tr-TR" sz="2800" dirty="0">
                        <a:effectLst/>
                        <a:latin typeface="Times New Roman"/>
                        <a:ea typeface="Times New Roman"/>
                      </a:endParaRPr>
                    </a:p>
                    <a:p>
                      <a:pPr marL="67945">
                        <a:lnSpc>
                          <a:spcPts val="1340"/>
                        </a:lnSpc>
                        <a:spcAft>
                          <a:spcPts val="0"/>
                        </a:spcAft>
                      </a:pPr>
                      <a:r>
                        <a:rPr lang="tr-TR" sz="2800" dirty="0">
                          <a:effectLst/>
                          <a:latin typeface="Times New Roman"/>
                          <a:ea typeface="Times New Roman"/>
                        </a:rPr>
                        <a:t>Hareketliliği</a:t>
                      </a:r>
                    </a:p>
                    <a:p>
                      <a:pPr marL="67945">
                        <a:lnSpc>
                          <a:spcPts val="1340"/>
                        </a:lnSpc>
                        <a:spcAft>
                          <a:spcPts val="0"/>
                        </a:spcAft>
                      </a:pPr>
                      <a:endParaRPr lang="tr-TR" sz="2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340"/>
                        </a:lnSpc>
                        <a:spcAft>
                          <a:spcPts val="0"/>
                        </a:spcAft>
                      </a:pPr>
                      <a:endParaRPr lang="tr-TR" sz="2800" dirty="0">
                        <a:effectLst/>
                        <a:latin typeface="Times New Roman"/>
                        <a:ea typeface="Times New Roman"/>
                      </a:endParaRPr>
                    </a:p>
                    <a:p>
                      <a:pPr marL="68580">
                        <a:lnSpc>
                          <a:spcPts val="1340"/>
                        </a:lnSpc>
                        <a:spcAft>
                          <a:spcPts val="0"/>
                        </a:spcAft>
                      </a:pPr>
                      <a:endParaRPr lang="tr-TR" sz="2800" dirty="0">
                        <a:effectLst/>
                        <a:latin typeface="Times New Roman"/>
                        <a:ea typeface="Times New Roman"/>
                      </a:endParaRPr>
                    </a:p>
                    <a:p>
                      <a:pPr marL="68580">
                        <a:lnSpc>
                          <a:spcPts val="1340"/>
                        </a:lnSpc>
                        <a:spcAft>
                          <a:spcPts val="0"/>
                        </a:spcAft>
                      </a:pPr>
                      <a:r>
                        <a:rPr lang="tr-TR" sz="2800" dirty="0">
                          <a:effectLst/>
                          <a:latin typeface="Times New Roman"/>
                          <a:ea typeface="Times New Roman"/>
                        </a:rPr>
                        <a:t>Aylık 250 €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6834">
                <a:tc>
                  <a:txBody>
                    <a:bodyPr/>
                    <a:lstStyle/>
                    <a:p>
                      <a:pPr marL="67945">
                        <a:lnSpc>
                          <a:spcPts val="1350"/>
                        </a:lnSpc>
                        <a:spcAft>
                          <a:spcPts val="0"/>
                        </a:spcAft>
                      </a:pPr>
                      <a:endParaRPr lang="tr-TR" sz="2800" dirty="0">
                        <a:effectLst/>
                        <a:latin typeface="Times New Roman"/>
                        <a:ea typeface="Times New Roman"/>
                      </a:endParaRPr>
                    </a:p>
                    <a:p>
                      <a:pPr marL="67945">
                        <a:lnSpc>
                          <a:spcPts val="1350"/>
                        </a:lnSpc>
                        <a:spcAft>
                          <a:spcPts val="0"/>
                        </a:spcAft>
                      </a:pPr>
                      <a:r>
                        <a:rPr lang="tr-TR" sz="2800" dirty="0">
                          <a:effectLst/>
                          <a:latin typeface="Times New Roman"/>
                          <a:ea typeface="Times New Roman"/>
                        </a:rPr>
                        <a:t>5-14 gün arasındaki kısa</a:t>
                      </a:r>
                      <a:r>
                        <a:rPr lang="tr-TR" sz="2800" baseline="0" dirty="0">
                          <a:effectLst/>
                          <a:latin typeface="Times New Roman"/>
                          <a:ea typeface="Times New Roman"/>
                        </a:rPr>
                        <a:t>  </a:t>
                      </a:r>
                      <a:r>
                        <a:rPr lang="tr-TR" sz="2800" dirty="0">
                          <a:effectLst/>
                          <a:latin typeface="Times New Roman"/>
                          <a:ea typeface="Times New Roman"/>
                        </a:rPr>
                        <a:t>dönem</a:t>
                      </a:r>
                      <a:r>
                        <a:rPr lang="tr-TR" sz="2800" spc="285" dirty="0">
                          <a:effectLst/>
                          <a:latin typeface="Times New Roman"/>
                          <a:ea typeface="Times New Roman"/>
                        </a:rPr>
                        <a:t> </a:t>
                      </a:r>
                      <a:r>
                        <a:rPr lang="tr-TR" sz="2800" dirty="0">
                          <a:effectLst/>
                          <a:latin typeface="Times New Roman"/>
                          <a:ea typeface="Times New Roman"/>
                        </a:rPr>
                        <a:t>öğrenci</a:t>
                      </a:r>
                    </a:p>
                    <a:p>
                      <a:pPr marL="67945">
                        <a:lnSpc>
                          <a:spcPts val="1350"/>
                        </a:lnSpc>
                        <a:spcAft>
                          <a:spcPts val="0"/>
                        </a:spcAft>
                      </a:pPr>
                      <a:endParaRPr lang="tr-TR" sz="2800" dirty="0">
                        <a:effectLst/>
                        <a:latin typeface="Times New Roman"/>
                        <a:ea typeface="Times New Roman"/>
                      </a:endParaRPr>
                    </a:p>
                    <a:p>
                      <a:pPr marL="67945">
                        <a:lnSpc>
                          <a:spcPts val="1305"/>
                        </a:lnSpc>
                        <a:spcAft>
                          <a:spcPts val="0"/>
                        </a:spcAft>
                      </a:pPr>
                      <a:r>
                        <a:rPr lang="tr-TR" sz="2800" dirty="0">
                          <a:effectLst/>
                          <a:latin typeface="Times New Roman"/>
                          <a:ea typeface="Times New Roman"/>
                        </a:rPr>
                        <a:t>hareketliliği*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350"/>
                        </a:lnSpc>
                        <a:spcAft>
                          <a:spcPts val="0"/>
                        </a:spcAft>
                      </a:pPr>
                      <a:endParaRPr lang="tr-TR" sz="2800" dirty="0">
                        <a:effectLst/>
                        <a:latin typeface="Times New Roman"/>
                        <a:ea typeface="Times New Roman"/>
                      </a:endParaRPr>
                    </a:p>
                    <a:p>
                      <a:pPr marL="68580">
                        <a:lnSpc>
                          <a:spcPts val="1350"/>
                        </a:lnSpc>
                        <a:spcAft>
                          <a:spcPts val="0"/>
                        </a:spcAft>
                      </a:pPr>
                      <a:endParaRPr lang="tr-TR" sz="2800" dirty="0">
                        <a:effectLst/>
                        <a:latin typeface="Times New Roman"/>
                        <a:ea typeface="Times New Roman"/>
                      </a:endParaRPr>
                    </a:p>
                    <a:p>
                      <a:pPr marL="68580">
                        <a:lnSpc>
                          <a:spcPts val="1350"/>
                        </a:lnSpc>
                        <a:spcAft>
                          <a:spcPts val="0"/>
                        </a:spcAft>
                      </a:pPr>
                      <a:r>
                        <a:rPr lang="tr-TR" sz="2800" dirty="0">
                          <a:effectLst/>
                          <a:latin typeface="Times New Roman"/>
                          <a:ea typeface="Times New Roman"/>
                        </a:rPr>
                        <a:t>Gündelik hibe toplamına </a:t>
                      </a:r>
                    </a:p>
                    <a:p>
                      <a:pPr marL="68580">
                        <a:lnSpc>
                          <a:spcPts val="1350"/>
                        </a:lnSpc>
                        <a:spcAft>
                          <a:spcPts val="0"/>
                        </a:spcAft>
                      </a:pPr>
                      <a:endParaRPr lang="tr-TR" sz="2800" dirty="0">
                        <a:effectLst/>
                        <a:latin typeface="Times New Roman"/>
                        <a:ea typeface="Times New Roman"/>
                      </a:endParaRPr>
                    </a:p>
                    <a:p>
                      <a:pPr marL="68580">
                        <a:lnSpc>
                          <a:spcPts val="1350"/>
                        </a:lnSpc>
                        <a:spcAft>
                          <a:spcPts val="0"/>
                        </a:spcAft>
                      </a:pPr>
                      <a:r>
                        <a:rPr lang="tr-TR" sz="2800" dirty="0">
                          <a:effectLst/>
                          <a:latin typeface="Times New Roman"/>
                          <a:ea typeface="Times New Roman"/>
                        </a:rPr>
                        <a:t>ilaveten 100 €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6834">
                <a:tc>
                  <a:txBody>
                    <a:bodyPr/>
                    <a:lstStyle/>
                    <a:p>
                      <a:pPr marL="67945">
                        <a:lnSpc>
                          <a:spcPts val="1355"/>
                        </a:lnSpc>
                        <a:spcAft>
                          <a:spcPts val="0"/>
                        </a:spcAft>
                      </a:pPr>
                      <a:endParaRPr lang="tr-TR" sz="2800" dirty="0">
                        <a:effectLst/>
                        <a:latin typeface="Times New Roman"/>
                        <a:ea typeface="Times New Roman"/>
                      </a:endParaRPr>
                    </a:p>
                    <a:p>
                      <a:pPr marL="67945">
                        <a:lnSpc>
                          <a:spcPts val="1355"/>
                        </a:lnSpc>
                        <a:spcAft>
                          <a:spcPts val="0"/>
                        </a:spcAft>
                      </a:pPr>
                      <a:r>
                        <a:rPr lang="tr-TR" sz="2800" dirty="0">
                          <a:effectLst/>
                          <a:latin typeface="Times New Roman"/>
                          <a:ea typeface="Times New Roman"/>
                        </a:rPr>
                        <a:t>15-30 gün arasındaki kısa dönem öğrenci</a:t>
                      </a:r>
                    </a:p>
                    <a:p>
                      <a:pPr marL="67945">
                        <a:lnSpc>
                          <a:spcPts val="1320"/>
                        </a:lnSpc>
                        <a:spcAft>
                          <a:spcPts val="0"/>
                        </a:spcAft>
                      </a:pPr>
                      <a:endParaRPr lang="tr-TR" sz="2800" dirty="0">
                        <a:effectLst/>
                        <a:latin typeface="Times New Roman"/>
                        <a:ea typeface="Times New Roman"/>
                      </a:endParaRPr>
                    </a:p>
                    <a:p>
                      <a:pPr marL="67945">
                        <a:lnSpc>
                          <a:spcPts val="1320"/>
                        </a:lnSpc>
                        <a:spcAft>
                          <a:spcPts val="0"/>
                        </a:spcAft>
                      </a:pPr>
                      <a:r>
                        <a:rPr lang="tr-TR" sz="2800" dirty="0">
                          <a:effectLst/>
                          <a:latin typeface="Times New Roman"/>
                          <a:ea typeface="Times New Roman"/>
                        </a:rPr>
                        <a:t>hareketliliği*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355"/>
                        </a:lnSpc>
                        <a:spcAft>
                          <a:spcPts val="0"/>
                        </a:spcAft>
                      </a:pPr>
                      <a:endParaRPr lang="tr-TR" sz="2800" dirty="0">
                        <a:effectLst/>
                        <a:latin typeface="Times New Roman"/>
                        <a:ea typeface="Times New Roman"/>
                      </a:endParaRPr>
                    </a:p>
                    <a:p>
                      <a:pPr marL="68580">
                        <a:lnSpc>
                          <a:spcPts val="1355"/>
                        </a:lnSpc>
                        <a:spcAft>
                          <a:spcPts val="0"/>
                        </a:spcAft>
                      </a:pPr>
                      <a:r>
                        <a:rPr lang="tr-TR" sz="2800" dirty="0">
                          <a:effectLst/>
                          <a:latin typeface="Times New Roman"/>
                          <a:ea typeface="Times New Roman"/>
                        </a:rPr>
                        <a:t>Gündelik hibe toplamına</a:t>
                      </a:r>
                    </a:p>
                    <a:p>
                      <a:pPr marL="68580">
                        <a:lnSpc>
                          <a:spcPts val="1355"/>
                        </a:lnSpc>
                        <a:spcAft>
                          <a:spcPts val="0"/>
                        </a:spcAft>
                      </a:pPr>
                      <a:endParaRPr lang="tr-TR" sz="2800" dirty="0">
                        <a:effectLst/>
                        <a:latin typeface="Times New Roman"/>
                        <a:ea typeface="Times New Roman"/>
                      </a:endParaRPr>
                    </a:p>
                    <a:p>
                      <a:pPr marL="68580">
                        <a:lnSpc>
                          <a:spcPts val="1355"/>
                        </a:lnSpc>
                        <a:spcAft>
                          <a:spcPts val="0"/>
                        </a:spcAft>
                      </a:pPr>
                      <a:r>
                        <a:rPr lang="tr-TR" sz="2800" dirty="0">
                          <a:effectLst/>
                          <a:latin typeface="Times New Roman"/>
                          <a:ea typeface="Times New Roman"/>
                        </a:rPr>
                        <a:t>ilaveten 150 €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9858141"/>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graphicFrame>
        <p:nvGraphicFramePr>
          <p:cNvPr id="3" name="Tablo 2"/>
          <p:cNvGraphicFramePr>
            <a:graphicFrameLocks noGrp="1"/>
          </p:cNvGraphicFramePr>
          <p:nvPr/>
        </p:nvGraphicFramePr>
        <p:xfrm>
          <a:off x="620486" y="2049236"/>
          <a:ext cx="10744200" cy="3868389"/>
        </p:xfrm>
        <a:graphic>
          <a:graphicData uri="http://schemas.openxmlformats.org/drawingml/2006/table">
            <a:tbl>
              <a:tblPr firstRow="1" firstCol="1" lastRow="1" lastCol="1" bandRow="1" bandCol="1"/>
              <a:tblGrid>
                <a:gridCol w="6333990">
                  <a:extLst>
                    <a:ext uri="{9D8B030D-6E8A-4147-A177-3AD203B41FA5}">
                      <a16:colId xmlns:a16="http://schemas.microsoft.com/office/drawing/2014/main" val="20000"/>
                    </a:ext>
                  </a:extLst>
                </a:gridCol>
                <a:gridCol w="4410210">
                  <a:extLst>
                    <a:ext uri="{9D8B030D-6E8A-4147-A177-3AD203B41FA5}">
                      <a16:colId xmlns:a16="http://schemas.microsoft.com/office/drawing/2014/main" val="20001"/>
                    </a:ext>
                  </a:extLst>
                </a:gridCol>
              </a:tblGrid>
              <a:tr h="987878">
                <a:tc>
                  <a:txBody>
                    <a:bodyPr/>
                    <a:lstStyle/>
                    <a:p>
                      <a:pPr marL="67945">
                        <a:spcBef>
                          <a:spcPts val="785"/>
                        </a:spcBef>
                        <a:spcAft>
                          <a:spcPts val="0"/>
                        </a:spcAft>
                      </a:pPr>
                      <a:r>
                        <a:rPr lang="tr-TR" sz="2800" b="1" dirty="0" err="1">
                          <a:effectLst/>
                          <a:latin typeface="Times New Roman"/>
                          <a:ea typeface="Times New Roman"/>
                        </a:rPr>
                        <a:t>Type</a:t>
                      </a:r>
                      <a:r>
                        <a:rPr lang="tr-TR" sz="2800" b="1" dirty="0">
                          <a:effectLst/>
                          <a:latin typeface="Times New Roman"/>
                          <a:ea typeface="Times New Roman"/>
                        </a:rPr>
                        <a:t> of </a:t>
                      </a:r>
                      <a:r>
                        <a:rPr lang="tr-TR" sz="2800" b="1" dirty="0" err="1">
                          <a:effectLst/>
                          <a:latin typeface="Times New Roman"/>
                          <a:ea typeface="Times New Roman"/>
                        </a:rPr>
                        <a:t>Mobility</a:t>
                      </a:r>
                      <a:endParaRPr lang="tr-TR" sz="2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spcBef>
                          <a:spcPts val="785"/>
                        </a:spcBef>
                        <a:spcAft>
                          <a:spcPts val="0"/>
                        </a:spcAft>
                      </a:pPr>
                      <a:r>
                        <a:rPr lang="tr-TR" sz="2400" b="1" dirty="0" err="1">
                          <a:effectLst/>
                          <a:latin typeface="Times New Roman"/>
                          <a:ea typeface="Times New Roman"/>
                        </a:rPr>
                        <a:t>Amount</a:t>
                      </a:r>
                      <a:r>
                        <a:rPr lang="tr-TR" sz="2400" b="1" dirty="0">
                          <a:effectLst/>
                          <a:latin typeface="Times New Roman"/>
                          <a:ea typeface="Times New Roman"/>
                        </a:rPr>
                        <a:t> of </a:t>
                      </a:r>
                      <a:r>
                        <a:rPr lang="tr-TR" sz="2400" b="1" dirty="0" err="1">
                          <a:effectLst/>
                          <a:latin typeface="Times New Roman"/>
                          <a:ea typeface="Times New Roman"/>
                        </a:rPr>
                        <a:t>Additional</a:t>
                      </a:r>
                      <a:r>
                        <a:rPr lang="tr-TR" sz="2400" b="1" dirty="0">
                          <a:effectLst/>
                          <a:latin typeface="Times New Roman"/>
                          <a:ea typeface="Times New Roman"/>
                        </a:rPr>
                        <a:t> Grant </a:t>
                      </a:r>
                      <a:r>
                        <a:rPr lang="tr-TR" sz="2400" b="1" dirty="0" err="1">
                          <a:effectLst/>
                          <a:latin typeface="Times New Roman"/>
                          <a:ea typeface="Times New Roman"/>
                        </a:rPr>
                        <a:t>Support</a:t>
                      </a:r>
                      <a:endParaRPr lang="tr-TR" sz="24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6843">
                <a:tc>
                  <a:txBody>
                    <a:bodyPr/>
                    <a:lstStyle/>
                    <a:p>
                      <a:pPr marL="67945">
                        <a:lnSpc>
                          <a:spcPts val="1340"/>
                        </a:lnSpc>
                        <a:spcAft>
                          <a:spcPts val="0"/>
                        </a:spcAft>
                      </a:pPr>
                      <a:endParaRPr lang="tr-TR" sz="2800" dirty="0">
                        <a:effectLst/>
                        <a:latin typeface="Times New Roman"/>
                        <a:ea typeface="Times New Roman"/>
                      </a:endParaRPr>
                    </a:p>
                    <a:p>
                      <a:pPr marL="67945">
                        <a:lnSpc>
                          <a:spcPts val="1340"/>
                        </a:lnSpc>
                        <a:spcAft>
                          <a:spcPts val="0"/>
                        </a:spcAft>
                      </a:pPr>
                      <a:r>
                        <a:rPr lang="tr-TR" sz="2800" dirty="0" err="1">
                          <a:effectLst/>
                          <a:latin typeface="Times New Roman"/>
                          <a:ea typeface="Times New Roman"/>
                        </a:rPr>
                        <a:t>Student</a:t>
                      </a:r>
                      <a:r>
                        <a:rPr lang="tr-TR" sz="2800" dirty="0">
                          <a:effectLst/>
                          <a:latin typeface="Times New Roman"/>
                          <a:ea typeface="Times New Roman"/>
                        </a:rPr>
                        <a:t> </a:t>
                      </a:r>
                      <a:r>
                        <a:rPr lang="tr-TR" sz="2800" dirty="0" err="1">
                          <a:effectLst/>
                          <a:latin typeface="Times New Roman"/>
                          <a:ea typeface="Times New Roman"/>
                        </a:rPr>
                        <a:t>Mobility</a:t>
                      </a:r>
                      <a:r>
                        <a:rPr lang="tr-TR" sz="2800" dirty="0">
                          <a:effectLst/>
                          <a:latin typeface="Times New Roman"/>
                          <a:ea typeface="Times New Roman"/>
                        </a:rPr>
                        <a:t> </a:t>
                      </a:r>
                      <a:r>
                        <a:rPr lang="tr-TR" sz="2800" dirty="0" err="1">
                          <a:effectLst/>
                          <a:latin typeface="Times New Roman"/>
                          <a:ea typeface="Times New Roman"/>
                        </a:rPr>
                        <a:t>for</a:t>
                      </a:r>
                      <a:r>
                        <a:rPr lang="tr-TR" sz="2800" dirty="0">
                          <a:effectLst/>
                          <a:latin typeface="Times New Roman"/>
                          <a:ea typeface="Times New Roman"/>
                        </a:rPr>
                        <a:t> 2-12 </a:t>
                      </a:r>
                      <a:r>
                        <a:rPr lang="tr-TR" sz="2800" dirty="0" err="1">
                          <a:effectLst/>
                          <a:latin typeface="Times New Roman"/>
                          <a:ea typeface="Times New Roman"/>
                        </a:rPr>
                        <a:t>months</a:t>
                      </a:r>
                      <a:endParaRPr lang="tr-TR" sz="2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340"/>
                        </a:lnSpc>
                        <a:spcAft>
                          <a:spcPts val="0"/>
                        </a:spcAft>
                      </a:pPr>
                      <a:endParaRPr lang="tr-TR" sz="2800" dirty="0">
                        <a:effectLst/>
                        <a:latin typeface="Times New Roman"/>
                        <a:ea typeface="Times New Roman"/>
                      </a:endParaRPr>
                    </a:p>
                    <a:p>
                      <a:pPr marL="68580">
                        <a:lnSpc>
                          <a:spcPts val="1340"/>
                        </a:lnSpc>
                        <a:spcAft>
                          <a:spcPts val="0"/>
                        </a:spcAft>
                      </a:pPr>
                      <a:endParaRPr lang="tr-TR" sz="2800" dirty="0">
                        <a:effectLst/>
                        <a:latin typeface="Times New Roman"/>
                        <a:ea typeface="Times New Roman"/>
                      </a:endParaRPr>
                    </a:p>
                    <a:p>
                      <a:pPr marL="68580">
                        <a:lnSpc>
                          <a:spcPts val="1340"/>
                        </a:lnSpc>
                        <a:spcAft>
                          <a:spcPts val="0"/>
                        </a:spcAft>
                      </a:pPr>
                      <a:r>
                        <a:rPr lang="tr-TR" sz="2800" dirty="0">
                          <a:effectLst/>
                          <a:latin typeface="Times New Roman"/>
                          <a:ea typeface="Times New Roman"/>
                        </a:rPr>
                        <a:t> 250 € </a:t>
                      </a:r>
                      <a:r>
                        <a:rPr lang="tr-TR" sz="2800" dirty="0" err="1">
                          <a:effectLst/>
                          <a:latin typeface="Times New Roman"/>
                          <a:ea typeface="Times New Roman"/>
                        </a:rPr>
                        <a:t>per</a:t>
                      </a:r>
                      <a:r>
                        <a:rPr lang="tr-TR" sz="2800" dirty="0">
                          <a:effectLst/>
                          <a:latin typeface="Times New Roman"/>
                          <a:ea typeface="Times New Roman"/>
                        </a:rPr>
                        <a:t> </a:t>
                      </a:r>
                      <a:r>
                        <a:rPr lang="tr-TR" sz="2800" dirty="0" err="1">
                          <a:effectLst/>
                          <a:latin typeface="Times New Roman"/>
                          <a:ea typeface="Times New Roman"/>
                        </a:rPr>
                        <a:t>month</a:t>
                      </a:r>
                      <a:endParaRPr lang="tr-TR" sz="2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6834">
                <a:tc>
                  <a:txBody>
                    <a:bodyPr/>
                    <a:lstStyle/>
                    <a:p>
                      <a:pPr marL="67945">
                        <a:lnSpc>
                          <a:spcPts val="1350"/>
                        </a:lnSpc>
                        <a:spcAft>
                          <a:spcPts val="0"/>
                        </a:spcAft>
                      </a:pPr>
                      <a:endParaRPr lang="tr-TR" sz="2800" dirty="0">
                        <a:effectLst/>
                        <a:latin typeface="Times New Roman"/>
                        <a:ea typeface="Times New Roman"/>
                      </a:endParaRPr>
                    </a:p>
                    <a:p>
                      <a:pPr marL="67945">
                        <a:lnSpc>
                          <a:spcPts val="1350"/>
                        </a:lnSpc>
                        <a:spcAft>
                          <a:spcPts val="0"/>
                        </a:spcAft>
                      </a:pPr>
                      <a:r>
                        <a:rPr lang="tr-TR" sz="2800" dirty="0" err="1">
                          <a:effectLst/>
                          <a:latin typeface="Times New Roman"/>
                          <a:ea typeface="Times New Roman"/>
                        </a:rPr>
                        <a:t>Short</a:t>
                      </a:r>
                      <a:r>
                        <a:rPr lang="tr-TR" sz="2800" dirty="0">
                          <a:effectLst/>
                          <a:latin typeface="Times New Roman"/>
                          <a:ea typeface="Times New Roman"/>
                        </a:rPr>
                        <a:t> </a:t>
                      </a:r>
                      <a:r>
                        <a:rPr lang="tr-TR" sz="2800" dirty="0" err="1">
                          <a:effectLst/>
                          <a:latin typeface="Times New Roman"/>
                          <a:ea typeface="Times New Roman"/>
                        </a:rPr>
                        <a:t>Term</a:t>
                      </a:r>
                      <a:r>
                        <a:rPr lang="tr-TR" sz="2800" dirty="0">
                          <a:effectLst/>
                          <a:latin typeface="Times New Roman"/>
                          <a:ea typeface="Times New Roman"/>
                        </a:rPr>
                        <a:t> </a:t>
                      </a:r>
                      <a:r>
                        <a:rPr lang="tr-TR" sz="2800" dirty="0" err="1">
                          <a:effectLst/>
                          <a:latin typeface="Times New Roman"/>
                          <a:ea typeface="Times New Roman"/>
                        </a:rPr>
                        <a:t>Student</a:t>
                      </a:r>
                      <a:r>
                        <a:rPr lang="tr-TR" sz="2800" dirty="0">
                          <a:effectLst/>
                          <a:latin typeface="Times New Roman"/>
                          <a:ea typeface="Times New Roman"/>
                        </a:rPr>
                        <a:t> </a:t>
                      </a:r>
                      <a:r>
                        <a:rPr lang="tr-TR" sz="2800" dirty="0" err="1">
                          <a:effectLst/>
                          <a:latin typeface="Times New Roman"/>
                          <a:ea typeface="Times New Roman"/>
                        </a:rPr>
                        <a:t>Mobility</a:t>
                      </a:r>
                      <a:r>
                        <a:rPr lang="tr-TR" sz="2800" dirty="0">
                          <a:effectLst/>
                          <a:latin typeface="Times New Roman"/>
                          <a:ea typeface="Times New Roman"/>
                        </a:rPr>
                        <a:t> </a:t>
                      </a:r>
                      <a:r>
                        <a:rPr lang="tr-TR" sz="2800" dirty="0" err="1">
                          <a:effectLst/>
                          <a:latin typeface="Times New Roman"/>
                          <a:ea typeface="Times New Roman"/>
                        </a:rPr>
                        <a:t>between</a:t>
                      </a:r>
                      <a:r>
                        <a:rPr lang="tr-TR" sz="2800" dirty="0">
                          <a:effectLst/>
                          <a:latin typeface="Times New Roman"/>
                          <a:ea typeface="Times New Roman"/>
                        </a:rPr>
                        <a:t> 5-14 </a:t>
                      </a:r>
                      <a:r>
                        <a:rPr lang="tr-TR" sz="2800" dirty="0" err="1">
                          <a:effectLst/>
                          <a:latin typeface="Times New Roman"/>
                          <a:ea typeface="Times New Roman"/>
                        </a:rPr>
                        <a:t>days</a:t>
                      </a:r>
                      <a:r>
                        <a:rPr lang="tr-TR" sz="2800" dirty="0">
                          <a:effectLst/>
                          <a:latin typeface="Times New Roman"/>
                          <a:ea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350"/>
                        </a:lnSpc>
                        <a:spcAft>
                          <a:spcPts val="0"/>
                        </a:spcAft>
                      </a:pPr>
                      <a:endParaRPr lang="tr-TR" sz="2400" dirty="0">
                        <a:effectLst/>
                        <a:latin typeface="Times New Roman"/>
                        <a:ea typeface="Times New Roman"/>
                      </a:endParaRPr>
                    </a:p>
                    <a:p>
                      <a:pPr marL="68580" marR="0" lvl="0" indent="0" algn="l" defTabSz="914400" rtl="0" eaLnBrk="1" fontAlgn="auto" latinLnBrk="0" hangingPunct="1">
                        <a:lnSpc>
                          <a:spcPts val="1350"/>
                        </a:lnSpc>
                        <a:spcBef>
                          <a:spcPts val="0"/>
                        </a:spcBef>
                        <a:spcAft>
                          <a:spcPts val="0"/>
                        </a:spcAft>
                        <a:buClrTx/>
                        <a:buSzTx/>
                        <a:buFontTx/>
                        <a:buNone/>
                        <a:tabLst/>
                        <a:defRPr/>
                      </a:pPr>
                      <a:r>
                        <a:rPr lang="tr-TR" sz="2400" dirty="0">
                          <a:effectLst/>
                          <a:latin typeface="Times New Roman"/>
                          <a:ea typeface="Times New Roman"/>
                        </a:rPr>
                        <a:t>100 €,in </a:t>
                      </a:r>
                      <a:r>
                        <a:rPr lang="tr-TR" sz="2400" dirty="0" err="1">
                          <a:effectLst/>
                          <a:latin typeface="Times New Roman"/>
                          <a:ea typeface="Times New Roman"/>
                        </a:rPr>
                        <a:t>addition</a:t>
                      </a:r>
                      <a:r>
                        <a:rPr lang="tr-TR" sz="2400" dirty="0">
                          <a:effectLst/>
                          <a:latin typeface="Times New Roman"/>
                          <a:ea typeface="Times New Roman"/>
                        </a:rPr>
                        <a:t> </a:t>
                      </a:r>
                      <a:r>
                        <a:rPr lang="tr-TR" sz="2400" dirty="0" err="1">
                          <a:effectLst/>
                          <a:latin typeface="Times New Roman"/>
                          <a:ea typeface="Times New Roman"/>
                        </a:rPr>
                        <a:t>to</a:t>
                      </a:r>
                      <a:r>
                        <a:rPr lang="tr-TR" sz="2400" dirty="0">
                          <a:effectLst/>
                          <a:latin typeface="Times New Roman"/>
                          <a:ea typeface="Times New Roman"/>
                        </a:rPr>
                        <a:t> </a:t>
                      </a:r>
                      <a:r>
                        <a:rPr lang="tr-TR" sz="2400" dirty="0" err="1">
                          <a:effectLst/>
                          <a:latin typeface="Times New Roman"/>
                          <a:ea typeface="Times New Roman"/>
                        </a:rPr>
                        <a:t>the</a:t>
                      </a:r>
                      <a:r>
                        <a:rPr lang="tr-TR" sz="2400" dirty="0">
                          <a:effectLst/>
                          <a:latin typeface="Times New Roman"/>
                          <a:ea typeface="Times New Roman"/>
                        </a:rPr>
                        <a:t> </a:t>
                      </a:r>
                      <a:r>
                        <a:rPr lang="tr-TR" sz="2400" dirty="0" err="1">
                          <a:effectLst/>
                          <a:latin typeface="Times New Roman"/>
                          <a:ea typeface="Times New Roman"/>
                        </a:rPr>
                        <a:t>daily</a:t>
                      </a:r>
                      <a:endParaRPr lang="tr-TR" sz="2400" dirty="0">
                        <a:effectLst/>
                        <a:latin typeface="Times New Roman"/>
                        <a:ea typeface="Times New Roman"/>
                      </a:endParaRPr>
                    </a:p>
                    <a:p>
                      <a:pPr marL="68580" marR="0" lvl="0" indent="0" algn="l" defTabSz="914400" rtl="0" eaLnBrk="1" fontAlgn="auto" latinLnBrk="0" hangingPunct="1">
                        <a:lnSpc>
                          <a:spcPts val="1350"/>
                        </a:lnSpc>
                        <a:spcBef>
                          <a:spcPts val="0"/>
                        </a:spcBef>
                        <a:spcAft>
                          <a:spcPts val="0"/>
                        </a:spcAft>
                        <a:buClrTx/>
                        <a:buSzTx/>
                        <a:buFontTx/>
                        <a:buNone/>
                        <a:tabLst/>
                        <a:defRPr/>
                      </a:pPr>
                      <a:r>
                        <a:rPr lang="tr-TR" sz="2400" dirty="0">
                          <a:effectLst/>
                          <a:latin typeface="Times New Roman"/>
                          <a:ea typeface="Times New Roman"/>
                        </a:rPr>
                        <a:t> </a:t>
                      </a:r>
                      <a:r>
                        <a:rPr lang="tr-TR" sz="2400" dirty="0" err="1">
                          <a:effectLst/>
                          <a:latin typeface="Times New Roman"/>
                          <a:ea typeface="Times New Roman"/>
                        </a:rPr>
                        <a:t>grant</a:t>
                      </a:r>
                      <a:r>
                        <a:rPr lang="tr-TR" sz="2400" dirty="0">
                          <a:effectLst/>
                          <a:latin typeface="Times New Roman"/>
                          <a:ea typeface="Times New Roman"/>
                        </a:rPr>
                        <a:t> </a:t>
                      </a:r>
                      <a:r>
                        <a:rPr lang="tr-TR" sz="2400" dirty="0" err="1">
                          <a:effectLst/>
                          <a:latin typeface="Times New Roman"/>
                          <a:ea typeface="Times New Roman"/>
                        </a:rPr>
                        <a:t>calculated</a:t>
                      </a:r>
                      <a:endParaRPr lang="tr-TR" sz="24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6834">
                <a:tc>
                  <a:txBody>
                    <a:bodyPr/>
                    <a:lstStyle/>
                    <a:p>
                      <a:pPr marL="67945">
                        <a:lnSpc>
                          <a:spcPts val="1355"/>
                        </a:lnSpc>
                        <a:spcAft>
                          <a:spcPts val="0"/>
                        </a:spcAft>
                      </a:pPr>
                      <a:endParaRPr lang="tr-TR" sz="2800" dirty="0">
                        <a:effectLst/>
                        <a:latin typeface="Times New Roman"/>
                        <a:ea typeface="Times New Roman"/>
                      </a:endParaRPr>
                    </a:p>
                    <a:p>
                      <a:pPr marL="67945">
                        <a:lnSpc>
                          <a:spcPts val="1355"/>
                        </a:lnSpc>
                        <a:spcAft>
                          <a:spcPts val="0"/>
                        </a:spcAft>
                      </a:pPr>
                      <a:endParaRPr lang="tr-TR" sz="2800" dirty="0">
                        <a:effectLst/>
                        <a:latin typeface="Times New Roman"/>
                        <a:ea typeface="Times New Roman"/>
                      </a:endParaRPr>
                    </a:p>
                    <a:p>
                      <a:pPr marL="67945">
                        <a:lnSpc>
                          <a:spcPts val="1350"/>
                        </a:lnSpc>
                        <a:spcAft>
                          <a:spcPts val="0"/>
                        </a:spcAft>
                      </a:pPr>
                      <a:endParaRPr lang="tr-TR" sz="2800" dirty="0">
                        <a:effectLst/>
                        <a:latin typeface="Times New Roman"/>
                        <a:ea typeface="Times New Roman"/>
                      </a:endParaRPr>
                    </a:p>
                    <a:p>
                      <a:pPr marL="67945">
                        <a:lnSpc>
                          <a:spcPts val="1350"/>
                        </a:lnSpc>
                        <a:spcAft>
                          <a:spcPts val="0"/>
                        </a:spcAft>
                      </a:pPr>
                      <a:r>
                        <a:rPr lang="tr-TR" sz="2800" dirty="0" err="1">
                          <a:effectLst/>
                          <a:latin typeface="Times New Roman"/>
                          <a:ea typeface="Times New Roman"/>
                        </a:rPr>
                        <a:t>Short</a:t>
                      </a:r>
                      <a:r>
                        <a:rPr lang="tr-TR" sz="2800" dirty="0">
                          <a:effectLst/>
                          <a:latin typeface="Times New Roman"/>
                          <a:ea typeface="Times New Roman"/>
                        </a:rPr>
                        <a:t> </a:t>
                      </a:r>
                      <a:r>
                        <a:rPr lang="tr-TR" sz="2800" dirty="0" err="1">
                          <a:effectLst/>
                          <a:latin typeface="Times New Roman"/>
                          <a:ea typeface="Times New Roman"/>
                        </a:rPr>
                        <a:t>Term</a:t>
                      </a:r>
                      <a:r>
                        <a:rPr lang="tr-TR" sz="2800" dirty="0">
                          <a:effectLst/>
                          <a:latin typeface="Times New Roman"/>
                          <a:ea typeface="Times New Roman"/>
                        </a:rPr>
                        <a:t> </a:t>
                      </a:r>
                      <a:r>
                        <a:rPr lang="tr-TR" sz="2800" dirty="0" err="1">
                          <a:effectLst/>
                          <a:latin typeface="Times New Roman"/>
                          <a:ea typeface="Times New Roman"/>
                        </a:rPr>
                        <a:t>Student</a:t>
                      </a:r>
                      <a:r>
                        <a:rPr lang="tr-TR" sz="2800" dirty="0">
                          <a:effectLst/>
                          <a:latin typeface="Times New Roman"/>
                          <a:ea typeface="Times New Roman"/>
                        </a:rPr>
                        <a:t> </a:t>
                      </a:r>
                      <a:r>
                        <a:rPr lang="tr-TR" sz="2800" dirty="0" err="1">
                          <a:effectLst/>
                          <a:latin typeface="Times New Roman"/>
                          <a:ea typeface="Times New Roman"/>
                        </a:rPr>
                        <a:t>Mobility</a:t>
                      </a:r>
                      <a:r>
                        <a:rPr lang="tr-TR" sz="2800" dirty="0">
                          <a:effectLst/>
                          <a:latin typeface="Times New Roman"/>
                          <a:ea typeface="Times New Roman"/>
                        </a:rPr>
                        <a:t> </a:t>
                      </a:r>
                      <a:r>
                        <a:rPr lang="tr-TR" sz="2800" dirty="0" err="1">
                          <a:effectLst/>
                          <a:latin typeface="Times New Roman"/>
                          <a:ea typeface="Times New Roman"/>
                        </a:rPr>
                        <a:t>between</a:t>
                      </a:r>
                      <a:r>
                        <a:rPr lang="tr-TR" sz="2800" dirty="0">
                          <a:effectLst/>
                          <a:latin typeface="Times New Roman"/>
                          <a:ea typeface="Times New Roman"/>
                        </a:rPr>
                        <a:t> 15-30 </a:t>
                      </a:r>
                      <a:r>
                        <a:rPr lang="tr-TR" sz="2800" dirty="0" err="1">
                          <a:effectLst/>
                          <a:latin typeface="Times New Roman"/>
                          <a:ea typeface="Times New Roman"/>
                        </a:rPr>
                        <a:t>days</a:t>
                      </a:r>
                      <a:r>
                        <a:rPr lang="tr-TR" sz="2800" dirty="0">
                          <a:effectLst/>
                          <a:latin typeface="Times New Roman"/>
                          <a:ea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355"/>
                        </a:lnSpc>
                        <a:spcAft>
                          <a:spcPts val="0"/>
                        </a:spcAft>
                      </a:pPr>
                      <a:endParaRPr lang="tr-TR" sz="2800" dirty="0">
                        <a:effectLst/>
                        <a:latin typeface="Times New Roman"/>
                        <a:ea typeface="Times New Roman"/>
                      </a:endParaRPr>
                    </a:p>
                    <a:p>
                      <a:pPr marL="68580">
                        <a:lnSpc>
                          <a:spcPts val="1355"/>
                        </a:lnSpc>
                        <a:spcAft>
                          <a:spcPts val="0"/>
                        </a:spcAft>
                      </a:pPr>
                      <a:r>
                        <a:rPr lang="tr-TR" sz="2800" dirty="0">
                          <a:effectLst/>
                          <a:latin typeface="Times New Roman"/>
                          <a:ea typeface="Times New Roman"/>
                        </a:rPr>
                        <a:t>150 € , in </a:t>
                      </a:r>
                      <a:r>
                        <a:rPr lang="tr-TR" sz="2800" dirty="0" err="1">
                          <a:effectLst/>
                          <a:latin typeface="Times New Roman"/>
                          <a:ea typeface="Times New Roman"/>
                        </a:rPr>
                        <a:t>addition</a:t>
                      </a:r>
                      <a:r>
                        <a:rPr lang="tr-TR" sz="2800" dirty="0">
                          <a:effectLst/>
                          <a:latin typeface="Times New Roman"/>
                          <a:ea typeface="Times New Roman"/>
                        </a:rPr>
                        <a:t> </a:t>
                      </a:r>
                      <a:r>
                        <a:rPr lang="tr-TR" sz="2800" dirty="0" err="1">
                          <a:effectLst/>
                          <a:latin typeface="Times New Roman"/>
                          <a:ea typeface="Times New Roman"/>
                        </a:rPr>
                        <a:t>to</a:t>
                      </a:r>
                      <a:r>
                        <a:rPr lang="tr-TR" sz="2800" dirty="0">
                          <a:effectLst/>
                          <a:latin typeface="Times New Roman"/>
                          <a:ea typeface="Times New Roman"/>
                        </a:rPr>
                        <a:t> </a:t>
                      </a:r>
                      <a:r>
                        <a:rPr lang="tr-TR" sz="2800" dirty="0" err="1">
                          <a:effectLst/>
                          <a:latin typeface="Times New Roman"/>
                          <a:ea typeface="Times New Roman"/>
                        </a:rPr>
                        <a:t>the</a:t>
                      </a:r>
                      <a:r>
                        <a:rPr lang="tr-TR" sz="2800" dirty="0">
                          <a:effectLst/>
                          <a:latin typeface="Times New Roman"/>
                          <a:ea typeface="Times New Roman"/>
                        </a:rPr>
                        <a:t> </a:t>
                      </a:r>
                      <a:r>
                        <a:rPr lang="tr-TR" sz="2800" dirty="0" err="1">
                          <a:effectLst/>
                          <a:latin typeface="Times New Roman"/>
                          <a:ea typeface="Times New Roman"/>
                        </a:rPr>
                        <a:t>daily</a:t>
                      </a:r>
                      <a:r>
                        <a:rPr lang="tr-TR" sz="2800" dirty="0">
                          <a:effectLst/>
                          <a:latin typeface="Times New Roman"/>
                          <a:ea typeface="Times New Roman"/>
                        </a:rPr>
                        <a:t> </a:t>
                      </a:r>
                      <a:r>
                        <a:rPr lang="tr-TR" sz="2800" dirty="0" err="1">
                          <a:effectLst/>
                          <a:latin typeface="Times New Roman"/>
                          <a:ea typeface="Times New Roman"/>
                        </a:rPr>
                        <a:t>grant</a:t>
                      </a:r>
                      <a:r>
                        <a:rPr lang="tr-TR" sz="2800" dirty="0">
                          <a:effectLst/>
                          <a:latin typeface="Times New Roman"/>
                          <a:ea typeface="Times New Roman"/>
                        </a:rPr>
                        <a:t> </a:t>
                      </a:r>
                      <a:r>
                        <a:rPr lang="tr-TR" sz="2800" dirty="0" err="1">
                          <a:effectLst/>
                          <a:latin typeface="Times New Roman"/>
                          <a:ea typeface="Times New Roman"/>
                        </a:rPr>
                        <a:t>calculated</a:t>
                      </a:r>
                      <a:endParaRPr lang="tr-TR" sz="2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Resim 3">
            <a:extLst>
              <a:ext uri="{FF2B5EF4-FFF2-40B4-BE49-F238E27FC236}">
                <a16:creationId xmlns:a16="http://schemas.microsoft.com/office/drawing/2014/main" id="{82E0178B-0D3D-91A8-8F6F-EAC0936694F3}"/>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3680765331"/>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532313" y="2274838"/>
            <a:ext cx="11244664" cy="3231654"/>
          </a:xfrm>
          <a:prstGeom prst="rect">
            <a:avLst/>
          </a:prstGeom>
        </p:spPr>
        <p:txBody>
          <a:bodyPr wrap="square">
            <a:spAutoFit/>
          </a:bodyPr>
          <a:lstStyle/>
          <a:p>
            <a:pPr lvl="2" algn="ctr">
              <a:spcBef>
                <a:spcPts val="450"/>
              </a:spcBef>
              <a:spcAft>
                <a:spcPts val="0"/>
              </a:spcAft>
              <a:buSzPts val="1200"/>
              <a:tabLst>
                <a:tab pos="878205" algn="l"/>
              </a:tabLst>
            </a:pPr>
            <a:r>
              <a:rPr lang="tr-TR" sz="3200" b="1" kern="0" spc="-10" dirty="0">
                <a:latin typeface="Times New Roman"/>
                <a:ea typeface="Times New Roman"/>
              </a:rPr>
              <a:t>Seyahat Desteği Almayan Öğrenci/Yeni Mezunlar için </a:t>
            </a:r>
            <a:r>
              <a:rPr lang="tr-TR" sz="4400" b="1" kern="0" spc="-10" dirty="0">
                <a:solidFill>
                  <a:srgbClr val="C00000"/>
                </a:solidFill>
                <a:latin typeface="Times New Roman"/>
                <a:ea typeface="Times New Roman"/>
              </a:rPr>
              <a:t>Yeşil Seyahat</a:t>
            </a:r>
            <a:r>
              <a:rPr lang="tr-TR" sz="4400" b="1" kern="0" spc="-5" dirty="0">
                <a:solidFill>
                  <a:srgbClr val="C00000"/>
                </a:solidFill>
                <a:latin typeface="Times New Roman"/>
                <a:ea typeface="Times New Roman"/>
              </a:rPr>
              <a:t> </a:t>
            </a:r>
            <a:r>
              <a:rPr lang="tr-TR" sz="4400" b="1" kern="0" spc="-10" dirty="0">
                <a:solidFill>
                  <a:srgbClr val="C00000"/>
                </a:solidFill>
                <a:latin typeface="Times New Roman"/>
                <a:ea typeface="Times New Roman"/>
              </a:rPr>
              <a:t>Desteği</a:t>
            </a:r>
          </a:p>
          <a:p>
            <a:pPr algn="ctr">
              <a:spcBef>
                <a:spcPts val="25"/>
              </a:spcBef>
              <a:spcAft>
                <a:spcPts val="0"/>
              </a:spcAft>
            </a:pPr>
            <a:r>
              <a:rPr lang="tr-TR" sz="3200" b="1" dirty="0">
                <a:latin typeface="Times New Roman"/>
                <a:ea typeface="Times New Roman"/>
              </a:rPr>
              <a:t> </a:t>
            </a:r>
            <a:r>
              <a:rPr lang="tr-TR" sz="3200" dirty="0">
                <a:latin typeface="Times New Roman"/>
                <a:ea typeface="Times New Roman"/>
              </a:rPr>
              <a:t>Seyahat desteği almayan öğrenci/yeni mezunlara, yeşil seyahati tercih etmeleri durumunda, </a:t>
            </a:r>
            <a:r>
              <a:rPr lang="tr-TR" sz="3200" b="1" dirty="0">
                <a:solidFill>
                  <a:srgbClr val="C00000"/>
                </a:solidFill>
                <a:latin typeface="Times New Roman"/>
                <a:ea typeface="Times New Roman"/>
              </a:rPr>
              <a:t>tek seferlik 50 Avro </a:t>
            </a:r>
            <a:r>
              <a:rPr lang="tr-TR" sz="3200" dirty="0">
                <a:latin typeface="Times New Roman"/>
                <a:ea typeface="Times New Roman"/>
              </a:rPr>
              <a:t>tutarında ilave bir hibe ile seyahat günleri için 4 güne kadar bireysel destek hibesi verilebilecektir.</a:t>
            </a:r>
            <a:endParaRPr lang="tr-TR" sz="3200" dirty="0">
              <a:effectLst/>
              <a:latin typeface="Times New Roman"/>
              <a:ea typeface="Times New Roman"/>
            </a:endParaRPr>
          </a:p>
        </p:txBody>
      </p:sp>
    </p:spTree>
    <p:extLst>
      <p:ext uri="{BB962C8B-B14F-4D97-AF65-F5344CB8AC3E}">
        <p14:creationId xmlns:p14="http://schemas.microsoft.com/office/powerpoint/2010/main" val="139380422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532313" y="2274838"/>
            <a:ext cx="11244664" cy="2618666"/>
          </a:xfrm>
          <a:prstGeom prst="rect">
            <a:avLst/>
          </a:prstGeom>
        </p:spPr>
        <p:txBody>
          <a:bodyPr wrap="square">
            <a:spAutoFit/>
          </a:bodyPr>
          <a:lstStyle/>
          <a:p>
            <a:pPr lvl="2" algn="ctr">
              <a:spcBef>
                <a:spcPts val="450"/>
              </a:spcBef>
              <a:spcAft>
                <a:spcPts val="0"/>
              </a:spcAft>
              <a:buSzPts val="1200"/>
              <a:tabLst>
                <a:tab pos="878205" algn="l"/>
              </a:tabLst>
            </a:pPr>
            <a:r>
              <a:rPr lang="en-US" sz="3200" dirty="0">
                <a:solidFill>
                  <a:srgbClr val="FF0000"/>
                </a:solidFill>
              </a:rPr>
              <a:t>Green Travel Support </a:t>
            </a:r>
            <a:r>
              <a:rPr lang="en-US" sz="3200" dirty="0"/>
              <a:t>for Students and Recent Graduates</a:t>
            </a:r>
            <a:endParaRPr lang="tr-TR" sz="3200" dirty="0"/>
          </a:p>
          <a:p>
            <a:pPr lvl="2" algn="ctr">
              <a:spcBef>
                <a:spcPts val="450"/>
              </a:spcBef>
              <a:spcAft>
                <a:spcPts val="0"/>
              </a:spcAft>
              <a:buSzPts val="1200"/>
              <a:tabLst>
                <a:tab pos="878205" algn="l"/>
              </a:tabLst>
            </a:pPr>
            <a:r>
              <a:rPr lang="tr-TR" sz="3200" b="1" dirty="0">
                <a:latin typeface="Times New Roman"/>
                <a:ea typeface="Times New Roman"/>
              </a:rPr>
              <a:t> </a:t>
            </a:r>
            <a:r>
              <a:rPr lang="en-US" sz="3200" dirty="0"/>
              <a:t>Students/new graduates who do not receive travel support can be given an individual support grant for up to 4 days for travel days, with an additional </a:t>
            </a:r>
            <a:r>
              <a:rPr lang="en-US" sz="3200" dirty="0">
                <a:solidFill>
                  <a:srgbClr val="FF0000"/>
                </a:solidFill>
              </a:rPr>
              <a:t>one-time grant of 50 Euros</a:t>
            </a:r>
            <a:r>
              <a:rPr lang="en-US" sz="3200" dirty="0"/>
              <a:t>, if they prefer green travel.</a:t>
            </a:r>
            <a:endParaRPr lang="tr-TR" sz="3200" dirty="0">
              <a:effectLst/>
              <a:latin typeface="Times New Roman"/>
              <a:ea typeface="Times New Roman"/>
            </a:endParaRPr>
          </a:p>
        </p:txBody>
      </p:sp>
      <p:pic>
        <p:nvPicPr>
          <p:cNvPr id="4" name="Resim 3">
            <a:extLst>
              <a:ext uri="{FF2B5EF4-FFF2-40B4-BE49-F238E27FC236}">
                <a16:creationId xmlns:a16="http://schemas.microsoft.com/office/drawing/2014/main" id="{AE24D3C9-B855-3395-98CD-824F282E2704}"/>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1790424392"/>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65582"/>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89061" y="265582"/>
            <a:ext cx="3944454" cy="1127858"/>
          </a:xfrm>
          <a:prstGeom prst="rect">
            <a:avLst/>
          </a:prstGeom>
        </p:spPr>
      </p:pic>
      <p:pic>
        <p:nvPicPr>
          <p:cNvPr id="6" name="Picture 2" descr="C:\Users\ilyas-UA\Desktop\yenilikl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8985" y="325113"/>
            <a:ext cx="2065002" cy="125827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526FB404-E9D6-D31B-A49B-684969606FD1}"/>
              </a:ext>
            </a:extLst>
          </p:cNvPr>
          <p:cNvPicPr>
            <a:picLocks noChangeAspect="1"/>
          </p:cNvPicPr>
          <p:nvPr/>
        </p:nvPicPr>
        <p:blipFill>
          <a:blip r:embed="rId7"/>
          <a:stretch>
            <a:fillRect/>
          </a:stretch>
        </p:blipFill>
        <p:spPr>
          <a:xfrm>
            <a:off x="1533525" y="2216240"/>
            <a:ext cx="9124950" cy="4200525"/>
          </a:xfrm>
          <a:prstGeom prst="rect">
            <a:avLst/>
          </a:prstGeom>
        </p:spPr>
      </p:pic>
      <p:sp>
        <p:nvSpPr>
          <p:cNvPr id="4" name="Başlık 3">
            <a:extLst>
              <a:ext uri="{FF2B5EF4-FFF2-40B4-BE49-F238E27FC236}">
                <a16:creationId xmlns:a16="http://schemas.microsoft.com/office/drawing/2014/main" id="{09358426-4DA3-CBA0-947E-67B0A35D1930}"/>
              </a:ext>
            </a:extLst>
          </p:cNvPr>
          <p:cNvSpPr>
            <a:spLocks noGrp="1"/>
          </p:cNvSpPr>
          <p:nvPr>
            <p:ph type="ctrTitle"/>
          </p:nvPr>
        </p:nvSpPr>
        <p:spPr>
          <a:xfrm>
            <a:off x="969170" y="1393440"/>
            <a:ext cx="10184235" cy="822800"/>
          </a:xfrm>
        </p:spPr>
        <p:txBody>
          <a:bodyPr>
            <a:noAutofit/>
          </a:bodyPr>
          <a:lstStyle/>
          <a:p>
            <a:r>
              <a:rPr lang="tr-TR" sz="3200" dirty="0"/>
              <a:t>Erasmus+ Programının </a:t>
            </a:r>
            <a:br>
              <a:rPr lang="tr-TR" sz="3200" dirty="0"/>
            </a:br>
            <a:r>
              <a:rPr lang="tr-TR" sz="3200" dirty="0"/>
              <a:t>2021-2027 dönemine yön veren 3 öncelik</a:t>
            </a:r>
          </a:p>
        </p:txBody>
      </p:sp>
    </p:spTree>
    <p:extLst>
      <p:ext uri="{BB962C8B-B14F-4D97-AF65-F5344CB8AC3E}">
        <p14:creationId xmlns:p14="http://schemas.microsoft.com/office/powerpoint/2010/main" val="131591422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849085" y="1765468"/>
            <a:ext cx="10417629" cy="4247317"/>
          </a:xfrm>
          <a:prstGeom prst="rect">
            <a:avLst/>
          </a:prstGeom>
        </p:spPr>
        <p:txBody>
          <a:bodyPr wrap="square">
            <a:spAutoFit/>
          </a:bodyPr>
          <a:lstStyle/>
          <a:p>
            <a:pPr lvl="0">
              <a:spcBef>
                <a:spcPts val="1140"/>
              </a:spcBef>
              <a:spcAft>
                <a:spcPts val="0"/>
              </a:spcAft>
              <a:buSzPts val="1200"/>
              <a:tabLst>
                <a:tab pos="878205" algn="l"/>
              </a:tabLst>
            </a:pPr>
            <a:r>
              <a:rPr lang="tr-TR" sz="3200" b="1" spc="-15" dirty="0">
                <a:solidFill>
                  <a:srgbClr val="C00000"/>
                </a:solidFill>
                <a:latin typeface="Times New Roman"/>
                <a:ea typeface="Times New Roman"/>
              </a:rPr>
              <a:t>İÇERME DESTEĞİ (INCLUSION SUPPORT)</a:t>
            </a:r>
            <a:endParaRPr lang="tr-TR" sz="3200" spc="-15" dirty="0">
              <a:solidFill>
                <a:srgbClr val="C00000"/>
              </a:solidFill>
              <a:latin typeface="Times New Roman"/>
              <a:ea typeface="Times New Roman"/>
            </a:endParaRPr>
          </a:p>
          <a:p>
            <a:pPr>
              <a:spcBef>
                <a:spcPts val="35"/>
              </a:spcBef>
              <a:spcAft>
                <a:spcPts val="0"/>
              </a:spcAft>
            </a:pPr>
            <a:r>
              <a:rPr lang="tr-TR" b="1" dirty="0">
                <a:latin typeface="Times New Roman"/>
                <a:ea typeface="Times New Roman"/>
              </a:rPr>
              <a:t> </a:t>
            </a:r>
            <a:endParaRPr lang="tr-TR" dirty="0">
              <a:latin typeface="Times New Roman"/>
              <a:ea typeface="Times New Roman"/>
            </a:endParaRPr>
          </a:p>
          <a:p>
            <a:pPr marL="534670" marR="833120" algn="just">
              <a:spcAft>
                <a:spcPts val="0"/>
              </a:spcAft>
            </a:pPr>
            <a:r>
              <a:rPr lang="tr-TR" sz="2000" dirty="0">
                <a:latin typeface="Times New Roman"/>
                <a:ea typeface="Times New Roman"/>
              </a:rPr>
              <a:t>Erasmus+ Programı, özel ihtiyaç sahibi kesimin programa katılımını teşvik etmektedir. Özel ihtiyacı olan kişi, ek finansal destek olmadığı takdirde kişisel fiziksel durumu, zihinsel durumu veya sağlık durumu, projeye/hareketlilik faaliyetine katılmasına izin vermeyen potansiyel katılımcıdır. İçerme desteğine gereksinim duyan öğrenci ve personele ilave hibe verilebilmesi için yararlanıcı yükseköğretim kurumu tarafından Merkezden ilave hibe talebinde bulunulması gerekmektedir. </a:t>
            </a:r>
            <a:r>
              <a:rPr lang="tr-TR" sz="2000" b="1" dirty="0">
                <a:latin typeface="Times New Roman"/>
                <a:ea typeface="Times New Roman"/>
              </a:rPr>
              <a:t>İçerme Desteği sahibi katılımcı seçildikten sonra, katılımcının ek hibe talebi varsa, yaklaşık ek masrafları belirlenir ve Merkezden ilave hibe talep edilir. </a:t>
            </a:r>
            <a:r>
              <a:rPr lang="tr-TR" sz="2000" dirty="0">
                <a:latin typeface="Times New Roman"/>
                <a:ea typeface="Times New Roman"/>
              </a:rPr>
              <a:t>İlave hibe talebi sözleşme dönemi içerisinde, ama her hal ve durumda sözleşme bitiş tarihinden 60 gün öncesine kadar yapılabilir. </a:t>
            </a:r>
            <a:r>
              <a:rPr lang="tr-TR" sz="2000" b="1" dirty="0">
                <a:latin typeface="Times New Roman"/>
                <a:ea typeface="Times New Roman"/>
              </a:rPr>
              <a:t>Katılımcı faaliyeti sona erdikten sonra hibesinde artış talep edilemez.</a:t>
            </a:r>
            <a:endParaRPr lang="tr-TR" sz="2000" b="1" dirty="0">
              <a:effectLst/>
              <a:latin typeface="Times New Roman"/>
              <a:ea typeface="Times New Roman"/>
            </a:endParaRPr>
          </a:p>
        </p:txBody>
      </p:sp>
    </p:spTree>
    <p:extLst>
      <p:ext uri="{BB962C8B-B14F-4D97-AF65-F5344CB8AC3E}">
        <p14:creationId xmlns:p14="http://schemas.microsoft.com/office/powerpoint/2010/main" val="4159858141"/>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849085" y="1765468"/>
            <a:ext cx="10417629" cy="4247317"/>
          </a:xfrm>
          <a:prstGeom prst="rect">
            <a:avLst/>
          </a:prstGeom>
        </p:spPr>
        <p:txBody>
          <a:bodyPr wrap="square">
            <a:spAutoFit/>
          </a:bodyPr>
          <a:lstStyle/>
          <a:p>
            <a:pPr lvl="0">
              <a:spcBef>
                <a:spcPts val="1140"/>
              </a:spcBef>
              <a:spcAft>
                <a:spcPts val="0"/>
              </a:spcAft>
              <a:buSzPts val="1200"/>
              <a:tabLst>
                <a:tab pos="878205" algn="l"/>
              </a:tabLst>
            </a:pPr>
            <a:r>
              <a:rPr lang="tr-TR" sz="3200" b="1" spc="-15" dirty="0">
                <a:solidFill>
                  <a:srgbClr val="C00000"/>
                </a:solidFill>
                <a:latin typeface="Times New Roman"/>
                <a:ea typeface="Times New Roman"/>
              </a:rPr>
              <a:t>INCLUSION SUPPORT</a:t>
            </a:r>
            <a:endParaRPr lang="tr-TR" sz="3200" spc="-15" dirty="0">
              <a:solidFill>
                <a:srgbClr val="C00000"/>
              </a:solidFill>
              <a:latin typeface="Times New Roman"/>
              <a:ea typeface="Times New Roman"/>
            </a:endParaRPr>
          </a:p>
          <a:p>
            <a:pPr>
              <a:spcBef>
                <a:spcPts val="35"/>
              </a:spcBef>
              <a:spcAft>
                <a:spcPts val="0"/>
              </a:spcAft>
            </a:pPr>
            <a:r>
              <a:rPr lang="tr-TR" b="1" dirty="0">
                <a:latin typeface="Times New Roman"/>
                <a:ea typeface="Times New Roman"/>
              </a:rPr>
              <a:t> </a:t>
            </a:r>
            <a:endParaRPr lang="tr-TR" dirty="0">
              <a:latin typeface="Times New Roman"/>
              <a:ea typeface="Times New Roman"/>
            </a:endParaRPr>
          </a:p>
          <a:p>
            <a:pPr marL="534670" marR="833120" algn="just">
              <a:spcAft>
                <a:spcPts val="0"/>
              </a:spcAft>
            </a:pPr>
            <a:r>
              <a:rPr lang="en-US" sz="2000" dirty="0">
                <a:latin typeface="Times New Roman"/>
                <a:ea typeface="Times New Roman"/>
              </a:rPr>
              <a:t>Erasmus+ promotes the participation of people with special needs in the </a:t>
            </a:r>
            <a:r>
              <a:rPr lang="en-US" sz="2000" dirty="0" err="1">
                <a:latin typeface="Times New Roman"/>
                <a:ea typeface="Times New Roman"/>
              </a:rPr>
              <a:t>programme</a:t>
            </a:r>
            <a:r>
              <a:rPr lang="en-US" sz="2000" dirty="0">
                <a:latin typeface="Times New Roman"/>
                <a:ea typeface="Times New Roman"/>
              </a:rPr>
              <a:t>. People whose physical, mental or health-related conditions are such that their participation in Erasmus+ would not be possible without extra financial support are potential participants. In order to provide additional grants to students and staff who need inclusion support, an additional grant request must be made by the beneficiary higher education institution</a:t>
            </a:r>
            <a:r>
              <a:rPr lang="tr-TR" sz="2000" dirty="0">
                <a:latin typeface="Times New Roman"/>
                <a:ea typeface="Times New Roman"/>
              </a:rPr>
              <a:t>.</a:t>
            </a:r>
            <a:r>
              <a:rPr lang="en-US" sz="2000" b="1" dirty="0">
                <a:latin typeface="Times New Roman"/>
                <a:ea typeface="Times New Roman"/>
              </a:rPr>
              <a:t> After the participant who needs special need is selected, If the participant has an additional grant request, the approximate additional costs are determined and an additional grant is requested from the Center</a:t>
            </a:r>
            <a:r>
              <a:rPr lang="tr-TR" sz="2000" b="1" dirty="0">
                <a:latin typeface="Times New Roman"/>
                <a:ea typeface="Times New Roman"/>
              </a:rPr>
              <a:t>. </a:t>
            </a:r>
            <a:r>
              <a:rPr lang="en-US" sz="2000" dirty="0">
                <a:latin typeface="Times New Roman"/>
                <a:ea typeface="Times New Roman"/>
              </a:rPr>
              <a:t>Additional grant requests can be made within the contract period, but in any case up to 60 days before the contract end date</a:t>
            </a:r>
            <a:r>
              <a:rPr lang="tr-TR" sz="2000" dirty="0">
                <a:latin typeface="Times New Roman"/>
                <a:ea typeface="Times New Roman"/>
              </a:rPr>
              <a:t>. </a:t>
            </a:r>
            <a:r>
              <a:rPr lang="en-US" sz="2000" b="1" dirty="0">
                <a:latin typeface="Times New Roman"/>
                <a:ea typeface="Times New Roman"/>
              </a:rPr>
              <a:t>Requesting an increase in grant after participant activity ends not possible</a:t>
            </a:r>
            <a:r>
              <a:rPr lang="tr-TR" sz="2000" b="1" dirty="0">
                <a:latin typeface="Times New Roman"/>
                <a:ea typeface="Times New Roman"/>
              </a:rPr>
              <a:t>.</a:t>
            </a:r>
            <a:endParaRPr lang="tr-TR" sz="2000" b="1" dirty="0">
              <a:effectLst/>
              <a:latin typeface="Times New Roman"/>
              <a:ea typeface="Times New Roman"/>
            </a:endParaRPr>
          </a:p>
        </p:txBody>
      </p:sp>
      <p:pic>
        <p:nvPicPr>
          <p:cNvPr id="4" name="Resim 3">
            <a:extLst>
              <a:ext uri="{FF2B5EF4-FFF2-40B4-BE49-F238E27FC236}">
                <a16:creationId xmlns:a16="http://schemas.microsoft.com/office/drawing/2014/main" id="{FEDAB4F1-1FE8-22C2-934E-07A4223895B6}"/>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358184395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58C82BC6-40F9-8CAA-F269-34256B43517F}"/>
              </a:ext>
            </a:extLst>
          </p:cNvPr>
          <p:cNvSpPr txBox="1"/>
          <p:nvPr/>
        </p:nvSpPr>
        <p:spPr>
          <a:xfrm>
            <a:off x="578607" y="2377877"/>
            <a:ext cx="11244664" cy="2973122"/>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t>
            </a:r>
            <a:r>
              <a:rPr kumimoji="0" lang="tr-TR" altLang="en-US" sz="3600" b="0"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Gitmeden önce toplam hibenin %80’i</a:t>
            </a:r>
            <a:r>
              <a:rPr kumimoji="0" lang="tr-TR"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öğrencinin hesabına yatırılır.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*Kalan %20’lik hibe, öğrencinin geri döndükten sonraki </a:t>
            </a:r>
            <a:r>
              <a:rPr kumimoji="0" lang="tr-TR" altLang="en-US" sz="3600" b="0"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katılım sertifikasındaki tarih ve başarı oranı dikkate alınarak</a:t>
            </a:r>
            <a:r>
              <a:rPr kumimoji="0" lang="tr-TR"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ödenir. </a:t>
            </a:r>
          </a:p>
        </p:txBody>
      </p:sp>
    </p:spTree>
    <p:extLst>
      <p:ext uri="{BB962C8B-B14F-4D97-AF65-F5344CB8AC3E}">
        <p14:creationId xmlns:p14="http://schemas.microsoft.com/office/powerpoint/2010/main" val="3534411642"/>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58C82BC6-40F9-8CAA-F269-34256B43517F}"/>
              </a:ext>
            </a:extLst>
          </p:cNvPr>
          <p:cNvSpPr txBox="1"/>
          <p:nvPr/>
        </p:nvSpPr>
        <p:spPr>
          <a:xfrm>
            <a:off x="578607" y="2377877"/>
            <a:ext cx="11244664" cy="2973122"/>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t>
            </a:r>
            <a:r>
              <a:rPr kumimoji="0" lang="en-US" altLang="en-US" sz="3600" b="0"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80%</a:t>
            </a:r>
            <a:r>
              <a:rPr kumimoji="0" lang="en-US"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of the total grant is deposited into the student's account before departure.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remaining </a:t>
            </a:r>
            <a:r>
              <a:rPr kumimoji="0" lang="en-US" altLang="en-US" sz="3600" b="0"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20%</a:t>
            </a:r>
            <a:r>
              <a:rPr kumimoji="0" lang="en-US"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of the grant is paid after the student's return, taking into account the date and success rate on the certificate of attendance.</a:t>
            </a:r>
            <a:endParaRPr kumimoji="0" lang="tr-TR" altLang="en-US" sz="3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pic>
        <p:nvPicPr>
          <p:cNvPr id="3" name="Resim 2">
            <a:extLst>
              <a:ext uri="{FF2B5EF4-FFF2-40B4-BE49-F238E27FC236}">
                <a16:creationId xmlns:a16="http://schemas.microsoft.com/office/drawing/2014/main" id="{05AD9EF5-B2F9-8443-FA5E-7CE96D52975E}"/>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167201988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21E82BE4-7AA3-3BF0-2E48-2DD895C4972B}"/>
              </a:ext>
            </a:extLst>
          </p:cNvPr>
          <p:cNvSpPr txBox="1"/>
          <p:nvPr/>
        </p:nvSpPr>
        <p:spPr>
          <a:xfrm>
            <a:off x="1545064" y="3186208"/>
            <a:ext cx="8651058" cy="2505301"/>
          </a:xfrm>
          <a:prstGeom prst="rect">
            <a:avLst/>
          </a:prstGeom>
          <a:noFill/>
        </p:spPr>
        <p:txBody>
          <a:bodyPr wrap="square">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Erasmus öğrencileri misafir oldukları üniversitede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0" u="sng"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 öğrenim ücreti ödemezler.</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Ancak ulaşım, yemek, konaklama gibi yaşam masrafları öğrencinin kendi sorumluluğundadır. </a:t>
            </a:r>
          </a:p>
        </p:txBody>
      </p:sp>
      <p:sp>
        <p:nvSpPr>
          <p:cNvPr id="7" name="Metin kutusu 6">
            <a:extLst>
              <a:ext uri="{FF2B5EF4-FFF2-40B4-BE49-F238E27FC236}">
                <a16:creationId xmlns:a16="http://schemas.microsoft.com/office/drawing/2014/main" id="{B8022746-5DE8-78DB-025A-1ED8FD99C2B0}"/>
              </a:ext>
            </a:extLst>
          </p:cNvPr>
          <p:cNvSpPr txBox="1"/>
          <p:nvPr/>
        </p:nvSpPr>
        <p:spPr>
          <a:xfrm>
            <a:off x="1272747" y="2091055"/>
            <a:ext cx="9494875" cy="646331"/>
          </a:xfrm>
          <a:prstGeom prst="rect">
            <a:avLst/>
          </a:prstGeom>
          <a:noFill/>
        </p:spPr>
        <p:txBody>
          <a:bodyPr wrap="square">
            <a:spAutoFit/>
          </a:bodyPr>
          <a:lstStyle/>
          <a:p>
            <a:pPr algn="ctr"/>
            <a:r>
              <a:rPr kumimoji="0" lang="tr-TR" altLang="en-US" sz="3600" b="1" i="0" u="none" strike="noStrike" kern="1200" cap="none" spc="0" normalizeH="0" baseline="0" noProof="0" dirty="0">
                <a:ln>
                  <a:noFill/>
                </a:ln>
                <a:solidFill>
                  <a:srgbClr val="FF0000"/>
                </a:solidFill>
                <a:effectLst/>
                <a:uLnTx/>
                <a:uFillTx/>
                <a:latin typeface="Aharoni" panose="02010803020104030203" pitchFamily="2" charset="-79"/>
                <a:ea typeface="+mj-ea"/>
                <a:cs typeface="Aharoni" panose="02010803020104030203" pitchFamily="2" charset="-79"/>
              </a:rPr>
              <a:t>Gidilen üniversiteye ücret ödenir mi?</a:t>
            </a:r>
            <a:endParaRPr lang="tr-TR" dirty="0">
              <a:solidFill>
                <a:srgbClr val="FF0000"/>
              </a:solidFill>
            </a:endParaRPr>
          </a:p>
        </p:txBody>
      </p:sp>
    </p:spTree>
    <p:extLst>
      <p:ext uri="{BB962C8B-B14F-4D97-AF65-F5344CB8AC3E}">
        <p14:creationId xmlns:p14="http://schemas.microsoft.com/office/powerpoint/2010/main" val="3134981559"/>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21E82BE4-7AA3-3BF0-2E48-2DD895C4972B}"/>
              </a:ext>
            </a:extLst>
          </p:cNvPr>
          <p:cNvSpPr txBox="1"/>
          <p:nvPr/>
        </p:nvSpPr>
        <p:spPr>
          <a:xfrm>
            <a:off x="550765" y="3055625"/>
            <a:ext cx="10652854" cy="1988237"/>
          </a:xfrm>
          <a:prstGeom prst="rect">
            <a:avLst/>
          </a:prstGeom>
          <a:noFill/>
        </p:spPr>
        <p:txBody>
          <a:bodyPr wrap="square">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Erasmus students do not pay tuition fees</a:t>
            </a:r>
            <a:r>
              <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their host university .</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However, living expenses such as transportation, food and accommodation are the responsibility of the student.</a:t>
            </a:r>
            <a:endPar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Metin kutusu 6">
            <a:extLst>
              <a:ext uri="{FF2B5EF4-FFF2-40B4-BE49-F238E27FC236}">
                <a16:creationId xmlns:a16="http://schemas.microsoft.com/office/drawing/2014/main" id="{B8022746-5DE8-78DB-025A-1ED8FD99C2B0}"/>
              </a:ext>
            </a:extLst>
          </p:cNvPr>
          <p:cNvSpPr txBox="1"/>
          <p:nvPr/>
        </p:nvSpPr>
        <p:spPr>
          <a:xfrm>
            <a:off x="1129754" y="1960472"/>
            <a:ext cx="94948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C00000"/>
                </a:solidFill>
                <a:effectLst/>
                <a:uLnTx/>
                <a:uFillTx/>
                <a:latin typeface="Aharoni" panose="02010803020104030203" pitchFamily="2" charset="-79"/>
                <a:ea typeface="+mn-ea"/>
                <a:cs typeface="Aharoni" panose="02010803020104030203" pitchFamily="2" charset="-79"/>
              </a:rPr>
              <a:t>Is there a fee paid to the university?</a:t>
            </a:r>
            <a:endParaRPr kumimoji="0" lang="tr-TR" sz="18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 name="Resim 2">
            <a:extLst>
              <a:ext uri="{FF2B5EF4-FFF2-40B4-BE49-F238E27FC236}">
                <a16:creationId xmlns:a16="http://schemas.microsoft.com/office/drawing/2014/main" id="{335BDD7D-1A7B-EFDA-38C7-BAF81D7C9B58}"/>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158417483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ADE7CB06-821A-E2C3-EDE4-5190952910A4}"/>
              </a:ext>
            </a:extLst>
          </p:cNvPr>
          <p:cNvSpPr txBox="1"/>
          <p:nvPr/>
        </p:nvSpPr>
        <p:spPr>
          <a:xfrm>
            <a:off x="529323" y="3705219"/>
            <a:ext cx="11133354" cy="2357568"/>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EVET</a:t>
            </a:r>
            <a:r>
              <a:rPr kumimoji="0" lang="tr-TR"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Karşı kurumdan alınan dersler OBS sistemine birebir girilmektedir.</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Yurtdışında alınacak dersler, </a:t>
            </a:r>
            <a:r>
              <a:rPr kumimoji="0" lang="tr-TR"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Erasmus Bölüm Koordinatörüne danışarak </a:t>
            </a:r>
            <a:r>
              <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belirlenmelidir.  </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Yurtdışında alınan dersler, yönetmelik gereğince üniversitemiz not sistemine çevrilerek KBÜ not ortalamasına dahil edilmektedir</a:t>
            </a:r>
            <a:r>
              <a:rPr kumimoji="0" lang="tr-TR"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7" name="Metin kutusu 6">
            <a:extLst>
              <a:ext uri="{FF2B5EF4-FFF2-40B4-BE49-F238E27FC236}">
                <a16:creationId xmlns:a16="http://schemas.microsoft.com/office/drawing/2014/main" id="{7E2DBF26-4E8C-8A0E-2535-AB1B68A200E5}"/>
              </a:ext>
            </a:extLst>
          </p:cNvPr>
          <p:cNvSpPr txBox="1"/>
          <p:nvPr/>
        </p:nvSpPr>
        <p:spPr>
          <a:xfrm>
            <a:off x="1073888" y="2077298"/>
            <a:ext cx="10588789" cy="1323439"/>
          </a:xfrm>
          <a:prstGeom prst="rect">
            <a:avLst/>
          </a:prstGeom>
          <a:noFill/>
        </p:spPr>
        <p:txBody>
          <a:bodyPr wrap="square">
            <a:spAutoFit/>
          </a:bodyPr>
          <a:lstStyle/>
          <a:p>
            <a:pPr algn="ctr"/>
            <a:r>
              <a:rPr kumimoji="0" lang="tr-TR" altLang="en-US" sz="4000" b="1" i="0" u="none" strike="noStrike" kern="1200" cap="none" spc="0" normalizeH="0" baseline="0" noProof="0" dirty="0">
                <a:ln>
                  <a:noFill/>
                </a:ln>
                <a:solidFill>
                  <a:prstClr val="black"/>
                </a:solidFill>
                <a:effectLst/>
                <a:uLnTx/>
                <a:uFillTx/>
                <a:latin typeface="Aharoni" panose="02010803020104030203" pitchFamily="2" charset="-79"/>
                <a:ea typeface="+mj-ea"/>
                <a:cs typeface="Aharoni" panose="02010803020104030203" pitchFamily="2" charset="-79"/>
              </a:rPr>
              <a:t>Yurtdışında alınan derslere KBU </a:t>
            </a:r>
            <a:br>
              <a:rPr kumimoji="0" lang="tr-TR" altLang="en-US" sz="4000" b="1" i="0" u="none" strike="noStrike" kern="1200" cap="none" spc="0" normalizeH="0" baseline="0" noProof="0" dirty="0">
                <a:ln>
                  <a:noFill/>
                </a:ln>
                <a:solidFill>
                  <a:prstClr val="black"/>
                </a:solidFill>
                <a:effectLst/>
                <a:uLnTx/>
                <a:uFillTx/>
                <a:latin typeface="Aharoni" panose="02010803020104030203" pitchFamily="2" charset="-79"/>
                <a:ea typeface="+mj-ea"/>
                <a:cs typeface="Aharoni" panose="02010803020104030203" pitchFamily="2" charset="-79"/>
              </a:rPr>
            </a:br>
            <a:r>
              <a:rPr kumimoji="0" lang="tr-TR" altLang="en-US" sz="4000" b="1" i="0" u="none" strike="noStrike" kern="1200" cap="none" spc="0" normalizeH="0" baseline="0" noProof="0" dirty="0">
                <a:ln>
                  <a:noFill/>
                </a:ln>
                <a:solidFill>
                  <a:prstClr val="black"/>
                </a:solidFill>
                <a:effectLst/>
                <a:uLnTx/>
                <a:uFillTx/>
                <a:latin typeface="Aharoni" panose="02010803020104030203" pitchFamily="2" charset="-79"/>
                <a:ea typeface="+mj-ea"/>
                <a:cs typeface="Aharoni" panose="02010803020104030203" pitchFamily="2" charset="-79"/>
              </a:rPr>
              <a:t>denklik veriyor mu?</a:t>
            </a:r>
            <a:endParaRPr lang="tr-TR" dirty="0"/>
          </a:p>
        </p:txBody>
      </p:sp>
    </p:spTree>
    <p:extLst>
      <p:ext uri="{BB962C8B-B14F-4D97-AF65-F5344CB8AC3E}">
        <p14:creationId xmlns:p14="http://schemas.microsoft.com/office/powerpoint/2010/main" val="2690618427"/>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ADE7CB06-821A-E2C3-EDE4-5190952910A4}"/>
              </a:ext>
            </a:extLst>
          </p:cNvPr>
          <p:cNvSpPr txBox="1"/>
          <p:nvPr/>
        </p:nvSpPr>
        <p:spPr>
          <a:xfrm>
            <a:off x="529323" y="3705219"/>
            <a:ext cx="11133354" cy="2086725"/>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YES, courses taken from the </a:t>
            </a:r>
            <a:r>
              <a:rPr kumimoji="0" lang="tr-TR"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host</a:t>
            </a: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institution are entered into the OBS system.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courses to be taken abroad should be determined in consultation with the Erasmus Department Coordinator.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courses taken abroad are converted to our university's grading system in accordance with the regulations and included in the KBU grade point average.</a:t>
            </a:r>
            <a:endParaRPr kumimoji="0" lang="tr-TR"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7" name="Metin kutusu 6">
            <a:extLst>
              <a:ext uri="{FF2B5EF4-FFF2-40B4-BE49-F238E27FC236}">
                <a16:creationId xmlns:a16="http://schemas.microsoft.com/office/drawing/2014/main" id="{7E2DBF26-4E8C-8A0E-2535-AB1B68A200E5}"/>
              </a:ext>
            </a:extLst>
          </p:cNvPr>
          <p:cNvSpPr txBox="1"/>
          <p:nvPr/>
        </p:nvSpPr>
        <p:spPr>
          <a:xfrm>
            <a:off x="1073888" y="2077298"/>
            <a:ext cx="1058878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Aharoni" panose="02010803020104030203" pitchFamily="2" charset="-79"/>
                <a:ea typeface="+mn-ea"/>
                <a:cs typeface="Aharoni" panose="02010803020104030203" pitchFamily="2" charset="-79"/>
              </a:rPr>
              <a:t>Does KBU recognize courses taken abroad?</a:t>
            </a:r>
            <a:endParaRPr kumimoji="0" lang="tr-TR" sz="18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 name="Resim 2">
            <a:extLst>
              <a:ext uri="{FF2B5EF4-FFF2-40B4-BE49-F238E27FC236}">
                <a16:creationId xmlns:a16="http://schemas.microsoft.com/office/drawing/2014/main" id="{F076EA05-7245-7550-3933-3AE6D41F5D33}"/>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213545196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0C387169-9F1F-51D5-B0E4-308D0A29E294}"/>
              </a:ext>
            </a:extLst>
          </p:cNvPr>
          <p:cNvSpPr txBox="1"/>
          <p:nvPr/>
        </p:nvSpPr>
        <p:spPr>
          <a:xfrm>
            <a:off x="896645" y="3300077"/>
            <a:ext cx="10766032" cy="260379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0" u="none" strike="noStrike" kern="120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mn-cs"/>
              </a:rPr>
              <a:t>Avrupa’daki üniversitelerin çoğu kendi dillerinde eğitim yapmaktadır. Ancak bu üniversiteler Erasmus Öğrencileri için İngilizce ders seçeneği sunmaktadır.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600" b="1" i="0" u="sng" strike="noStrike" kern="120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mn-cs"/>
              </a:rPr>
              <a:t>Başvuru yapmadan önce tercih </a:t>
            </a:r>
            <a:r>
              <a:rPr kumimoji="0" lang="tr-TR" altLang="en-US" sz="3600" b="1" i="0" u="sng" strike="noStrike" kern="1200" cap="none" spc="0" normalizeH="0" baseline="0" noProof="0" dirty="0" err="1">
                <a:ln>
                  <a:noFill/>
                </a:ln>
                <a:solidFill>
                  <a:prstClr val="black"/>
                </a:solidFill>
                <a:effectLst/>
                <a:uLnTx/>
                <a:uFillTx/>
                <a:latin typeface="Dotum" panose="020B0600000101010101" pitchFamily="34" charset="-127"/>
                <a:ea typeface="Dotum" panose="020B0600000101010101" pitchFamily="34" charset="-127"/>
                <a:cs typeface="+mn-cs"/>
              </a:rPr>
              <a:t>edilenüniversitenin</a:t>
            </a:r>
            <a:r>
              <a:rPr lang="tr-TR" altLang="en-US" sz="3600" b="1" u="sng" dirty="0">
                <a:solidFill>
                  <a:prstClr val="black"/>
                </a:solidFill>
                <a:latin typeface="Dotum" panose="020B0600000101010101" pitchFamily="34" charset="-127"/>
                <a:ea typeface="Dotum" panose="020B0600000101010101" pitchFamily="34" charset="-127"/>
              </a:rPr>
              <a:t> </a:t>
            </a:r>
            <a:r>
              <a:rPr kumimoji="0" lang="tr-TR" altLang="en-US" sz="3600" b="1" i="0" u="sng" strike="noStrike" kern="1200" cap="none" spc="0" normalizeH="0" baseline="0" noProof="0" dirty="0">
                <a:ln>
                  <a:noFill/>
                </a:ln>
                <a:solidFill>
                  <a:srgbClr val="FF0000"/>
                </a:solidFill>
                <a:effectLst/>
                <a:uLnTx/>
                <a:uFillTx/>
                <a:latin typeface="Dotum" panose="020B0600000101010101" pitchFamily="34" charset="-127"/>
                <a:ea typeface="Dotum" panose="020B0600000101010101" pitchFamily="34" charset="-127"/>
                <a:cs typeface="+mn-cs"/>
              </a:rPr>
              <a:t>eğitim dili araştırılmalıdır.</a:t>
            </a:r>
          </a:p>
        </p:txBody>
      </p:sp>
      <p:sp>
        <p:nvSpPr>
          <p:cNvPr id="7" name="Metin kutusu 6">
            <a:extLst>
              <a:ext uri="{FF2B5EF4-FFF2-40B4-BE49-F238E27FC236}">
                <a16:creationId xmlns:a16="http://schemas.microsoft.com/office/drawing/2014/main" id="{4345F68F-E75B-88A9-E539-EC01B027FA4C}"/>
              </a:ext>
            </a:extLst>
          </p:cNvPr>
          <p:cNvSpPr txBox="1"/>
          <p:nvPr/>
        </p:nvSpPr>
        <p:spPr>
          <a:xfrm>
            <a:off x="896645" y="1774437"/>
            <a:ext cx="10591060" cy="1446550"/>
          </a:xfrm>
          <a:prstGeom prst="rect">
            <a:avLst/>
          </a:prstGeom>
          <a:noFill/>
        </p:spPr>
        <p:txBody>
          <a:bodyPr wrap="square">
            <a:spAutoFit/>
          </a:bodyPr>
          <a:lstStyle/>
          <a:p>
            <a:r>
              <a:rPr kumimoji="0" lang="tr-TR"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Gittiğim üniversitede hangi dilde</a:t>
            </a:r>
            <a:br>
              <a:rPr kumimoji="0" lang="tr-TR"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tr-TR"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ders alacağım?</a:t>
            </a:r>
            <a:r>
              <a:rPr kumimoji="0" lang="tr-TR"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endParaRPr lang="tr-TR" dirty="0"/>
          </a:p>
        </p:txBody>
      </p:sp>
    </p:spTree>
    <p:extLst>
      <p:ext uri="{BB962C8B-B14F-4D97-AF65-F5344CB8AC3E}">
        <p14:creationId xmlns:p14="http://schemas.microsoft.com/office/powerpoint/2010/main" val="339034622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0C387169-9F1F-51D5-B0E4-308D0A29E294}"/>
              </a:ext>
            </a:extLst>
          </p:cNvPr>
          <p:cNvSpPr txBox="1"/>
          <p:nvPr/>
        </p:nvSpPr>
        <p:spPr>
          <a:xfrm>
            <a:off x="896645" y="3300077"/>
            <a:ext cx="10766032" cy="2332946"/>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mn-cs"/>
              </a:rPr>
              <a:t>Most universities in Europe teach in their own language. However, these universities offer English courses for Erasmus students.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mn-cs"/>
              </a:rPr>
              <a:t>Before applying, of the preferred university</a:t>
            </a:r>
            <a:r>
              <a:rPr kumimoji="0" lang="tr-TR" altLang="en-US" sz="2800" b="1" i="0" u="none" strike="noStrike" kern="120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mn-cs"/>
              </a:rPr>
              <a:t>’s</a:t>
            </a:r>
            <a:r>
              <a:rPr kumimoji="0" lang="en-US" altLang="en-US" sz="2800" b="1" i="0" u="none" strike="noStrike" kern="1200" cap="none" spc="0" normalizeH="0" baseline="0" noProof="0" dirty="0">
                <a:ln>
                  <a:noFill/>
                </a:ln>
                <a:solidFill>
                  <a:prstClr val="black"/>
                </a:solidFill>
                <a:effectLst/>
                <a:uLnTx/>
                <a:uFillTx/>
                <a:latin typeface="Dotum" panose="020B0600000101010101" pitchFamily="34" charset="-127"/>
                <a:ea typeface="Dotum" panose="020B0600000101010101" pitchFamily="34" charset="-127"/>
                <a:cs typeface="+mn-cs"/>
              </a:rPr>
              <a:t> language of education should be researched.</a:t>
            </a:r>
            <a:endParaRPr kumimoji="0" lang="tr-TR" altLang="en-US" sz="3600" b="1" i="0" u="sng" strike="noStrike" kern="1200" cap="none" spc="0" normalizeH="0" baseline="0" noProof="0" dirty="0">
              <a:ln>
                <a:noFill/>
              </a:ln>
              <a:solidFill>
                <a:srgbClr val="FF0000"/>
              </a:solidFill>
              <a:effectLst/>
              <a:uLnTx/>
              <a:uFillTx/>
              <a:latin typeface="Dotum" panose="020B0600000101010101" pitchFamily="34" charset="-127"/>
              <a:ea typeface="Dotum" panose="020B0600000101010101" pitchFamily="34" charset="-127"/>
              <a:cs typeface="+mn-cs"/>
            </a:endParaRPr>
          </a:p>
        </p:txBody>
      </p:sp>
      <p:sp>
        <p:nvSpPr>
          <p:cNvPr id="7" name="Metin kutusu 6">
            <a:extLst>
              <a:ext uri="{FF2B5EF4-FFF2-40B4-BE49-F238E27FC236}">
                <a16:creationId xmlns:a16="http://schemas.microsoft.com/office/drawing/2014/main" id="{4345F68F-E75B-88A9-E539-EC01B027FA4C}"/>
              </a:ext>
            </a:extLst>
          </p:cNvPr>
          <p:cNvSpPr txBox="1"/>
          <p:nvPr/>
        </p:nvSpPr>
        <p:spPr>
          <a:xfrm>
            <a:off x="896645" y="1774437"/>
            <a:ext cx="1059106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In which language will I take classes at the</a:t>
            </a:r>
            <a:r>
              <a:rPr kumimoji="0" lang="tr-TR"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host</a:t>
            </a: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university?</a:t>
            </a:r>
            <a:endParaRPr kumimoji="0" lang="tr-TR" sz="18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 name="Resim 2">
            <a:extLst>
              <a:ext uri="{FF2B5EF4-FFF2-40B4-BE49-F238E27FC236}">
                <a16:creationId xmlns:a16="http://schemas.microsoft.com/office/drawing/2014/main" id="{B495ADD6-2B89-298E-174F-51A6B7EF986F}"/>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136135829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7" name="Başlık 6">
            <a:extLst>
              <a:ext uri="{FF2B5EF4-FFF2-40B4-BE49-F238E27FC236}">
                <a16:creationId xmlns:a16="http://schemas.microsoft.com/office/drawing/2014/main" id="{4C6B60D4-8B62-6F3C-6683-00F71C5EDC53}"/>
              </a:ext>
            </a:extLst>
          </p:cNvPr>
          <p:cNvSpPr>
            <a:spLocks noGrp="1"/>
          </p:cNvSpPr>
          <p:nvPr>
            <p:ph type="ctrTitle"/>
          </p:nvPr>
        </p:nvSpPr>
        <p:spPr>
          <a:xfrm>
            <a:off x="925033" y="1772816"/>
            <a:ext cx="10653823" cy="5595547"/>
          </a:xfrm>
        </p:spPr>
        <p:txBody>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tr-TR" dirty="0" err="1"/>
              <a:t>Erasmus+Öğrenim</a:t>
            </a:r>
            <a:r>
              <a:rPr lang="tr-TR" dirty="0"/>
              <a:t> ve Staj Hareketliliği nedir?</a:t>
            </a:r>
            <a:br>
              <a:rPr lang="tr-TR" dirty="0"/>
            </a:br>
            <a:r>
              <a:rPr lang="tr-TR" dirty="0"/>
              <a:t> </a:t>
            </a:r>
            <a:br>
              <a:rPr lang="tr-TR" dirty="0"/>
            </a:br>
            <a: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Erasmus+ programı, AB üye ülkeleri ve aday üyeler arasında, anlaşmalı olan üniversitelerin </a:t>
            </a:r>
            <a:r>
              <a:rPr kumimoji="0" lang="tr-TR" altLang="en-US" sz="2800" b="1" i="1" u="none" strike="noStrike" kern="1200" cap="none" spc="0" normalizeH="0" baseline="0" noProof="0" dirty="0">
                <a:ln>
                  <a:noFill/>
                </a:ln>
                <a:solidFill>
                  <a:srgbClr val="FF0000"/>
                </a:solidFill>
                <a:effectLst/>
                <a:uLnTx/>
                <a:uFillTx/>
                <a:latin typeface="Corbel" panose="020B0503020204020204" pitchFamily="34" charset="0"/>
                <a:ea typeface="+mn-ea"/>
                <a:cs typeface="+mn-cs"/>
              </a:rPr>
              <a:t>ön lisans, lisans, yüksek lisans ve doktora öğrencileri</a:t>
            </a:r>
            <a: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ne 1 akademik yıl içinde </a:t>
            </a:r>
            <a:r>
              <a:rPr kumimoji="0" lang="tr-TR" altLang="en-US" sz="2800" b="1" i="1" u="none" strike="noStrike" kern="1200" cap="none" spc="0" normalizeH="0" baseline="0" noProof="0" dirty="0">
                <a:ln>
                  <a:noFill/>
                </a:ln>
                <a:solidFill>
                  <a:srgbClr val="FF0000"/>
                </a:solidFill>
                <a:effectLst/>
                <a:uLnTx/>
                <a:uFillTx/>
                <a:latin typeface="Corbel" panose="020B0503020204020204" pitchFamily="34" charset="0"/>
                <a:ea typeface="+mn-ea"/>
                <a:cs typeface="+mn-cs"/>
              </a:rPr>
              <a:t>1 veya 2 dönemliğine</a:t>
            </a:r>
            <a: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b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br>
            <a: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(2-12 ay arasında planlanmış olması halinde tamamlayıcı bir staj dönemi dâhil) </a:t>
            </a:r>
            <a:r>
              <a:rPr kumimoji="0" lang="tr-TR" altLang="en-US" sz="2800" b="1"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değişim öğrencisi</a:t>
            </a:r>
            <a: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olma imkanı sağlar. </a:t>
            </a:r>
            <a:b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br>
            <a:endParaRPr lang="tr-TR" dirty="0"/>
          </a:p>
        </p:txBody>
      </p:sp>
      <p:pic>
        <p:nvPicPr>
          <p:cNvPr id="4" name="Resim 3">
            <a:extLst>
              <a:ext uri="{FF2B5EF4-FFF2-40B4-BE49-F238E27FC236}">
                <a16:creationId xmlns:a16="http://schemas.microsoft.com/office/drawing/2014/main" id="{7E74A7E8-A983-D34E-CAFD-8B9BD9969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13" y="265582"/>
            <a:ext cx="1995578" cy="1408858"/>
          </a:xfrm>
          <a:prstGeom prst="rect">
            <a:avLst/>
          </a:prstGeom>
        </p:spPr>
      </p:pic>
    </p:spTree>
    <p:extLst>
      <p:ext uri="{BB962C8B-B14F-4D97-AF65-F5344CB8AC3E}">
        <p14:creationId xmlns:p14="http://schemas.microsoft.com/office/powerpoint/2010/main" val="152814153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1979ABDE-1E5B-30CA-BF55-56D9F153CE67}"/>
              </a:ext>
            </a:extLst>
          </p:cNvPr>
          <p:cNvSpPr txBox="1"/>
          <p:nvPr/>
        </p:nvSpPr>
        <p:spPr>
          <a:xfrm>
            <a:off x="648070" y="3149959"/>
            <a:ext cx="11170305" cy="298543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Konaklama seçenekleri gidilen ülke ve üniversiteye göre değişir.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Bazı kurumların kendi yurtları olmakla beraber, bazıları merkezi öğrenci yurtları ile çalışırlar.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Yurtta kalmak için gideceğiniz üniversitenin Yurt Başvuru Formunu (</a:t>
            </a:r>
            <a:r>
              <a:rPr kumimoji="0" lang="tr-TR"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Accommodation</a:t>
            </a:r>
            <a:r>
              <a:rPr kumimoji="0" lang="tr-TR"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Form) doldurulması gerekmektedir. </a:t>
            </a:r>
          </a:p>
        </p:txBody>
      </p:sp>
      <p:sp>
        <p:nvSpPr>
          <p:cNvPr id="7" name="Metin kutusu 6">
            <a:extLst>
              <a:ext uri="{FF2B5EF4-FFF2-40B4-BE49-F238E27FC236}">
                <a16:creationId xmlns:a16="http://schemas.microsoft.com/office/drawing/2014/main" id="{A8CED3E8-679C-F6D5-3547-51479E4D3172}"/>
              </a:ext>
            </a:extLst>
          </p:cNvPr>
          <p:cNvSpPr txBox="1"/>
          <p:nvPr/>
        </p:nvSpPr>
        <p:spPr>
          <a:xfrm>
            <a:off x="3588798" y="1915306"/>
            <a:ext cx="6094520" cy="830997"/>
          </a:xfrm>
          <a:prstGeom prst="rect">
            <a:avLst/>
          </a:prstGeom>
          <a:noFill/>
        </p:spPr>
        <p:txBody>
          <a:bodyPr wrap="square">
            <a:spAutoFit/>
          </a:bodyPr>
          <a:lstStyle/>
          <a:p>
            <a:r>
              <a:rPr kumimoji="0" lang="tr-TR" altLang="en-US" sz="4800" b="1" i="0" u="sng"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Nerede kalacağım?</a:t>
            </a:r>
            <a:r>
              <a:rPr kumimoji="0" lang="tr-TR" altLang="en-US" sz="4800" b="0" i="0" u="sng" strike="noStrike" kern="1200" cap="none" spc="0" normalizeH="0" baseline="0" noProof="0" dirty="0">
                <a:ln>
                  <a:noFill/>
                </a:ln>
                <a:solidFill>
                  <a:prstClr val="black"/>
                </a:solidFill>
                <a:effectLst/>
                <a:uLnTx/>
                <a:uFillTx/>
                <a:latin typeface="Britannic Bold" panose="020B0903060703020204" pitchFamily="34" charset="0"/>
                <a:ea typeface="+mj-ea"/>
                <a:cs typeface="+mj-cs"/>
              </a:rPr>
              <a:t> </a:t>
            </a:r>
            <a:endParaRPr lang="tr-TR" dirty="0"/>
          </a:p>
        </p:txBody>
      </p:sp>
    </p:spTree>
    <p:extLst>
      <p:ext uri="{BB962C8B-B14F-4D97-AF65-F5344CB8AC3E}">
        <p14:creationId xmlns:p14="http://schemas.microsoft.com/office/powerpoint/2010/main" val="318151173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1979ABDE-1E5B-30CA-BF55-56D9F153CE67}"/>
              </a:ext>
            </a:extLst>
          </p:cNvPr>
          <p:cNvSpPr txBox="1"/>
          <p:nvPr/>
        </p:nvSpPr>
        <p:spPr>
          <a:xfrm>
            <a:off x="648070" y="3149959"/>
            <a:ext cx="11170305" cy="208672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Accommodation options vary depending on the country and university.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Some institutions have their own dormitories, while others work with central student dormitories.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To stay in a dormitory, you need to fill in the Accommodation Form of the </a:t>
            </a:r>
            <a:r>
              <a:rPr lang="tr-TR" altLang="en-US" sz="2400" b="1" dirty="0">
                <a:latin typeface="Times New Roman" panose="02020603050405020304" pitchFamily="18" charset="0"/>
                <a:cs typeface="Times New Roman" panose="02020603050405020304" pitchFamily="18" charset="0"/>
              </a:rPr>
              <a:t>H</a:t>
            </a:r>
            <a:r>
              <a:rPr kumimoji="0" lang="tr-TR" alt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ost</a:t>
            </a:r>
            <a:r>
              <a:rPr kumimoji="0" lang="tr-TR"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tr-TR" altLang="en-US" sz="2400" b="1" dirty="0">
                <a:latin typeface="Times New Roman" panose="02020603050405020304" pitchFamily="18" charset="0"/>
                <a:cs typeface="Times New Roman" panose="02020603050405020304" pitchFamily="18" charset="0"/>
              </a:rPr>
              <a:t>U</a:t>
            </a:r>
            <a:r>
              <a:rPr kumimoji="0" lang="en-US" alt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niversit</a:t>
            </a:r>
            <a:r>
              <a:rPr kumimoji="0" lang="tr-TR" alt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y.</a:t>
            </a:r>
            <a:endParaRPr kumimoji="0" lang="tr-TR" alt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7" name="Metin kutusu 6">
            <a:extLst>
              <a:ext uri="{FF2B5EF4-FFF2-40B4-BE49-F238E27FC236}">
                <a16:creationId xmlns:a16="http://schemas.microsoft.com/office/drawing/2014/main" id="{A8CED3E8-679C-F6D5-3547-51479E4D3172}"/>
              </a:ext>
            </a:extLst>
          </p:cNvPr>
          <p:cNvSpPr txBox="1"/>
          <p:nvPr/>
        </p:nvSpPr>
        <p:spPr>
          <a:xfrm>
            <a:off x="3588798" y="1915306"/>
            <a:ext cx="60945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en-US" sz="4800" b="1" i="0" u="sng"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Where</a:t>
            </a:r>
            <a:r>
              <a:rPr kumimoji="0" lang="tr-TR" altLang="en-US" sz="4800" b="1" i="0" u="sng"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a:t>
            </a:r>
            <a:r>
              <a:rPr kumimoji="0" lang="tr-TR" altLang="en-US" sz="4800" b="1" i="0" u="sng"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will</a:t>
            </a:r>
            <a:r>
              <a:rPr kumimoji="0" lang="tr-TR" altLang="en-US" sz="4800" b="1" i="0" u="sng"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 I </a:t>
            </a:r>
            <a:r>
              <a:rPr kumimoji="0" lang="tr-TR" altLang="en-US" sz="4800" b="1" i="0" u="sng" strike="noStrike" kern="1200" cap="none" spc="0" normalizeH="0" baseline="0" noProof="0" dirty="0" err="1">
                <a:ln>
                  <a:noFill/>
                </a:ln>
                <a:solidFill>
                  <a:prstClr val="black"/>
                </a:solidFill>
                <a:effectLst/>
                <a:uLnTx/>
                <a:uFillTx/>
                <a:latin typeface="Britannic Bold" panose="020B0903060703020204" pitchFamily="34" charset="0"/>
                <a:ea typeface="+mn-ea"/>
                <a:cs typeface="+mn-cs"/>
              </a:rPr>
              <a:t>stay</a:t>
            </a:r>
            <a:r>
              <a:rPr kumimoji="0" lang="tr-TR" altLang="en-US" sz="4800" b="1" i="0" u="sng"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Resim 2">
            <a:extLst>
              <a:ext uri="{FF2B5EF4-FFF2-40B4-BE49-F238E27FC236}">
                <a16:creationId xmlns:a16="http://schemas.microsoft.com/office/drawing/2014/main" id="{0FAB672A-F670-9BA0-1257-4FC4557DE82A}"/>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427973041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56AFD0C4-1EED-1AAD-AFED-E5056F105A04}"/>
              </a:ext>
            </a:extLst>
          </p:cNvPr>
          <p:cNvSpPr txBox="1"/>
          <p:nvPr/>
        </p:nvSpPr>
        <p:spPr>
          <a:xfrm>
            <a:off x="941033" y="3866735"/>
            <a:ext cx="10721644" cy="1815882"/>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ÇAP ve Yan dal öğrencileri de programdan faydalanmak için başvuruda bulunabilirler.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Ancak sadece bir bölümden başvuru yapılmalıdır.</a:t>
            </a:r>
          </a:p>
        </p:txBody>
      </p:sp>
      <p:sp>
        <p:nvSpPr>
          <p:cNvPr id="7" name="Metin kutusu 6">
            <a:extLst>
              <a:ext uri="{FF2B5EF4-FFF2-40B4-BE49-F238E27FC236}">
                <a16:creationId xmlns:a16="http://schemas.microsoft.com/office/drawing/2014/main" id="{CCB0B606-1274-D307-F2B9-D678B58AE968}"/>
              </a:ext>
            </a:extLst>
          </p:cNvPr>
          <p:cNvSpPr txBox="1"/>
          <p:nvPr/>
        </p:nvSpPr>
        <p:spPr>
          <a:xfrm>
            <a:off x="870011" y="1942612"/>
            <a:ext cx="10235953" cy="1200329"/>
          </a:xfrm>
          <a:prstGeom prst="rect">
            <a:avLst/>
          </a:prstGeom>
          <a:noFill/>
        </p:spPr>
        <p:txBody>
          <a:bodyPr wrap="square">
            <a:spAutoFit/>
          </a:bodyPr>
          <a:lstStyle/>
          <a:p>
            <a:pPr algn="ctr"/>
            <a:r>
              <a:rPr kumimoji="0" lang="tr-TR" altLang="en-US" sz="3600" b="1" i="0" u="sng" strike="noStrike" kern="1200" cap="none" spc="0" normalizeH="0" baseline="0" noProof="0" dirty="0">
                <a:ln>
                  <a:noFill/>
                </a:ln>
                <a:solidFill>
                  <a:srgbClr val="C00000"/>
                </a:solidFill>
                <a:effectLst/>
                <a:uLnTx/>
                <a:uFillTx/>
                <a:latin typeface="Arial Narrow" panose="020B0606020202030204" pitchFamily="34" charset="0"/>
                <a:ea typeface="+mj-ea"/>
                <a:cs typeface="Aharoni" panose="02010803020104030203" pitchFamily="2" charset="-79"/>
              </a:rPr>
              <a:t>Çift Anadal Programı (ÇAP) ve </a:t>
            </a:r>
            <a:br>
              <a:rPr kumimoji="0" lang="tr-TR" altLang="en-US" sz="3600" b="1" i="0" u="sng" strike="noStrike" kern="1200" cap="none" spc="0" normalizeH="0" baseline="0" noProof="0" dirty="0">
                <a:ln>
                  <a:noFill/>
                </a:ln>
                <a:solidFill>
                  <a:srgbClr val="C00000"/>
                </a:solidFill>
                <a:effectLst/>
                <a:uLnTx/>
                <a:uFillTx/>
                <a:latin typeface="Arial Narrow" panose="020B0606020202030204" pitchFamily="34" charset="0"/>
                <a:ea typeface="+mj-ea"/>
                <a:cs typeface="Aharoni" panose="02010803020104030203" pitchFamily="2" charset="-79"/>
              </a:rPr>
            </a:br>
            <a:r>
              <a:rPr kumimoji="0" lang="tr-TR" altLang="en-US" sz="3600" b="1" i="0" u="sng" strike="noStrike" kern="1200" cap="none" spc="0" normalizeH="0" baseline="0" noProof="0" dirty="0">
                <a:ln>
                  <a:noFill/>
                </a:ln>
                <a:solidFill>
                  <a:srgbClr val="C00000"/>
                </a:solidFill>
                <a:effectLst/>
                <a:uLnTx/>
                <a:uFillTx/>
                <a:latin typeface="Arial Narrow" panose="020B0606020202030204" pitchFamily="34" charset="0"/>
                <a:ea typeface="+mj-ea"/>
                <a:cs typeface="Aharoni" panose="02010803020104030203" pitchFamily="2" charset="-79"/>
              </a:rPr>
              <a:t>Yan Dal öğrencileri Erasmus’a başvurabilir mi?</a:t>
            </a:r>
            <a:endParaRPr lang="tr-TR" dirty="0">
              <a:solidFill>
                <a:srgbClr val="C00000"/>
              </a:solidFill>
            </a:endParaRPr>
          </a:p>
        </p:txBody>
      </p:sp>
    </p:spTree>
    <p:extLst>
      <p:ext uri="{BB962C8B-B14F-4D97-AF65-F5344CB8AC3E}">
        <p14:creationId xmlns:p14="http://schemas.microsoft.com/office/powerpoint/2010/main" val="1468772117"/>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56AFD0C4-1EED-1AAD-AFED-E5056F105A04}"/>
              </a:ext>
            </a:extLst>
          </p:cNvPr>
          <p:cNvSpPr txBox="1"/>
          <p:nvPr/>
        </p:nvSpPr>
        <p:spPr>
          <a:xfrm>
            <a:off x="941033" y="3866735"/>
            <a:ext cx="10721644" cy="1815882"/>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Double Major and Minor </a:t>
            </a:r>
            <a:r>
              <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Program </a:t>
            </a:r>
            <a:r>
              <a:rPr kumimoji="0" lang="en-US"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students can also apply to benefit from the program.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However, </a:t>
            </a:r>
            <a:r>
              <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they </a:t>
            </a:r>
            <a:r>
              <a:rPr kumimoji="0" lang="en-US"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should apply</a:t>
            </a:r>
            <a:r>
              <a:rPr lang="tr-TR" altLang="en-US" sz="3500" b="1" dirty="0">
                <a:solidFill>
                  <a:prstClr val="black"/>
                </a:solidFill>
                <a:latin typeface="Agency FB" panose="020B0503020202020204" pitchFamily="34" charset="0"/>
              </a:rPr>
              <a:t> </a:t>
            </a:r>
            <a:r>
              <a:rPr lang="tr-TR" altLang="en-US" sz="3500" b="1" dirty="0" err="1">
                <a:solidFill>
                  <a:prstClr val="black"/>
                </a:solidFill>
                <a:latin typeface="Agency FB" panose="020B0503020202020204" pitchFamily="34" charset="0"/>
              </a:rPr>
              <a:t>from</a:t>
            </a:r>
            <a:r>
              <a:rPr kumimoji="0" lang="en-US"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one department </a:t>
            </a:r>
            <a:r>
              <a:rPr kumimoji="0" lang="tr-TR" altLang="en-US" sz="3500" b="1" i="0" u="none" strike="noStrike" kern="1200" cap="none" spc="0" normalizeH="0" baseline="0" noProof="0" dirty="0" err="1">
                <a:ln>
                  <a:noFill/>
                </a:ln>
                <a:solidFill>
                  <a:prstClr val="black"/>
                </a:solidFill>
                <a:effectLst/>
                <a:uLnTx/>
                <a:uFillTx/>
                <a:latin typeface="Agency FB" panose="020B0503020202020204" pitchFamily="34" charset="0"/>
                <a:ea typeface="+mn-ea"/>
                <a:cs typeface="+mn-cs"/>
              </a:rPr>
              <a:t>only</a:t>
            </a:r>
            <a:r>
              <a:rPr kumimoji="0" lang="en-US"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endParaRPr kumimoji="0" lang="tr-TR" altLang="en-US" sz="35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sp>
        <p:nvSpPr>
          <p:cNvPr id="7" name="Metin kutusu 6">
            <a:extLst>
              <a:ext uri="{FF2B5EF4-FFF2-40B4-BE49-F238E27FC236}">
                <a16:creationId xmlns:a16="http://schemas.microsoft.com/office/drawing/2014/main" id="{CCB0B606-1274-D307-F2B9-D678B58AE968}"/>
              </a:ext>
            </a:extLst>
          </p:cNvPr>
          <p:cNvSpPr txBox="1"/>
          <p:nvPr/>
        </p:nvSpPr>
        <p:spPr>
          <a:xfrm>
            <a:off x="870011" y="1942612"/>
            <a:ext cx="1023595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sng" strike="noStrike" kern="1200" cap="none" spc="0" normalizeH="0" baseline="0" noProof="0" dirty="0">
                <a:ln>
                  <a:noFill/>
                </a:ln>
                <a:solidFill>
                  <a:srgbClr val="C00000"/>
                </a:solidFill>
                <a:effectLst/>
                <a:uLnTx/>
                <a:uFillTx/>
                <a:latin typeface="Arial Narrow" panose="020B0606020202030204" pitchFamily="34" charset="0"/>
                <a:ea typeface="+mn-ea"/>
                <a:cs typeface="Aharoni" panose="02010803020104030203" pitchFamily="2" charset="-79"/>
              </a:rPr>
              <a:t>Can Double Major Program (DMP) and Minor </a:t>
            </a:r>
            <a:r>
              <a:rPr kumimoji="0" lang="tr-TR" altLang="en-US" sz="3600" b="1" i="0" u="sng" strike="noStrike" kern="1200" cap="none" spc="0" normalizeH="0" baseline="0" noProof="0" dirty="0">
                <a:ln>
                  <a:noFill/>
                </a:ln>
                <a:solidFill>
                  <a:srgbClr val="C00000"/>
                </a:solidFill>
                <a:effectLst/>
                <a:uLnTx/>
                <a:uFillTx/>
                <a:latin typeface="Arial Narrow" panose="020B0606020202030204" pitchFamily="34" charset="0"/>
                <a:ea typeface="+mn-ea"/>
                <a:cs typeface="Aharoni" panose="02010803020104030203" pitchFamily="2" charset="-79"/>
              </a:rPr>
              <a:t>Program </a:t>
            </a:r>
            <a:r>
              <a:rPr kumimoji="0" lang="en-US" altLang="en-US" sz="3600" b="1" i="0" u="sng" strike="noStrike" kern="1200" cap="none" spc="0" normalizeH="0" baseline="0" noProof="0" dirty="0">
                <a:ln>
                  <a:noFill/>
                </a:ln>
                <a:solidFill>
                  <a:srgbClr val="C00000"/>
                </a:solidFill>
                <a:effectLst/>
                <a:uLnTx/>
                <a:uFillTx/>
                <a:latin typeface="Arial Narrow" panose="020B0606020202030204" pitchFamily="34" charset="0"/>
                <a:ea typeface="+mn-ea"/>
                <a:cs typeface="Aharoni" panose="02010803020104030203" pitchFamily="2" charset="-79"/>
              </a:rPr>
              <a:t>students apply for Erasmus?</a:t>
            </a:r>
            <a:endParaRPr kumimoji="0" lang="tr-TR" altLang="en-US" sz="3600" b="1" i="0" u="sng" strike="noStrike" kern="1200" cap="none" spc="0" normalizeH="0" baseline="0" noProof="0" dirty="0">
              <a:ln>
                <a:noFill/>
              </a:ln>
              <a:solidFill>
                <a:srgbClr val="C00000"/>
              </a:solidFill>
              <a:effectLst/>
              <a:uLnTx/>
              <a:uFillTx/>
              <a:latin typeface="Arial Narrow" panose="020B0606020202030204" pitchFamily="34" charset="0"/>
              <a:ea typeface="+mn-ea"/>
              <a:cs typeface="Aharoni" panose="02010803020104030203" pitchFamily="2" charset="-79"/>
            </a:endParaRPr>
          </a:p>
        </p:txBody>
      </p:sp>
      <p:pic>
        <p:nvPicPr>
          <p:cNvPr id="3" name="Resim 2">
            <a:extLst>
              <a:ext uri="{FF2B5EF4-FFF2-40B4-BE49-F238E27FC236}">
                <a16:creationId xmlns:a16="http://schemas.microsoft.com/office/drawing/2014/main" id="{C35E6D57-F60C-E129-B4C4-74C36E1CF8A3}"/>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70484352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4D1237CB-89A6-45C2-C2FD-7FE6E42BAA92}"/>
              </a:ext>
            </a:extLst>
          </p:cNvPr>
          <p:cNvSpPr txBox="1"/>
          <p:nvPr/>
        </p:nvSpPr>
        <p:spPr>
          <a:xfrm>
            <a:off x="828583" y="3353435"/>
            <a:ext cx="10694633" cy="2708434"/>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altLang="en-US" sz="3000" b="0" i="0" u="none" strike="noStrike" kern="1200" cap="none" spc="0" normalizeH="0" baseline="0" noProof="0" dirty="0">
                <a:ln>
                  <a:noFill/>
                </a:ln>
                <a:solidFill>
                  <a:srgbClr val="FF0000"/>
                </a:solidFill>
                <a:effectLst/>
                <a:uLnTx/>
                <a:uFillTx/>
                <a:latin typeface="Narkisim" panose="020E0502050101010101" pitchFamily="34" charset="-79"/>
                <a:ea typeface="+mn-ea"/>
                <a:cs typeface="Narkisim" panose="020E0502050101010101" pitchFamily="34" charset="-79"/>
              </a:rPr>
              <a:t>Böyle bir genelleme yapılamaz.  </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altLang="en-US" sz="3000" b="0" i="0" u="none" strike="noStrike" kern="1200" cap="none" spc="0" normalizeH="0" baseline="0" noProof="0" dirty="0">
                <a:ln>
                  <a:noFill/>
                </a:ln>
                <a:solidFill>
                  <a:prstClr val="black"/>
                </a:solidFill>
                <a:effectLst/>
                <a:uLnTx/>
                <a:uFillTx/>
                <a:latin typeface="Narkisim" panose="020E0502050101010101" pitchFamily="34" charset="-79"/>
                <a:ea typeface="+mn-ea"/>
                <a:cs typeface="Narkisim" panose="020E0502050101010101" pitchFamily="34" charset="-79"/>
              </a:rPr>
              <a:t>Temel amaç maksimum düzeyde ders eşdeğerliğini sağlayarak programdan faydalanmaktır. </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kumimoji="0" lang="tr-TR" altLang="en-US" sz="3000" b="0" i="0" u="none" strike="noStrike" kern="1200" cap="none" spc="0" normalizeH="0" baseline="0" noProof="0" dirty="0">
                <a:ln>
                  <a:noFill/>
                </a:ln>
                <a:solidFill>
                  <a:srgbClr val="FF0000"/>
                </a:solidFill>
                <a:effectLst/>
                <a:uLnTx/>
                <a:uFillTx/>
                <a:latin typeface="Narkisim" panose="020E0502050101010101" pitchFamily="34" charset="-79"/>
                <a:ea typeface="+mn-ea"/>
                <a:cs typeface="Narkisim" panose="020E0502050101010101" pitchFamily="34" charset="-79"/>
              </a:rPr>
              <a:t>Okulun zamanında bitmesi öğrencinin yurtdışında geçireceği dönemdeki akademik başarısına bağlıdır.  </a:t>
            </a:r>
          </a:p>
        </p:txBody>
      </p:sp>
      <p:sp>
        <p:nvSpPr>
          <p:cNvPr id="9" name="Metin kutusu 8">
            <a:extLst>
              <a:ext uri="{FF2B5EF4-FFF2-40B4-BE49-F238E27FC236}">
                <a16:creationId xmlns:a16="http://schemas.microsoft.com/office/drawing/2014/main" id="{24410F77-B6BE-BF11-D174-B31F421D3178}"/>
              </a:ext>
            </a:extLst>
          </p:cNvPr>
          <p:cNvSpPr txBox="1"/>
          <p:nvPr/>
        </p:nvSpPr>
        <p:spPr>
          <a:xfrm>
            <a:off x="1564689" y="1658679"/>
            <a:ext cx="9798728" cy="1323439"/>
          </a:xfrm>
          <a:prstGeom prst="rect">
            <a:avLst/>
          </a:prstGeom>
          <a:noFill/>
        </p:spPr>
        <p:txBody>
          <a:bodyPr wrap="square">
            <a:spAutoFit/>
          </a:bodyPr>
          <a:lstStyle/>
          <a:p>
            <a:r>
              <a:rPr kumimoji="0" lang="tr-TR" altLang="en-US" sz="4000" b="1" i="0" u="none" strike="noStrike" kern="1200" cap="none" spc="0" normalizeH="0" baseline="0" noProof="0" dirty="0">
                <a:ln>
                  <a:noFill/>
                </a:ln>
                <a:solidFill>
                  <a:prstClr val="black"/>
                </a:solidFill>
                <a:effectLst/>
                <a:uLnTx/>
                <a:uFillTx/>
                <a:latin typeface="Aharoni" panose="02010803020104030203" pitchFamily="2" charset="-79"/>
                <a:ea typeface="+mj-ea"/>
                <a:cs typeface="Aharoni" panose="02010803020104030203" pitchFamily="2" charset="-79"/>
              </a:rPr>
              <a:t>Erasmus+ programına katılırsam </a:t>
            </a:r>
            <a:br>
              <a:rPr kumimoji="0" lang="tr-TR" altLang="en-US" sz="4000" b="1" i="0" u="none" strike="noStrike" kern="1200" cap="none" spc="0" normalizeH="0" baseline="0" noProof="0" dirty="0">
                <a:ln>
                  <a:noFill/>
                </a:ln>
                <a:solidFill>
                  <a:prstClr val="black"/>
                </a:solidFill>
                <a:effectLst/>
                <a:uLnTx/>
                <a:uFillTx/>
                <a:latin typeface="Aharoni" panose="02010803020104030203" pitchFamily="2" charset="-79"/>
                <a:ea typeface="+mj-ea"/>
                <a:cs typeface="Aharoni" panose="02010803020104030203" pitchFamily="2" charset="-79"/>
              </a:rPr>
            </a:br>
            <a:r>
              <a:rPr kumimoji="0" lang="tr-TR" altLang="en-US" sz="4000" b="1" i="0" u="none" strike="noStrike" kern="1200" cap="none" spc="0" normalizeH="0" baseline="0" noProof="0" dirty="0">
                <a:ln>
                  <a:noFill/>
                </a:ln>
                <a:solidFill>
                  <a:prstClr val="black"/>
                </a:solidFill>
                <a:effectLst/>
                <a:uLnTx/>
                <a:uFillTx/>
                <a:latin typeface="Aharoni" panose="02010803020104030203" pitchFamily="2" charset="-79"/>
                <a:ea typeface="+mj-ea"/>
                <a:cs typeface="Aharoni" panose="02010803020104030203" pitchFamily="2" charset="-79"/>
              </a:rPr>
              <a:t>okulum uzar mı?</a:t>
            </a:r>
            <a:endParaRPr lang="tr-TR" dirty="0"/>
          </a:p>
        </p:txBody>
      </p:sp>
    </p:spTree>
    <p:extLst>
      <p:ext uri="{BB962C8B-B14F-4D97-AF65-F5344CB8AC3E}">
        <p14:creationId xmlns:p14="http://schemas.microsoft.com/office/powerpoint/2010/main" val="63382739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4" name="Metin kutusu 3">
            <a:extLst>
              <a:ext uri="{FF2B5EF4-FFF2-40B4-BE49-F238E27FC236}">
                <a16:creationId xmlns:a16="http://schemas.microsoft.com/office/drawing/2014/main" id="{4D1237CB-89A6-45C2-C2FD-7FE6E42BAA92}"/>
              </a:ext>
            </a:extLst>
          </p:cNvPr>
          <p:cNvSpPr txBox="1"/>
          <p:nvPr/>
        </p:nvSpPr>
        <p:spPr>
          <a:xfrm>
            <a:off x="828583" y="3353435"/>
            <a:ext cx="10694633" cy="2708434"/>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altLang="en-US" sz="3000" b="0" i="0" u="none" strike="noStrike" kern="1200" cap="none" spc="0" normalizeH="0" baseline="0" noProof="0" dirty="0">
                <a:ln>
                  <a:noFill/>
                </a:ln>
                <a:solidFill>
                  <a:srgbClr val="C00000"/>
                </a:solidFill>
                <a:effectLst/>
                <a:uLnTx/>
                <a:uFillTx/>
                <a:latin typeface="Narkisim" panose="020E0502050101010101" pitchFamily="34" charset="-79"/>
                <a:ea typeface="+mn-ea"/>
                <a:cs typeface="Narkisim" panose="020E0502050101010101" pitchFamily="34" charset="-79"/>
              </a:rPr>
              <a:t>Such a generalization cannot be made.  </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altLang="en-US" sz="3000" b="0" i="0" u="none" strike="noStrike" kern="1200" cap="none" spc="0" normalizeH="0" baseline="0" noProof="0" dirty="0">
                <a:ln>
                  <a:noFill/>
                </a:ln>
                <a:effectLst/>
                <a:uLnTx/>
                <a:uFillTx/>
                <a:latin typeface="Narkisim" panose="020E0502050101010101" pitchFamily="34" charset="-79"/>
                <a:ea typeface="+mn-ea"/>
                <a:cs typeface="Narkisim" panose="020E0502050101010101" pitchFamily="34" charset="-79"/>
              </a:rPr>
              <a:t>The main objective is to benefit from the program by ensuring maximum course equivalence. </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altLang="en-US" sz="3000" b="0" i="0" u="none" strike="noStrike" kern="1200" cap="none" spc="0" normalizeH="0" baseline="0" noProof="0" dirty="0">
                <a:ln>
                  <a:noFill/>
                </a:ln>
                <a:effectLst/>
                <a:uLnTx/>
                <a:uFillTx/>
                <a:latin typeface="Narkisim" panose="020E0502050101010101" pitchFamily="34" charset="-79"/>
                <a:ea typeface="+mn-ea"/>
                <a:cs typeface="Narkisim" panose="020E0502050101010101" pitchFamily="34" charset="-79"/>
              </a:rPr>
              <a:t>The timely completion of the program depends on the academic success of the student during the period abroad. </a:t>
            </a:r>
            <a:endParaRPr kumimoji="0" lang="tr-TR" altLang="en-US" sz="3000" b="0" i="0" u="none" strike="noStrike" kern="1200" cap="none" spc="0" normalizeH="0" baseline="0" noProof="0" dirty="0">
              <a:ln>
                <a:noFill/>
              </a:ln>
              <a:effectLst/>
              <a:uLnTx/>
              <a:uFillTx/>
              <a:latin typeface="Narkisim" panose="020E0502050101010101" pitchFamily="34" charset="-79"/>
              <a:ea typeface="+mn-ea"/>
              <a:cs typeface="Narkisim" panose="020E0502050101010101" pitchFamily="34" charset="-79"/>
            </a:endParaRPr>
          </a:p>
        </p:txBody>
      </p:sp>
      <p:sp>
        <p:nvSpPr>
          <p:cNvPr id="9" name="Metin kutusu 8">
            <a:extLst>
              <a:ext uri="{FF2B5EF4-FFF2-40B4-BE49-F238E27FC236}">
                <a16:creationId xmlns:a16="http://schemas.microsoft.com/office/drawing/2014/main" id="{24410F77-B6BE-BF11-D174-B31F421D3178}"/>
              </a:ext>
            </a:extLst>
          </p:cNvPr>
          <p:cNvSpPr txBox="1"/>
          <p:nvPr/>
        </p:nvSpPr>
        <p:spPr>
          <a:xfrm>
            <a:off x="1564689" y="1658679"/>
            <a:ext cx="979872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Will my </a:t>
            </a:r>
            <a:r>
              <a:rPr kumimoji="0" lang="tr-TR" altLang="en-US" sz="4000" b="1" i="0" u="none" strike="noStrike" kern="1200" cap="none" spc="0" normalizeH="0" baseline="0" noProof="0" dirty="0" err="1">
                <a:ln>
                  <a:noFill/>
                </a:ln>
                <a:solidFill>
                  <a:prstClr val="black"/>
                </a:solidFill>
                <a:effectLst/>
                <a:uLnTx/>
                <a:uFillTx/>
                <a:latin typeface="Aharoni" panose="02010803020104030203" pitchFamily="2" charset="-79"/>
                <a:ea typeface="+mn-ea"/>
                <a:cs typeface="Aharoni" panose="02010803020104030203" pitchFamily="2" charset="-79"/>
              </a:rPr>
              <a:t>semester</a:t>
            </a:r>
            <a:r>
              <a:rPr kumimoji="0" lang="en-US" altLang="en-US" sz="40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be extended if I participate in the Erasmus+ program?</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Resim 2">
            <a:extLst>
              <a:ext uri="{FF2B5EF4-FFF2-40B4-BE49-F238E27FC236}">
                <a16:creationId xmlns:a16="http://schemas.microsoft.com/office/drawing/2014/main" id="{7192E850-A49E-D551-4B6F-3BD69E73F779}"/>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379327855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537" y="249821"/>
            <a:ext cx="1193694" cy="53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689334" cy="486663"/>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5011" y="108353"/>
            <a:ext cx="2402862" cy="687063"/>
          </a:xfrm>
          <a:prstGeom prst="rect">
            <a:avLst/>
          </a:prstGeom>
        </p:spPr>
      </p:pic>
      <p:sp>
        <p:nvSpPr>
          <p:cNvPr id="4" name="Dikdörtgen 3"/>
          <p:cNvSpPr/>
          <p:nvPr/>
        </p:nvSpPr>
        <p:spPr>
          <a:xfrm>
            <a:off x="547007" y="736484"/>
            <a:ext cx="10866664"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FF0000"/>
                </a:solidFill>
                <a:effectLst/>
                <a:uLnTx/>
                <a:uFillTx/>
                <a:ea typeface="+mj-ea"/>
                <a:cs typeface="+mj-cs"/>
              </a:rPr>
              <a:t>Değerlendirme Ölçütleri</a:t>
            </a:r>
            <a:r>
              <a:rPr kumimoji="0" lang="tr-TR" sz="4400" b="1" i="0" u="none" strike="noStrike" kern="0" cap="none" spc="0" normalizeH="0" noProof="0" dirty="0">
                <a:ln>
                  <a:noFill/>
                </a:ln>
                <a:solidFill>
                  <a:srgbClr val="FF0000"/>
                </a:solidFill>
                <a:effectLst/>
                <a:uLnTx/>
                <a:uFillTx/>
                <a:ea typeface="+mj-ea"/>
                <a:cs typeface="+mj-cs"/>
              </a:rPr>
              <a:t> </a:t>
            </a:r>
            <a:r>
              <a:rPr kumimoji="0" lang="tr-TR" sz="2700" b="1" i="0" u="none" strike="noStrike" kern="0" cap="none" spc="0" normalizeH="0" baseline="0" noProof="0" dirty="0">
                <a:ln>
                  <a:noFill/>
                </a:ln>
                <a:solidFill>
                  <a:srgbClr val="FF0000"/>
                </a:solidFill>
                <a:effectLst/>
                <a:uLnTx/>
                <a:uFillTx/>
                <a:ea typeface="+mj-ea"/>
                <a:cs typeface="+mj-cs"/>
              </a:rPr>
              <a:t>(Öğrenci Seçim Kriterleri)</a:t>
            </a:r>
            <a:endParaRPr kumimoji="0" lang="tr-TR" sz="1800" b="0" i="0" u="none" strike="noStrike" kern="0" cap="none" spc="0" normalizeH="0" baseline="0" noProof="0" dirty="0">
              <a:ln>
                <a:noFill/>
              </a:ln>
              <a:solidFill>
                <a:sysClr val="windowText" lastClr="000000"/>
              </a:solidFill>
              <a:effectLst/>
              <a:uLnTx/>
              <a:uFillTx/>
            </a:endParaRPr>
          </a:p>
        </p:txBody>
      </p:sp>
      <p:graphicFrame>
        <p:nvGraphicFramePr>
          <p:cNvPr id="7" name="Tablo 6">
            <a:extLst>
              <a:ext uri="{FF2B5EF4-FFF2-40B4-BE49-F238E27FC236}">
                <a16:creationId xmlns:a16="http://schemas.microsoft.com/office/drawing/2014/main" id="{7CA454A0-D030-A8BE-21A2-0E773965B752}"/>
              </a:ext>
            </a:extLst>
          </p:cNvPr>
          <p:cNvGraphicFramePr>
            <a:graphicFrameLocks noGrp="1"/>
          </p:cNvGraphicFramePr>
          <p:nvPr>
            <p:extLst>
              <p:ext uri="{D42A27DB-BD31-4B8C-83A1-F6EECF244321}">
                <p14:modId xmlns:p14="http://schemas.microsoft.com/office/powerpoint/2010/main" val="3638823525"/>
              </p:ext>
            </p:extLst>
          </p:nvPr>
        </p:nvGraphicFramePr>
        <p:xfrm>
          <a:off x="1375793" y="1505925"/>
          <a:ext cx="9203437" cy="3963060"/>
        </p:xfrm>
        <a:graphic>
          <a:graphicData uri="http://schemas.openxmlformats.org/drawingml/2006/table">
            <a:tbl>
              <a:tblPr/>
              <a:tblGrid>
                <a:gridCol w="6759794">
                  <a:extLst>
                    <a:ext uri="{9D8B030D-6E8A-4147-A177-3AD203B41FA5}">
                      <a16:colId xmlns:a16="http://schemas.microsoft.com/office/drawing/2014/main" val="630606841"/>
                    </a:ext>
                  </a:extLst>
                </a:gridCol>
                <a:gridCol w="2443643">
                  <a:extLst>
                    <a:ext uri="{9D8B030D-6E8A-4147-A177-3AD203B41FA5}">
                      <a16:colId xmlns:a16="http://schemas.microsoft.com/office/drawing/2014/main" val="4106906715"/>
                    </a:ext>
                  </a:extLst>
                </a:gridCol>
              </a:tblGrid>
              <a:tr h="272541">
                <a:tc>
                  <a:txBody>
                    <a:bodyPr/>
                    <a:lstStyle/>
                    <a:p>
                      <a:r>
                        <a:rPr lang="tr-TR" sz="2000" b="1" i="0" dirty="0">
                          <a:solidFill>
                            <a:srgbClr val="000000"/>
                          </a:solidFill>
                          <a:effectLst/>
                          <a:latin typeface="Times New Roman" panose="02020603050405020304" pitchFamily="18" charset="0"/>
                          <a:cs typeface="Times New Roman" panose="02020603050405020304" pitchFamily="18" charset="0"/>
                        </a:rPr>
                        <a:t>Ölçüt </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1" i="0" dirty="0">
                          <a:solidFill>
                            <a:srgbClr val="000000"/>
                          </a:solidFill>
                          <a:effectLst/>
                          <a:latin typeface="Times New Roman" panose="02020603050405020304" pitchFamily="18" charset="0"/>
                          <a:cs typeface="Times New Roman" panose="02020603050405020304" pitchFamily="18" charset="0"/>
                        </a:rPr>
                        <a:t>Ağırlıklı Puan</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529490"/>
                  </a:ext>
                </a:extLst>
              </a:tr>
              <a:tr h="300225">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Akademik başarı düzeyi </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a:solidFill>
                            <a:srgbClr val="000000"/>
                          </a:solidFill>
                          <a:effectLst/>
                          <a:latin typeface="Times New Roman" panose="02020603050405020304" pitchFamily="18" charset="0"/>
                          <a:cs typeface="Times New Roman" panose="02020603050405020304" pitchFamily="18" charset="0"/>
                        </a:rPr>
                        <a:t>%50 (toplam 100 puan üzerinden)</a:t>
                      </a:r>
                      <a:endParaRPr lang="tr-TR" sz="200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62347"/>
                  </a:ext>
                </a:extLst>
              </a:tr>
              <a:tr h="189002">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Dil seviyesi </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a:solidFill>
                            <a:srgbClr val="000000"/>
                          </a:solidFill>
                          <a:effectLst/>
                          <a:latin typeface="Times New Roman" panose="02020603050405020304" pitchFamily="18" charset="0"/>
                          <a:cs typeface="Times New Roman" panose="02020603050405020304" pitchFamily="18" charset="0"/>
                        </a:rPr>
                        <a:t>%50 (toplam 100 puan üzerinden)</a:t>
                      </a:r>
                      <a:endParaRPr lang="tr-TR" sz="200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984409"/>
                  </a:ext>
                </a:extLst>
              </a:tr>
              <a:tr h="245797">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Şehit ve gazi çocuklarına </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+15 puan</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252719"/>
                  </a:ext>
                </a:extLst>
              </a:tr>
              <a:tr h="231536">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Engelli öğrencilere (engelliliğin belgelenmesi kaydıyla) </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puan</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22967"/>
                  </a:ext>
                </a:extLst>
              </a:tr>
              <a:tr h="344837">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2828 Sayılı Sosyal Hizmetler Kanunu ile 5395 sayılı Çocuk Koruma Kanunu kapsamında haklarında korunma, bakım veya barınma kararı alınmış öğrencilere</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puan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45095"/>
                  </a:ext>
                </a:extLst>
              </a:tr>
              <a:tr h="387142">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Başvuru esnasında staj yeri kabul mektubu sunma </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+ 10 puan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975021"/>
                  </a:ext>
                </a:extLst>
              </a:tr>
            </a:tbl>
          </a:graphicData>
        </a:graphic>
      </p:graphicFrame>
    </p:spTree>
    <p:extLst>
      <p:ext uri="{BB962C8B-B14F-4D97-AF65-F5344CB8AC3E}">
        <p14:creationId xmlns:p14="http://schemas.microsoft.com/office/powerpoint/2010/main" val="247702583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537" y="249821"/>
            <a:ext cx="1193694" cy="53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5011" y="108353"/>
            <a:ext cx="2402862" cy="687063"/>
          </a:xfrm>
          <a:prstGeom prst="rect">
            <a:avLst/>
          </a:prstGeom>
        </p:spPr>
      </p:pic>
      <p:sp>
        <p:nvSpPr>
          <p:cNvPr id="4" name="Dikdörtgen 3"/>
          <p:cNvSpPr/>
          <p:nvPr/>
        </p:nvSpPr>
        <p:spPr>
          <a:xfrm>
            <a:off x="547007" y="736484"/>
            <a:ext cx="11436446"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0000"/>
                </a:solidFill>
                <a:effectLst/>
                <a:uLnTx/>
                <a:uFillTx/>
                <a:ea typeface="+mj-ea"/>
                <a:cs typeface="+mj-cs"/>
              </a:rPr>
              <a:t>Evaluation Criteria (Student Selection Criteria)</a:t>
            </a:r>
            <a:endParaRPr kumimoji="0" lang="tr-TR" sz="1800" b="0" i="0" u="none" strike="noStrike" kern="0" cap="none" spc="0" normalizeH="0" baseline="0" noProof="0" dirty="0">
              <a:ln>
                <a:noFill/>
              </a:ln>
              <a:solidFill>
                <a:sysClr val="windowText" lastClr="000000"/>
              </a:solidFill>
              <a:effectLst/>
              <a:uLnTx/>
              <a:uFillTx/>
            </a:endParaRPr>
          </a:p>
        </p:txBody>
      </p:sp>
      <p:graphicFrame>
        <p:nvGraphicFramePr>
          <p:cNvPr id="7" name="Tablo 6">
            <a:extLst>
              <a:ext uri="{FF2B5EF4-FFF2-40B4-BE49-F238E27FC236}">
                <a16:creationId xmlns:a16="http://schemas.microsoft.com/office/drawing/2014/main" id="{7CA454A0-D030-A8BE-21A2-0E773965B752}"/>
              </a:ext>
            </a:extLst>
          </p:cNvPr>
          <p:cNvGraphicFramePr>
            <a:graphicFrameLocks noGrp="1"/>
          </p:cNvGraphicFramePr>
          <p:nvPr/>
        </p:nvGraphicFramePr>
        <p:xfrm>
          <a:off x="1375793" y="1505925"/>
          <a:ext cx="9203437" cy="4561036"/>
        </p:xfrm>
        <a:graphic>
          <a:graphicData uri="http://schemas.openxmlformats.org/drawingml/2006/table">
            <a:tbl>
              <a:tblPr/>
              <a:tblGrid>
                <a:gridCol w="6759794">
                  <a:extLst>
                    <a:ext uri="{9D8B030D-6E8A-4147-A177-3AD203B41FA5}">
                      <a16:colId xmlns:a16="http://schemas.microsoft.com/office/drawing/2014/main" val="630606841"/>
                    </a:ext>
                  </a:extLst>
                </a:gridCol>
                <a:gridCol w="2443643">
                  <a:extLst>
                    <a:ext uri="{9D8B030D-6E8A-4147-A177-3AD203B41FA5}">
                      <a16:colId xmlns:a16="http://schemas.microsoft.com/office/drawing/2014/main" val="4106906715"/>
                    </a:ext>
                  </a:extLst>
                </a:gridCol>
              </a:tblGrid>
              <a:tr h="272541">
                <a:tc>
                  <a:txBody>
                    <a:bodyPr/>
                    <a:lstStyle/>
                    <a:p>
                      <a:r>
                        <a:rPr lang="tr-TR" sz="2000" b="1" i="0" dirty="0" err="1">
                          <a:solidFill>
                            <a:srgbClr val="000000"/>
                          </a:solidFill>
                          <a:effectLst/>
                          <a:latin typeface="Times New Roman" panose="02020603050405020304" pitchFamily="18" charset="0"/>
                          <a:cs typeface="Times New Roman" panose="02020603050405020304" pitchFamily="18" charset="0"/>
                        </a:rPr>
                        <a:t>Criteria</a:t>
                      </a:r>
                      <a:r>
                        <a:rPr lang="tr-TR" sz="2000" b="1" i="0" dirty="0">
                          <a:solidFill>
                            <a:srgbClr val="000000"/>
                          </a:solidFill>
                          <a:effectLst/>
                          <a:latin typeface="Times New Roman" panose="02020603050405020304" pitchFamily="18" charset="0"/>
                          <a:cs typeface="Times New Roman" panose="02020603050405020304" pitchFamily="18" charset="0"/>
                        </a:rPr>
                        <a:t> </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1" i="0" dirty="0" err="1">
                          <a:solidFill>
                            <a:srgbClr val="000000"/>
                          </a:solidFill>
                          <a:effectLst/>
                          <a:latin typeface="Times New Roman" panose="02020603050405020304" pitchFamily="18" charset="0"/>
                          <a:cs typeface="Times New Roman" panose="02020603050405020304" pitchFamily="18" charset="0"/>
                        </a:rPr>
                        <a:t>Weighted</a:t>
                      </a:r>
                      <a:r>
                        <a:rPr lang="tr-TR" sz="2000" b="1" i="0" dirty="0">
                          <a:solidFill>
                            <a:srgbClr val="000000"/>
                          </a:solidFill>
                          <a:effectLst/>
                          <a:latin typeface="Times New Roman" panose="02020603050405020304" pitchFamily="18" charset="0"/>
                          <a:cs typeface="Times New Roman" panose="02020603050405020304" pitchFamily="18" charset="0"/>
                        </a:rPr>
                        <a:t> </a:t>
                      </a:r>
                      <a:r>
                        <a:rPr lang="tr-TR" sz="2000" b="1" i="0"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529490"/>
                  </a:ext>
                </a:extLst>
              </a:tr>
              <a:tr h="300225">
                <a:tc>
                  <a:txBody>
                    <a:bodyPr/>
                    <a:lstStyle/>
                    <a:p>
                      <a:r>
                        <a:rPr lang="tr-TR" sz="2000" b="0" i="1" dirty="0" err="1">
                          <a:solidFill>
                            <a:srgbClr val="000000"/>
                          </a:solidFill>
                          <a:effectLst/>
                          <a:latin typeface="Times New Roman" panose="02020603050405020304" pitchFamily="18" charset="0"/>
                          <a:cs typeface="Times New Roman" panose="02020603050405020304" pitchFamily="18" charset="0"/>
                        </a:rPr>
                        <a:t>Academic</a:t>
                      </a:r>
                      <a:r>
                        <a:rPr lang="tr-TR" sz="2000" b="0" i="1" dirty="0">
                          <a:solidFill>
                            <a:srgbClr val="000000"/>
                          </a:solidFill>
                          <a:effectLst/>
                          <a:latin typeface="Times New Roman" panose="02020603050405020304" pitchFamily="18" charset="0"/>
                          <a:cs typeface="Times New Roman" panose="02020603050405020304" pitchFamily="18" charset="0"/>
                        </a:rPr>
                        <a:t> </a:t>
                      </a:r>
                      <a:r>
                        <a:rPr lang="tr-TR" sz="2000" b="0" i="1" dirty="0" err="1">
                          <a:solidFill>
                            <a:srgbClr val="000000"/>
                          </a:solidFill>
                          <a:effectLst/>
                          <a:latin typeface="Times New Roman" panose="02020603050405020304" pitchFamily="18" charset="0"/>
                          <a:cs typeface="Times New Roman" panose="02020603050405020304" pitchFamily="18" charset="0"/>
                        </a:rPr>
                        <a:t>achievement</a:t>
                      </a:r>
                      <a:r>
                        <a:rPr lang="tr-TR" sz="2000" b="0" i="1" dirty="0">
                          <a:solidFill>
                            <a:srgbClr val="000000"/>
                          </a:solidFill>
                          <a:effectLst/>
                          <a:latin typeface="Times New Roman" panose="02020603050405020304" pitchFamily="18" charset="0"/>
                          <a:cs typeface="Times New Roman" panose="02020603050405020304" pitchFamily="18" charset="0"/>
                        </a:rPr>
                        <a:t> </a:t>
                      </a:r>
                      <a:r>
                        <a:rPr lang="tr-TR" sz="2000" b="0" i="1" dirty="0" err="1">
                          <a:solidFill>
                            <a:srgbClr val="000000"/>
                          </a:solidFill>
                          <a:effectLst/>
                          <a:latin typeface="Times New Roman" panose="02020603050405020304" pitchFamily="18" charset="0"/>
                          <a:cs typeface="Times New Roman" panose="02020603050405020304" pitchFamily="18" charset="0"/>
                        </a:rPr>
                        <a:t>level</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50% (out of a total of 100 points)</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62347"/>
                  </a:ext>
                </a:extLst>
              </a:tr>
              <a:tr h="189002">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Language </a:t>
                      </a:r>
                      <a:r>
                        <a:rPr lang="tr-TR" sz="2000" b="0" i="1" dirty="0" err="1">
                          <a:solidFill>
                            <a:srgbClr val="000000"/>
                          </a:solidFill>
                          <a:effectLst/>
                          <a:latin typeface="Times New Roman" panose="02020603050405020304" pitchFamily="18" charset="0"/>
                          <a:cs typeface="Times New Roman" panose="02020603050405020304" pitchFamily="18" charset="0"/>
                        </a:rPr>
                        <a:t>level</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50% (out of a total of 100 points)</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984409"/>
                  </a:ext>
                </a:extLst>
              </a:tr>
              <a:tr h="245797">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For children of martyrs and veterans</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+15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252719"/>
                  </a:ext>
                </a:extLst>
              </a:tr>
              <a:tr h="231536">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Students with disabilities (provided that the disability is documented)</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22967"/>
                  </a:ext>
                </a:extLst>
              </a:tr>
              <a:tr h="344837">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Within the scope of the Social Services Law No. 2828 and the Child Protection Law No. 5395, students who have been given a protection, care or shelter decision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45095"/>
                  </a:ext>
                </a:extLst>
              </a:tr>
              <a:tr h="163925">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Providing a letter of acceptance from the internship place at the time of application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+ 10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975021"/>
                  </a:ext>
                </a:extLst>
              </a:tr>
            </a:tbl>
          </a:graphicData>
        </a:graphic>
      </p:graphicFrame>
      <p:pic>
        <p:nvPicPr>
          <p:cNvPr id="3" name="Resim 2">
            <a:extLst>
              <a:ext uri="{FF2B5EF4-FFF2-40B4-BE49-F238E27FC236}">
                <a16:creationId xmlns:a16="http://schemas.microsoft.com/office/drawing/2014/main" id="{C81B0AFD-5652-C8FB-5F20-01CEDF9F3E3E}"/>
              </a:ext>
            </a:extLst>
          </p:cNvPr>
          <p:cNvPicPr>
            <a:picLocks noChangeAspect="1"/>
          </p:cNvPicPr>
          <p:nvPr/>
        </p:nvPicPr>
        <p:blipFill>
          <a:blip r:embed="rId5"/>
          <a:stretch>
            <a:fillRect/>
          </a:stretch>
        </p:blipFill>
        <p:spPr>
          <a:xfrm>
            <a:off x="310806" y="130583"/>
            <a:ext cx="892843" cy="673927"/>
          </a:xfrm>
          <a:prstGeom prst="rect">
            <a:avLst/>
          </a:prstGeom>
        </p:spPr>
      </p:pic>
    </p:spTree>
    <p:extLst>
      <p:ext uri="{BB962C8B-B14F-4D97-AF65-F5344CB8AC3E}">
        <p14:creationId xmlns:p14="http://schemas.microsoft.com/office/powerpoint/2010/main" val="147365337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537" y="249821"/>
            <a:ext cx="1193694" cy="53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689334" cy="486663"/>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5011" y="108353"/>
            <a:ext cx="2402862" cy="687063"/>
          </a:xfrm>
          <a:prstGeom prst="rect">
            <a:avLst/>
          </a:prstGeom>
        </p:spPr>
      </p:pic>
      <p:sp>
        <p:nvSpPr>
          <p:cNvPr id="4" name="Dikdörtgen 3"/>
          <p:cNvSpPr/>
          <p:nvPr/>
        </p:nvSpPr>
        <p:spPr>
          <a:xfrm>
            <a:off x="547007" y="736484"/>
            <a:ext cx="10866664"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FF0000"/>
                </a:solidFill>
                <a:effectLst/>
                <a:uLnTx/>
                <a:uFillTx/>
                <a:ea typeface="+mj-ea"/>
                <a:cs typeface="+mj-cs"/>
              </a:rPr>
              <a:t>Değerlendirme Ölçütleri</a:t>
            </a:r>
            <a:r>
              <a:rPr kumimoji="0" lang="tr-TR" sz="4400" b="1" i="0" u="none" strike="noStrike" kern="0" cap="none" spc="0" normalizeH="0" noProof="0" dirty="0">
                <a:ln>
                  <a:noFill/>
                </a:ln>
                <a:solidFill>
                  <a:srgbClr val="FF0000"/>
                </a:solidFill>
                <a:effectLst/>
                <a:uLnTx/>
                <a:uFillTx/>
                <a:ea typeface="+mj-ea"/>
                <a:cs typeface="+mj-cs"/>
              </a:rPr>
              <a:t> </a:t>
            </a:r>
            <a:r>
              <a:rPr kumimoji="0" lang="tr-TR" sz="2700" b="1" i="0" u="none" strike="noStrike" kern="0" cap="none" spc="0" normalizeH="0" baseline="0" noProof="0" dirty="0">
                <a:ln>
                  <a:noFill/>
                </a:ln>
                <a:solidFill>
                  <a:srgbClr val="FF0000"/>
                </a:solidFill>
                <a:effectLst/>
                <a:uLnTx/>
                <a:uFillTx/>
                <a:ea typeface="+mj-ea"/>
                <a:cs typeface="+mj-cs"/>
              </a:rPr>
              <a:t>(Öğrenci Seçim Kriterleri)</a:t>
            </a:r>
            <a:endParaRPr kumimoji="0" lang="tr-TR" sz="1800" b="0" i="0" u="none" strike="noStrike" kern="0" cap="none" spc="0" normalizeH="0" baseline="0" noProof="0" dirty="0">
              <a:ln>
                <a:noFill/>
              </a:ln>
              <a:solidFill>
                <a:sysClr val="windowText" lastClr="000000"/>
              </a:solidFill>
              <a:effectLst/>
              <a:uLnTx/>
              <a:uFillTx/>
            </a:endParaRPr>
          </a:p>
        </p:txBody>
      </p:sp>
      <p:graphicFrame>
        <p:nvGraphicFramePr>
          <p:cNvPr id="7" name="Tablo 6">
            <a:extLst>
              <a:ext uri="{FF2B5EF4-FFF2-40B4-BE49-F238E27FC236}">
                <a16:creationId xmlns:a16="http://schemas.microsoft.com/office/drawing/2014/main" id="{7CA454A0-D030-A8BE-21A2-0E773965B752}"/>
              </a:ext>
            </a:extLst>
          </p:cNvPr>
          <p:cNvGraphicFramePr>
            <a:graphicFrameLocks noGrp="1"/>
          </p:cNvGraphicFramePr>
          <p:nvPr>
            <p:extLst>
              <p:ext uri="{D42A27DB-BD31-4B8C-83A1-F6EECF244321}">
                <p14:modId xmlns:p14="http://schemas.microsoft.com/office/powerpoint/2010/main" val="1007803355"/>
              </p:ext>
            </p:extLst>
          </p:nvPr>
        </p:nvGraphicFramePr>
        <p:xfrm>
          <a:off x="704675" y="1505925"/>
          <a:ext cx="10940318" cy="4924384"/>
        </p:xfrm>
        <a:graphic>
          <a:graphicData uri="http://schemas.openxmlformats.org/drawingml/2006/table">
            <a:tbl>
              <a:tblPr/>
              <a:tblGrid>
                <a:gridCol w="8117885">
                  <a:extLst>
                    <a:ext uri="{9D8B030D-6E8A-4147-A177-3AD203B41FA5}">
                      <a16:colId xmlns:a16="http://schemas.microsoft.com/office/drawing/2014/main" val="630606841"/>
                    </a:ext>
                  </a:extLst>
                </a:gridCol>
                <a:gridCol w="2822433">
                  <a:extLst>
                    <a:ext uri="{9D8B030D-6E8A-4147-A177-3AD203B41FA5}">
                      <a16:colId xmlns:a16="http://schemas.microsoft.com/office/drawing/2014/main" val="4106906715"/>
                    </a:ext>
                  </a:extLst>
                </a:gridCol>
              </a:tblGrid>
              <a:tr h="272541">
                <a:tc>
                  <a:txBody>
                    <a:bodyPr/>
                    <a:lstStyle/>
                    <a:p>
                      <a:r>
                        <a:rPr lang="tr-TR" sz="2000" b="1" i="0" dirty="0">
                          <a:solidFill>
                            <a:srgbClr val="000000"/>
                          </a:solidFill>
                          <a:effectLst/>
                          <a:latin typeface="Times New Roman" panose="02020603050405020304" pitchFamily="18" charset="0"/>
                          <a:cs typeface="Times New Roman" panose="02020603050405020304" pitchFamily="18" charset="0"/>
                        </a:rPr>
                        <a:t>Ölçüt </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1" i="0" dirty="0">
                          <a:solidFill>
                            <a:srgbClr val="000000"/>
                          </a:solidFill>
                          <a:effectLst/>
                          <a:latin typeface="Times New Roman" panose="02020603050405020304" pitchFamily="18" charset="0"/>
                          <a:cs typeface="Times New Roman" panose="02020603050405020304" pitchFamily="18" charset="0"/>
                        </a:rPr>
                        <a:t>Ağırlıklı Puan</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529490"/>
                  </a:ext>
                </a:extLst>
              </a:tr>
              <a:tr h="300225">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Kendileri veya 1. derece yakınları </a:t>
                      </a:r>
                      <a:r>
                        <a:rPr lang="tr-TR" sz="2000" b="0" i="1" dirty="0" err="1">
                          <a:solidFill>
                            <a:srgbClr val="000000"/>
                          </a:solidFill>
                          <a:effectLst/>
                          <a:latin typeface="Times New Roman" panose="02020603050405020304" pitchFamily="18" charset="0"/>
                          <a:cs typeface="Times New Roman" panose="02020603050405020304" pitchFamily="18" charset="0"/>
                        </a:rPr>
                        <a:t>AFAD’dan</a:t>
                      </a:r>
                      <a:r>
                        <a:rPr lang="tr-TR" sz="2000" b="0" i="1" dirty="0">
                          <a:solidFill>
                            <a:srgbClr val="000000"/>
                          </a:solidFill>
                          <a:effectLst/>
                          <a:latin typeface="Times New Roman" panose="02020603050405020304" pitchFamily="18" charset="0"/>
                          <a:cs typeface="Times New Roman" panose="02020603050405020304" pitchFamily="18" charset="0"/>
                        </a:rPr>
                        <a:t> afetzede yardımı alanlar </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puan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62347"/>
                  </a:ext>
                </a:extLst>
              </a:tr>
              <a:tr h="189002">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Dijital becerileri geliştirmeye yönelik stajlar (</a:t>
                      </a:r>
                      <a:r>
                        <a:rPr lang="tr-TR" sz="2000" b="0" i="1" dirty="0" err="1">
                          <a:solidFill>
                            <a:srgbClr val="000000"/>
                          </a:solidFill>
                          <a:effectLst/>
                          <a:latin typeface="Times New Roman" panose="02020603050405020304" pitchFamily="18" charset="0"/>
                          <a:cs typeface="Times New Roman" panose="02020603050405020304" pitchFamily="18" charset="0"/>
                        </a:rPr>
                        <a:t>DOTs</a:t>
                      </a:r>
                      <a:r>
                        <a:rPr lang="tr-TR" sz="2000" b="0" i="1" dirty="0">
                          <a:solidFill>
                            <a:srgbClr val="000000"/>
                          </a:solidFill>
                          <a:effectLst/>
                          <a:latin typeface="Times New Roman" panose="02020603050405020304" pitchFamily="18" charset="0"/>
                          <a:cs typeface="Times New Roman" panose="02020603050405020304" pitchFamily="18" charset="0"/>
                        </a:rPr>
                        <a:t>) önceliklendirilir </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+5 puan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984409"/>
                  </a:ext>
                </a:extLst>
              </a:tr>
              <a:tr h="245797">
                <a:tc>
                  <a:txBody>
                    <a:bodyPr/>
                    <a:lstStyle/>
                    <a:p>
                      <a:r>
                        <a:rPr lang="es-ES" sz="2000" b="0" i="1" dirty="0">
                          <a:solidFill>
                            <a:srgbClr val="000000"/>
                          </a:solidFill>
                          <a:effectLst/>
                          <a:latin typeface="Times New Roman" panose="02020603050405020304" pitchFamily="18" charset="0"/>
                          <a:cs typeface="Times New Roman" panose="02020603050405020304" pitchFamily="18" charset="0"/>
                        </a:rPr>
                        <a:t>Daha önce yararlanma (hibeli veya hibesiz) </a:t>
                      </a:r>
                      <a:endParaRPr lang="es-ES"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a:solidFill>
                            <a:srgbClr val="000000"/>
                          </a:solidFill>
                          <a:effectLst/>
                          <a:latin typeface="Times New Roman" panose="02020603050405020304" pitchFamily="18" charset="0"/>
                          <a:cs typeface="Times New Roman" panose="02020603050405020304" pitchFamily="18" charset="0"/>
                        </a:rPr>
                        <a:t>-10 puan</a:t>
                      </a:r>
                      <a:endParaRPr lang="tr-TR" sz="200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252719"/>
                  </a:ext>
                </a:extLst>
              </a:tr>
              <a:tr h="231536">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Vatandaşı olunan ülkede hareketliliğe katılma </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puan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22967"/>
                  </a:ext>
                </a:extLst>
              </a:tr>
              <a:tr h="344837">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Hareketliliğe seçildiği halde süresinde feragat bildiriminde bulunmaksızın hareketliliğe katılmama </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puan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45095"/>
                  </a:ext>
                </a:extLst>
              </a:tr>
              <a:tr h="387142">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İki hareketlilik türüne birden aynı anda başvurma (öğrencinin tercih ettiği hareketlilik türüne azaltma uygulanır)</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a:solidFill>
                            <a:srgbClr val="000000"/>
                          </a:solidFill>
                          <a:effectLst/>
                          <a:latin typeface="Times New Roman" panose="02020603050405020304" pitchFamily="18" charset="0"/>
                          <a:cs typeface="Times New Roman" panose="02020603050405020304" pitchFamily="18" charset="0"/>
                        </a:rPr>
                        <a:t>-10 puan</a:t>
                      </a:r>
                      <a:endParaRPr lang="tr-TR" sz="200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975021"/>
                  </a:ext>
                </a:extLst>
              </a:tr>
              <a:tr h="387142">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Hareketliliğe seçilen öğrenciler için: Yükseköğretim kurumu tarafından hareketlilikle ilgili olarak düzenlenen toplantılara/eğitimlere mazeretsiz katılmama (öğrencinin Erasmus’a tekrar başvurması halinde uygulanır)</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a:solidFill>
                            <a:srgbClr val="000000"/>
                          </a:solidFill>
                          <a:effectLst/>
                          <a:latin typeface="Times New Roman" panose="02020603050405020304" pitchFamily="18" charset="0"/>
                          <a:cs typeface="Times New Roman" panose="02020603050405020304" pitchFamily="18" charset="0"/>
                        </a:rPr>
                        <a:t>-5 puan</a:t>
                      </a:r>
                      <a:endParaRPr lang="tr-TR" sz="200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83490"/>
                  </a:ext>
                </a:extLst>
              </a:tr>
              <a:tr h="387142">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Dil sınavına gireceğini beyan edip mazeretsiz girmeme ( öğrencinin Erasmus’a tekrar başvurması halinde uygulanır)</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-5 puan</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615621"/>
                  </a:ext>
                </a:extLst>
              </a:tr>
            </a:tbl>
          </a:graphicData>
        </a:graphic>
      </p:graphicFrame>
    </p:spTree>
    <p:extLst>
      <p:ext uri="{BB962C8B-B14F-4D97-AF65-F5344CB8AC3E}">
        <p14:creationId xmlns:p14="http://schemas.microsoft.com/office/powerpoint/2010/main" val="123086989"/>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537" y="249821"/>
            <a:ext cx="1193694" cy="53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5011" y="108353"/>
            <a:ext cx="2402862" cy="687063"/>
          </a:xfrm>
          <a:prstGeom prst="rect">
            <a:avLst/>
          </a:prstGeom>
        </p:spPr>
      </p:pic>
      <p:sp>
        <p:nvSpPr>
          <p:cNvPr id="4" name="Dikdörtgen 3"/>
          <p:cNvSpPr/>
          <p:nvPr/>
        </p:nvSpPr>
        <p:spPr>
          <a:xfrm>
            <a:off x="547007" y="736484"/>
            <a:ext cx="11226980"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0000"/>
                </a:solidFill>
                <a:effectLst/>
                <a:uLnTx/>
                <a:uFillTx/>
                <a:ea typeface="+mj-ea"/>
                <a:cs typeface="+mj-cs"/>
              </a:rPr>
              <a:t>Evaluation Criteria (Student Selection Criteria)</a:t>
            </a:r>
            <a:endParaRPr kumimoji="0" lang="tr-TR" sz="1800" b="0" i="0" u="none" strike="noStrike" kern="0" cap="none" spc="0" normalizeH="0" baseline="0" noProof="0" dirty="0">
              <a:ln>
                <a:noFill/>
              </a:ln>
              <a:solidFill>
                <a:sysClr val="windowText" lastClr="000000"/>
              </a:solidFill>
              <a:effectLst/>
              <a:uLnTx/>
              <a:uFillTx/>
            </a:endParaRPr>
          </a:p>
        </p:txBody>
      </p:sp>
      <p:graphicFrame>
        <p:nvGraphicFramePr>
          <p:cNvPr id="7" name="Tablo 6">
            <a:extLst>
              <a:ext uri="{FF2B5EF4-FFF2-40B4-BE49-F238E27FC236}">
                <a16:creationId xmlns:a16="http://schemas.microsoft.com/office/drawing/2014/main" id="{7CA454A0-D030-A8BE-21A2-0E773965B752}"/>
              </a:ext>
            </a:extLst>
          </p:cNvPr>
          <p:cNvGraphicFramePr>
            <a:graphicFrameLocks noGrp="1"/>
          </p:cNvGraphicFramePr>
          <p:nvPr/>
        </p:nvGraphicFramePr>
        <p:xfrm>
          <a:off x="704675" y="1505925"/>
          <a:ext cx="10940318" cy="5229184"/>
        </p:xfrm>
        <a:graphic>
          <a:graphicData uri="http://schemas.openxmlformats.org/drawingml/2006/table">
            <a:tbl>
              <a:tblPr/>
              <a:tblGrid>
                <a:gridCol w="8117885">
                  <a:extLst>
                    <a:ext uri="{9D8B030D-6E8A-4147-A177-3AD203B41FA5}">
                      <a16:colId xmlns:a16="http://schemas.microsoft.com/office/drawing/2014/main" val="630606841"/>
                    </a:ext>
                  </a:extLst>
                </a:gridCol>
                <a:gridCol w="2822433">
                  <a:extLst>
                    <a:ext uri="{9D8B030D-6E8A-4147-A177-3AD203B41FA5}">
                      <a16:colId xmlns:a16="http://schemas.microsoft.com/office/drawing/2014/main" val="4106906715"/>
                    </a:ext>
                  </a:extLst>
                </a:gridCol>
              </a:tblGrid>
              <a:tr h="272541">
                <a:tc>
                  <a:txBody>
                    <a:bodyPr/>
                    <a:lstStyle/>
                    <a:p>
                      <a:r>
                        <a:rPr lang="tr-TR" sz="2000" b="1" dirty="0" err="1">
                          <a:effectLst/>
                          <a:latin typeface="Times New Roman" panose="02020603050405020304" pitchFamily="18" charset="0"/>
                          <a:cs typeface="Times New Roman" panose="02020603050405020304" pitchFamily="18" charset="0"/>
                        </a:rPr>
                        <a:t>Criterion</a:t>
                      </a:r>
                      <a:endParaRPr lang="tr-TR" sz="2000" b="1"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1" i="0" dirty="0" err="1">
                          <a:solidFill>
                            <a:srgbClr val="000000"/>
                          </a:solidFill>
                          <a:effectLst/>
                          <a:latin typeface="Times New Roman" panose="02020603050405020304" pitchFamily="18" charset="0"/>
                          <a:cs typeface="Times New Roman" panose="02020603050405020304" pitchFamily="18" charset="0"/>
                        </a:rPr>
                        <a:t>Weighted</a:t>
                      </a:r>
                      <a:r>
                        <a:rPr lang="tr-TR" sz="2000" b="1" i="0" dirty="0">
                          <a:solidFill>
                            <a:srgbClr val="000000"/>
                          </a:solidFill>
                          <a:effectLst/>
                          <a:latin typeface="Times New Roman" panose="02020603050405020304" pitchFamily="18" charset="0"/>
                          <a:cs typeface="Times New Roman" panose="02020603050405020304" pitchFamily="18" charset="0"/>
                        </a:rPr>
                        <a:t> </a:t>
                      </a:r>
                      <a:r>
                        <a:rPr lang="tr-TR" sz="2000" b="1" i="0"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529490"/>
                  </a:ext>
                </a:extLst>
              </a:tr>
              <a:tr h="300225">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People</a:t>
                      </a:r>
                      <a:r>
                        <a:rPr lang="en-US" sz="2000" b="0" i="1" dirty="0">
                          <a:solidFill>
                            <a:srgbClr val="000000"/>
                          </a:solidFill>
                          <a:effectLst/>
                          <a:latin typeface="Times New Roman" panose="02020603050405020304" pitchFamily="18" charset="0"/>
                          <a:cs typeface="Times New Roman" panose="02020603050405020304" pitchFamily="18" charset="0"/>
                        </a:rPr>
                        <a:t> who themselves or their 1st degree relatives receive disaster victim assistance from AFAD</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62347"/>
                  </a:ext>
                </a:extLst>
              </a:tr>
              <a:tr h="189002">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Internships (DOTs) to develop digital skills are prioritized</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+5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984409"/>
                  </a:ext>
                </a:extLst>
              </a:tr>
              <a:tr h="245797">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Previous benefit (with or without grant)</a:t>
                      </a:r>
                      <a:endParaRPr lang="es-ES"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252719"/>
                  </a:ext>
                </a:extLst>
              </a:tr>
              <a:tr h="231536">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Participation in mobility in the country of citizenship</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22967"/>
                  </a:ext>
                </a:extLst>
              </a:tr>
              <a:tr h="344837">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Failure to participate in the mobility without submitting a waiver notification in due time despite being selected for mobility</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45095"/>
                  </a:ext>
                </a:extLst>
              </a:tr>
              <a:tr h="387142">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Applying for two mobility types at the same time (reduction is applied to the mobility type preferred by the student)</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-10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975021"/>
                  </a:ext>
                </a:extLst>
              </a:tr>
              <a:tr h="492519">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For students selected for mobility: Unexcused non-participation in meetings/trainings organized by the higher education institution related to mobility (applied if the student reapplies to Erasmus)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-5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83490"/>
                  </a:ext>
                </a:extLst>
              </a:tr>
              <a:tr h="387142">
                <a:tc>
                  <a:txBody>
                    <a:bodyPr/>
                    <a:lstStyle/>
                    <a:p>
                      <a:r>
                        <a:rPr lang="en-US" sz="2000" b="0" i="1" dirty="0">
                          <a:solidFill>
                            <a:srgbClr val="000000"/>
                          </a:solidFill>
                          <a:effectLst/>
                          <a:latin typeface="Times New Roman" panose="02020603050405020304" pitchFamily="18" charset="0"/>
                          <a:cs typeface="Times New Roman" panose="02020603050405020304" pitchFamily="18" charset="0"/>
                        </a:rPr>
                        <a:t>Declaring that they will take the language exam and not taking it without an excuse (applied if the student reapplies to Erasmus)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tr-TR" sz="2000" b="0" i="1" dirty="0">
                          <a:solidFill>
                            <a:srgbClr val="000000"/>
                          </a:solidFill>
                          <a:effectLst/>
                          <a:latin typeface="Times New Roman" panose="02020603050405020304" pitchFamily="18" charset="0"/>
                          <a:cs typeface="Times New Roman" panose="02020603050405020304" pitchFamily="18" charset="0"/>
                        </a:rPr>
                        <a:t>-5 </a:t>
                      </a:r>
                      <a:r>
                        <a:rPr lang="tr-TR" sz="2000" b="0" i="1" dirty="0" err="1">
                          <a:solidFill>
                            <a:srgbClr val="000000"/>
                          </a:solidFill>
                          <a:effectLst/>
                          <a:latin typeface="Times New Roman" panose="02020603050405020304" pitchFamily="18" charset="0"/>
                          <a:cs typeface="Times New Roman" panose="02020603050405020304" pitchFamily="18" charset="0"/>
                        </a:rPr>
                        <a:t>Points</a:t>
                      </a:r>
                      <a:endParaRPr lang="tr-TR" sz="2000" dirty="0">
                        <a:effectLst/>
                        <a:latin typeface="Times New Roman" panose="02020603050405020304" pitchFamily="18" charset="0"/>
                        <a:cs typeface="Times New Roman" panose="02020603050405020304" pitchFamily="18" charset="0"/>
                      </a:endParaRPr>
                    </a:p>
                  </a:txBody>
                  <a:tcPr marL="70718" marR="70718" marT="35359" marB="3535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615621"/>
                  </a:ext>
                </a:extLst>
              </a:tr>
            </a:tbl>
          </a:graphicData>
        </a:graphic>
      </p:graphicFrame>
      <p:pic>
        <p:nvPicPr>
          <p:cNvPr id="3" name="Resim 2">
            <a:extLst>
              <a:ext uri="{FF2B5EF4-FFF2-40B4-BE49-F238E27FC236}">
                <a16:creationId xmlns:a16="http://schemas.microsoft.com/office/drawing/2014/main" id="{C2AC3DDD-B565-00BD-DDBC-A1BFFB76423B}"/>
              </a:ext>
            </a:extLst>
          </p:cNvPr>
          <p:cNvPicPr>
            <a:picLocks noChangeAspect="1"/>
          </p:cNvPicPr>
          <p:nvPr/>
        </p:nvPicPr>
        <p:blipFill>
          <a:blip r:embed="rId5"/>
          <a:stretch>
            <a:fillRect/>
          </a:stretch>
        </p:blipFill>
        <p:spPr>
          <a:xfrm>
            <a:off x="310806" y="130584"/>
            <a:ext cx="796541" cy="601238"/>
          </a:xfrm>
          <a:prstGeom prst="rect">
            <a:avLst/>
          </a:prstGeom>
        </p:spPr>
      </p:pic>
    </p:spTree>
    <p:extLst>
      <p:ext uri="{BB962C8B-B14F-4D97-AF65-F5344CB8AC3E}">
        <p14:creationId xmlns:p14="http://schemas.microsoft.com/office/powerpoint/2010/main" val="220814333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7" name="Başlık 6">
            <a:extLst>
              <a:ext uri="{FF2B5EF4-FFF2-40B4-BE49-F238E27FC236}">
                <a16:creationId xmlns:a16="http://schemas.microsoft.com/office/drawing/2014/main" id="{4C6B60D4-8B62-6F3C-6683-00F71C5EDC53}"/>
              </a:ext>
            </a:extLst>
          </p:cNvPr>
          <p:cNvSpPr>
            <a:spLocks noGrp="1"/>
          </p:cNvSpPr>
          <p:nvPr>
            <p:ph type="ctrTitle"/>
          </p:nvPr>
        </p:nvSpPr>
        <p:spPr>
          <a:xfrm>
            <a:off x="924025" y="1772816"/>
            <a:ext cx="10654831" cy="4835363"/>
          </a:xfrm>
        </p:spPr>
        <p:txBody>
          <a:bodyPr>
            <a:normAutofit fontScale="9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What is Erasmus+ Study and Internship Mobility?</a:t>
            </a:r>
            <a:br>
              <a:rPr lang="tr-TR" dirty="0"/>
            </a:br>
            <a:r>
              <a:rPr lang="tr-TR" dirty="0"/>
              <a:t> </a:t>
            </a:r>
            <a:br>
              <a:rPr lang="tr-TR" dirty="0"/>
            </a:br>
            <a:r>
              <a:rPr lang="en-US" sz="3100" dirty="0"/>
              <a:t>The Erasmus+ program provides the opportunity for associate</a:t>
            </a:r>
            <a:r>
              <a:rPr lang="tr-TR" sz="3100" dirty="0"/>
              <a:t> </a:t>
            </a:r>
            <a:r>
              <a:rPr lang="tr-TR" sz="3100" dirty="0" err="1"/>
              <a:t>degree</a:t>
            </a:r>
            <a:r>
              <a:rPr lang="en-US" sz="3100" dirty="0"/>
              <a:t>, undergraduate, master's and doctoral students of contracted universities between EU member countries and candidate members to become exchange students for 1 or 2 semesters within 1 academic year. (Including a complementary internship period if planned between 2-12 months)</a:t>
            </a:r>
            <a:br>
              <a:rPr kumimoji="0" lang="tr-TR" altLang="en-US"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br>
            <a:endParaRPr lang="tr-TR" dirty="0"/>
          </a:p>
        </p:txBody>
      </p:sp>
      <p:pic>
        <p:nvPicPr>
          <p:cNvPr id="3" name="Resim 2">
            <a:extLst>
              <a:ext uri="{FF2B5EF4-FFF2-40B4-BE49-F238E27FC236}">
                <a16:creationId xmlns:a16="http://schemas.microsoft.com/office/drawing/2014/main" id="{E818585A-45D5-9CE0-9455-5AA885F03B3E}"/>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189668912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1281793" y="1843951"/>
            <a:ext cx="9952264" cy="1631216"/>
          </a:xfrm>
          <a:prstGeom prst="rect">
            <a:avLst/>
          </a:prstGeom>
        </p:spPr>
        <p:txBody>
          <a:bodyPr wrap="square">
            <a:spAutoFit/>
          </a:bodyPr>
          <a:lstStyle/>
          <a:p>
            <a:pPr lvl="0" algn="ctr">
              <a:defRPr/>
            </a:pPr>
            <a:r>
              <a:rPr lang="tr-TR" altLang="en-US" sz="4400" b="1" kern="0" dirty="0">
                <a:solidFill>
                  <a:prstClr val="black"/>
                </a:solidFill>
                <a:latin typeface="Times New Roman" panose="02020603050405020304" pitchFamily="18" charset="0"/>
                <a:cs typeface="Times New Roman" panose="02020603050405020304" pitchFamily="18" charset="0"/>
              </a:rPr>
              <a:t>ÖZETLE</a:t>
            </a:r>
          </a:p>
          <a:p>
            <a:pPr lvl="0">
              <a:defRPr/>
            </a:pPr>
            <a:r>
              <a:rPr lang="tr-TR" sz="2800" kern="0" dirty="0">
                <a:solidFill>
                  <a:sysClr val="windowText" lastClr="000000"/>
                </a:solidFill>
              </a:rPr>
              <a:t>BAŞVURU ÖN ŞARTI    </a:t>
            </a:r>
            <a:r>
              <a:rPr lang="tr-TR" sz="2800" kern="0" dirty="0">
                <a:solidFill>
                  <a:srgbClr val="FF0000"/>
                </a:solidFill>
              </a:rPr>
              <a:t>EN AZ 2.5 GANO</a:t>
            </a:r>
          </a:p>
          <a:p>
            <a:pPr lvl="0">
              <a:defRPr/>
            </a:pPr>
            <a:r>
              <a:rPr lang="tr-TR" sz="2800" kern="0" dirty="0">
                <a:solidFill>
                  <a:sysClr val="windowText" lastClr="000000"/>
                </a:solidFill>
              </a:rPr>
              <a:t>VE BÖLÜMLERE GÖRE DİL PUAN BARAJI</a:t>
            </a:r>
          </a:p>
        </p:txBody>
      </p:sp>
      <p:sp>
        <p:nvSpPr>
          <p:cNvPr id="4" name="Dikdörtgen 3"/>
          <p:cNvSpPr/>
          <p:nvPr/>
        </p:nvSpPr>
        <p:spPr>
          <a:xfrm>
            <a:off x="481534" y="3410316"/>
            <a:ext cx="11077301" cy="3077766"/>
          </a:xfrm>
          <a:prstGeom prst="rect">
            <a:avLst/>
          </a:prstGeom>
        </p:spPr>
        <p:txBody>
          <a:bodyPr wrap="square">
            <a:spAutoFit/>
          </a:bodyPr>
          <a:lstStyle/>
          <a:p>
            <a:pPr lvl="0" algn="just">
              <a:spcBef>
                <a:spcPts val="600"/>
              </a:spcBef>
              <a:spcAft>
                <a:spcPts val="600"/>
              </a:spcAft>
              <a:defRPr/>
            </a:pPr>
            <a:r>
              <a:rPr lang="tr-TR" sz="2400" dirty="0">
                <a:solidFill>
                  <a:srgbClr val="FF0000"/>
                </a:solidFill>
                <a:latin typeface="Times New Roman"/>
                <a:ea typeface="Times New Roman"/>
                <a:cs typeface="Times New Roman"/>
              </a:rPr>
              <a:t>Üniversitemizde dil puanı barajı;</a:t>
            </a:r>
            <a:endParaRPr lang="tr-TR" sz="2400" dirty="0">
              <a:solidFill>
                <a:srgbClr val="FF0000"/>
              </a:solidFill>
              <a:ea typeface="Times New Roman"/>
              <a:cs typeface="Times New Roman"/>
            </a:endParaRPr>
          </a:p>
          <a:p>
            <a:pPr lvl="0" algn="just">
              <a:spcBef>
                <a:spcPts val="600"/>
              </a:spcBef>
              <a:spcAft>
                <a:spcPts val="600"/>
              </a:spcAft>
              <a:defRPr/>
            </a:pPr>
            <a:r>
              <a:rPr lang="tr-TR" sz="2400" b="1" dirty="0">
                <a:solidFill>
                  <a:prstClr val="black"/>
                </a:solidFill>
                <a:latin typeface="Times New Roman"/>
                <a:ea typeface="Calibri"/>
                <a:cs typeface="Arial"/>
              </a:rPr>
              <a:t>	Batı Dilleri ve Edebiyatı, Uygulamalı İngilizce ve Çevirmenlik </a:t>
            </a:r>
            <a:r>
              <a:rPr lang="tr-TR" sz="2400" b="1" dirty="0">
                <a:solidFill>
                  <a:srgbClr val="FF0000"/>
                </a:solidFill>
                <a:latin typeface="Times New Roman"/>
                <a:ea typeface="Calibri"/>
                <a:cs typeface="Arial"/>
              </a:rPr>
              <a:t>70</a:t>
            </a:r>
            <a:r>
              <a:rPr lang="tr-TR" sz="2400" b="1" dirty="0">
                <a:solidFill>
                  <a:prstClr val="black"/>
                </a:solidFill>
                <a:latin typeface="Times New Roman"/>
                <a:ea typeface="Calibri"/>
                <a:cs typeface="Arial"/>
              </a:rPr>
              <a:t>, </a:t>
            </a:r>
          </a:p>
          <a:p>
            <a:pPr lvl="0" algn="just">
              <a:spcBef>
                <a:spcPts val="600"/>
              </a:spcBef>
              <a:spcAft>
                <a:spcPts val="600"/>
              </a:spcAft>
              <a:defRPr/>
            </a:pPr>
            <a:r>
              <a:rPr lang="tr-TR" sz="2400" b="1" dirty="0">
                <a:solidFill>
                  <a:prstClr val="black"/>
                </a:solidFill>
                <a:latin typeface="Times New Roman"/>
                <a:ea typeface="Calibri"/>
                <a:cs typeface="Arial"/>
              </a:rPr>
              <a:t>	İngilizce Uluslararası İlişkiler Bölümleri için </a:t>
            </a:r>
            <a:r>
              <a:rPr lang="tr-TR" sz="2400" b="1" u="sng" dirty="0">
                <a:solidFill>
                  <a:srgbClr val="FF0000"/>
                </a:solidFill>
                <a:latin typeface="Times New Roman"/>
                <a:ea typeface="Calibri"/>
                <a:cs typeface="Arial"/>
              </a:rPr>
              <a:t>60</a:t>
            </a:r>
          </a:p>
          <a:p>
            <a:pPr lvl="0" algn="just">
              <a:spcBef>
                <a:spcPts val="600"/>
              </a:spcBef>
              <a:spcAft>
                <a:spcPts val="600"/>
              </a:spcAft>
              <a:defRPr/>
            </a:pPr>
            <a:r>
              <a:rPr lang="tr-TR" sz="2400" b="1" dirty="0">
                <a:solidFill>
                  <a:prstClr val="black"/>
                </a:solidFill>
                <a:latin typeface="Times New Roman"/>
                <a:ea typeface="Calibri"/>
                <a:cs typeface="Arial"/>
              </a:rPr>
              <a:t>	Mühendislik Fakültesi, Lisansüstü Eğitim </a:t>
            </a:r>
            <a:r>
              <a:rPr lang="tr-TR" sz="2400" b="1" dirty="0">
                <a:solidFill>
                  <a:prstClr val="black"/>
                </a:solidFill>
                <a:latin typeface="Times New Roman" panose="02020603050405020304" pitchFamily="18" charset="0"/>
                <a:ea typeface="Calibri"/>
                <a:cs typeface="Times New Roman" panose="02020603050405020304" pitchFamily="18" charset="0"/>
              </a:rPr>
              <a:t>Enstitüsü için </a:t>
            </a:r>
            <a:r>
              <a:rPr lang="tr-TR" sz="2400" b="1" u="sng" dirty="0">
                <a:solidFill>
                  <a:srgbClr val="FF0000"/>
                </a:solidFill>
                <a:latin typeface="Times New Roman" panose="02020603050405020304" pitchFamily="18" charset="0"/>
                <a:ea typeface="Calibri"/>
                <a:cs typeface="Times New Roman" panose="02020603050405020304" pitchFamily="18" charset="0"/>
              </a:rPr>
              <a:t>60</a:t>
            </a:r>
          </a:p>
          <a:p>
            <a:pPr lvl="0" algn="just">
              <a:spcBef>
                <a:spcPts val="600"/>
              </a:spcBef>
              <a:spcAft>
                <a:spcPts val="600"/>
              </a:spcAft>
              <a:defRPr/>
            </a:pPr>
            <a:r>
              <a:rPr lang="tr-TR" sz="2400" b="1" dirty="0">
                <a:solidFill>
                  <a:prstClr val="black"/>
                </a:solidFill>
                <a:latin typeface="Times New Roman"/>
                <a:ea typeface="Calibri"/>
                <a:cs typeface="Arial"/>
              </a:rPr>
              <a:t>	Diğer Fakülte ve Meslek Yüksek Okulları için </a:t>
            </a:r>
            <a:r>
              <a:rPr lang="tr-TR" sz="2400" b="1" u="sng" dirty="0">
                <a:solidFill>
                  <a:srgbClr val="FF0000"/>
                </a:solidFill>
                <a:latin typeface="Times New Roman"/>
                <a:ea typeface="Calibri"/>
                <a:cs typeface="Arial"/>
              </a:rPr>
              <a:t>50</a:t>
            </a:r>
            <a:r>
              <a:rPr lang="tr-TR" sz="2400" b="1" dirty="0">
                <a:solidFill>
                  <a:prstClr val="black"/>
                </a:solidFill>
                <a:latin typeface="Times New Roman"/>
                <a:ea typeface="Calibri"/>
                <a:cs typeface="Arial"/>
              </a:rPr>
              <a:t> </a:t>
            </a:r>
          </a:p>
          <a:p>
            <a:pPr lvl="0" algn="just">
              <a:spcBef>
                <a:spcPts val="600"/>
              </a:spcBef>
              <a:spcAft>
                <a:spcPts val="600"/>
              </a:spcAft>
              <a:defRPr/>
            </a:pPr>
            <a:r>
              <a:rPr lang="tr-TR" sz="2400" dirty="0">
                <a:solidFill>
                  <a:prstClr val="black"/>
                </a:solidFill>
                <a:latin typeface="Times New Roman"/>
                <a:ea typeface="Calibri"/>
                <a:cs typeface="Arial"/>
              </a:rPr>
              <a:t>olarak belirlenmiştir.</a:t>
            </a:r>
            <a:endParaRPr lang="tr-TR" sz="2400" dirty="0">
              <a:solidFill>
                <a:prstClr val="black"/>
              </a:solidFill>
              <a:ea typeface="Calibri"/>
              <a:cs typeface="Arial"/>
            </a:endParaRPr>
          </a:p>
        </p:txBody>
      </p:sp>
    </p:spTree>
    <p:extLst>
      <p:ext uri="{BB962C8B-B14F-4D97-AF65-F5344CB8AC3E}">
        <p14:creationId xmlns:p14="http://schemas.microsoft.com/office/powerpoint/2010/main" val="380973484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1281793" y="1843951"/>
            <a:ext cx="9952264" cy="1631216"/>
          </a:xfrm>
          <a:prstGeom prst="rect">
            <a:avLst/>
          </a:prstGeom>
        </p:spPr>
        <p:txBody>
          <a:bodyPr wrap="square">
            <a:spAutoFit/>
          </a:bodyPr>
          <a:lstStyle/>
          <a:p>
            <a:pPr lvl="0" algn="ctr">
              <a:defRPr/>
            </a:pPr>
            <a:r>
              <a:rPr lang="tr-TR" altLang="en-US" sz="4400" b="1" kern="0" dirty="0" err="1">
                <a:solidFill>
                  <a:prstClr val="black"/>
                </a:solidFill>
                <a:latin typeface="Times New Roman" panose="02020603050405020304" pitchFamily="18" charset="0"/>
                <a:cs typeface="Times New Roman" panose="02020603050405020304" pitchFamily="18" charset="0"/>
              </a:rPr>
              <a:t>Summary</a:t>
            </a:r>
            <a:endParaRPr lang="tr-TR" altLang="en-US" sz="4400" b="1" kern="0" dirty="0">
              <a:solidFill>
                <a:prstClr val="black"/>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defRPr/>
            </a:pPr>
            <a:r>
              <a:rPr lang="en-US" sz="2800" kern="0" dirty="0">
                <a:solidFill>
                  <a:sysClr val="windowText" lastClr="000000"/>
                </a:solidFill>
              </a:rPr>
              <a:t>APPLICATION PREREQUISITE </a:t>
            </a:r>
            <a:r>
              <a:rPr lang="en-US" sz="2800" kern="0" dirty="0">
                <a:solidFill>
                  <a:srgbClr val="FF0000"/>
                </a:solidFill>
              </a:rPr>
              <a:t>AT LEAST 2.5 GANO</a:t>
            </a:r>
            <a:endParaRPr lang="tr-TR" sz="2800" kern="0" dirty="0">
              <a:solidFill>
                <a:srgbClr val="FF0000"/>
              </a:solidFill>
            </a:endParaRPr>
          </a:p>
          <a:p>
            <a:pPr marL="457200" lvl="0" indent="-457200">
              <a:buFont typeface="Arial" panose="020B0604020202020204" pitchFamily="34" charset="0"/>
              <a:buChar char="•"/>
              <a:defRPr/>
            </a:pPr>
            <a:r>
              <a:rPr lang="en-US" sz="2800" kern="0" dirty="0">
                <a:solidFill>
                  <a:sysClr val="windowText" lastClr="000000"/>
                </a:solidFill>
              </a:rPr>
              <a:t>LANGUAGE SCORE THRESHOLD BY DEPARTMENT</a:t>
            </a:r>
            <a:endParaRPr lang="tr-TR" sz="2800" kern="0" dirty="0">
              <a:solidFill>
                <a:sysClr val="windowText" lastClr="000000"/>
              </a:solidFill>
            </a:endParaRPr>
          </a:p>
        </p:txBody>
      </p:sp>
      <p:sp>
        <p:nvSpPr>
          <p:cNvPr id="4" name="Dikdörtgen 3"/>
          <p:cNvSpPr/>
          <p:nvPr/>
        </p:nvSpPr>
        <p:spPr>
          <a:xfrm>
            <a:off x="481534" y="3410316"/>
            <a:ext cx="11077301" cy="2554545"/>
          </a:xfrm>
          <a:prstGeom prst="rect">
            <a:avLst/>
          </a:prstGeom>
        </p:spPr>
        <p:txBody>
          <a:bodyPr wrap="square">
            <a:spAutoFit/>
          </a:bodyPr>
          <a:lstStyle/>
          <a:p>
            <a:pPr lvl="0" algn="just">
              <a:spcBef>
                <a:spcPts val="600"/>
              </a:spcBef>
              <a:spcAft>
                <a:spcPts val="600"/>
              </a:spcAft>
              <a:defRPr/>
            </a:pPr>
            <a:r>
              <a:rPr lang="en-US" sz="2400" dirty="0">
                <a:solidFill>
                  <a:srgbClr val="FF0000"/>
                </a:solidFill>
                <a:latin typeface="Times New Roman"/>
                <a:ea typeface="Times New Roman"/>
                <a:cs typeface="Times New Roman"/>
              </a:rPr>
              <a:t>Language score threshold at our university;</a:t>
            </a:r>
            <a:endParaRPr lang="tr-TR" sz="2400" dirty="0">
              <a:solidFill>
                <a:srgbClr val="FF0000"/>
              </a:solidFill>
              <a:latin typeface="Times New Roman"/>
              <a:ea typeface="Times New Roman"/>
              <a:cs typeface="Times New Roman"/>
            </a:endParaRPr>
          </a:p>
          <a:p>
            <a:pPr lvl="0" algn="just">
              <a:spcBef>
                <a:spcPts val="600"/>
              </a:spcBef>
              <a:spcAft>
                <a:spcPts val="600"/>
              </a:spcAft>
              <a:defRPr/>
            </a:pPr>
            <a:r>
              <a:rPr lang="tr-TR" sz="2400" b="1" dirty="0">
                <a:solidFill>
                  <a:prstClr val="black"/>
                </a:solidFill>
                <a:latin typeface="Times New Roman"/>
                <a:ea typeface="Calibri"/>
                <a:cs typeface="Arial"/>
              </a:rPr>
              <a:t>	</a:t>
            </a:r>
            <a:r>
              <a:rPr lang="en-US" sz="2400" b="1" dirty="0">
                <a:solidFill>
                  <a:prstClr val="black"/>
                </a:solidFill>
                <a:latin typeface="Times New Roman"/>
                <a:ea typeface="Calibri"/>
                <a:cs typeface="Arial"/>
              </a:rPr>
              <a:t>Western Languages and Literature, Applied English and Translation </a:t>
            </a:r>
            <a:r>
              <a:rPr lang="en-US" sz="2400" b="1" dirty="0">
                <a:solidFill>
                  <a:srgbClr val="FF0000"/>
                </a:solidFill>
                <a:latin typeface="Times New Roman"/>
                <a:ea typeface="Calibri"/>
                <a:cs typeface="Arial"/>
              </a:rPr>
              <a:t>70</a:t>
            </a:r>
            <a:r>
              <a:rPr lang="en-US" sz="2400" b="1" dirty="0">
                <a:solidFill>
                  <a:prstClr val="black"/>
                </a:solidFill>
                <a:latin typeface="Times New Roman"/>
                <a:ea typeface="Calibri"/>
                <a:cs typeface="Arial"/>
              </a:rPr>
              <a:t>,</a:t>
            </a:r>
            <a:endParaRPr lang="tr-TR" sz="2400" b="1" dirty="0">
              <a:solidFill>
                <a:prstClr val="black"/>
              </a:solidFill>
              <a:latin typeface="Times New Roman"/>
              <a:ea typeface="Calibri"/>
              <a:cs typeface="Arial"/>
            </a:endParaRPr>
          </a:p>
          <a:p>
            <a:pPr lvl="0" algn="just">
              <a:spcBef>
                <a:spcPts val="600"/>
              </a:spcBef>
              <a:spcAft>
                <a:spcPts val="600"/>
              </a:spcAft>
              <a:defRPr/>
            </a:pPr>
            <a:r>
              <a:rPr lang="en-US" sz="2400" b="1" dirty="0">
                <a:solidFill>
                  <a:prstClr val="black"/>
                </a:solidFill>
                <a:latin typeface="Times New Roman"/>
                <a:ea typeface="Calibri"/>
                <a:cs typeface="Arial"/>
              </a:rPr>
              <a:t> 	 </a:t>
            </a:r>
            <a:r>
              <a:rPr lang="tr-TR" sz="2400" b="1" dirty="0">
                <a:solidFill>
                  <a:prstClr val="black"/>
                </a:solidFill>
                <a:latin typeface="Times New Roman"/>
                <a:ea typeface="Calibri"/>
                <a:cs typeface="Arial"/>
              </a:rPr>
              <a:t>F</a:t>
            </a:r>
            <a:r>
              <a:rPr lang="en-US" sz="2400" b="1" dirty="0">
                <a:solidFill>
                  <a:prstClr val="black"/>
                </a:solidFill>
                <a:latin typeface="Times New Roman"/>
                <a:ea typeface="Calibri"/>
                <a:cs typeface="Arial"/>
              </a:rPr>
              <a:t>or International Relations Departments in English </a:t>
            </a:r>
            <a:r>
              <a:rPr lang="tr-TR" sz="2400" b="1" dirty="0">
                <a:solidFill>
                  <a:prstClr val="black"/>
                </a:solidFill>
                <a:latin typeface="Times New Roman"/>
                <a:ea typeface="Calibri"/>
                <a:cs typeface="Arial"/>
              </a:rPr>
              <a:t> </a:t>
            </a:r>
            <a:r>
              <a:rPr lang="en-US" sz="2400" b="1" dirty="0">
                <a:solidFill>
                  <a:srgbClr val="FF0000"/>
                </a:solidFill>
                <a:latin typeface="Times New Roman"/>
                <a:ea typeface="Calibri"/>
                <a:cs typeface="Arial"/>
              </a:rPr>
              <a:t>60</a:t>
            </a:r>
            <a:r>
              <a:rPr lang="tr-TR" sz="2400" b="1" dirty="0">
                <a:solidFill>
                  <a:srgbClr val="FF0000"/>
                </a:solidFill>
                <a:latin typeface="Times New Roman"/>
                <a:ea typeface="Calibri"/>
                <a:cs typeface="Arial"/>
              </a:rPr>
              <a:t>,</a:t>
            </a:r>
          </a:p>
          <a:p>
            <a:pPr lvl="0" algn="just">
              <a:spcBef>
                <a:spcPts val="600"/>
              </a:spcBef>
              <a:spcAft>
                <a:spcPts val="600"/>
              </a:spcAft>
              <a:defRPr/>
            </a:pPr>
            <a:r>
              <a:rPr lang="en-US" sz="2400" b="1" dirty="0">
                <a:solidFill>
                  <a:prstClr val="black"/>
                </a:solidFill>
                <a:latin typeface="Times New Roman"/>
                <a:ea typeface="Calibri"/>
                <a:cs typeface="Arial"/>
              </a:rPr>
              <a:t> 	 </a:t>
            </a:r>
            <a:r>
              <a:rPr lang="tr-TR" sz="2400" b="1" dirty="0">
                <a:solidFill>
                  <a:prstClr val="black"/>
                </a:solidFill>
                <a:latin typeface="Times New Roman"/>
                <a:ea typeface="Calibri"/>
                <a:cs typeface="Arial"/>
              </a:rPr>
              <a:t>F</a:t>
            </a:r>
            <a:r>
              <a:rPr lang="en-US" sz="2400" b="1" dirty="0">
                <a:solidFill>
                  <a:prstClr val="black"/>
                </a:solidFill>
                <a:latin typeface="Times New Roman"/>
                <a:ea typeface="Calibri"/>
                <a:cs typeface="Arial"/>
              </a:rPr>
              <a:t>or Faculty of Engineering, Institute of Graduate Studies</a:t>
            </a:r>
            <a:r>
              <a:rPr lang="tr-TR" sz="2400" b="1" dirty="0">
                <a:solidFill>
                  <a:prstClr val="black"/>
                </a:solidFill>
                <a:latin typeface="Times New Roman"/>
                <a:ea typeface="Calibri"/>
                <a:cs typeface="Arial"/>
              </a:rPr>
              <a:t> </a:t>
            </a:r>
            <a:r>
              <a:rPr lang="en-US" sz="2400" b="1" dirty="0">
                <a:solidFill>
                  <a:srgbClr val="FF0000"/>
                </a:solidFill>
                <a:latin typeface="Times New Roman"/>
                <a:ea typeface="Calibri"/>
                <a:cs typeface="Arial"/>
              </a:rPr>
              <a:t>60</a:t>
            </a:r>
            <a:r>
              <a:rPr lang="tr-TR" sz="2400" b="1" dirty="0">
                <a:solidFill>
                  <a:srgbClr val="FF0000"/>
                </a:solidFill>
                <a:latin typeface="Times New Roman"/>
                <a:ea typeface="Calibri"/>
                <a:cs typeface="Arial"/>
              </a:rPr>
              <a:t>,</a:t>
            </a:r>
          </a:p>
          <a:p>
            <a:pPr lvl="0" algn="just">
              <a:spcBef>
                <a:spcPts val="600"/>
              </a:spcBef>
              <a:spcAft>
                <a:spcPts val="600"/>
              </a:spcAft>
              <a:defRPr/>
            </a:pPr>
            <a:r>
              <a:rPr lang="en-US" sz="2400" b="1" dirty="0">
                <a:solidFill>
                  <a:prstClr val="black"/>
                </a:solidFill>
                <a:latin typeface="Times New Roman"/>
                <a:ea typeface="Calibri"/>
                <a:cs typeface="Arial"/>
              </a:rPr>
              <a:t>	 </a:t>
            </a:r>
            <a:r>
              <a:rPr lang="tr-TR" sz="2400" b="1" dirty="0">
                <a:solidFill>
                  <a:prstClr val="black"/>
                </a:solidFill>
                <a:latin typeface="Times New Roman"/>
                <a:ea typeface="Calibri"/>
                <a:cs typeface="Arial"/>
              </a:rPr>
              <a:t>F</a:t>
            </a:r>
            <a:r>
              <a:rPr lang="en-US" sz="2400" b="1" dirty="0">
                <a:solidFill>
                  <a:prstClr val="black"/>
                </a:solidFill>
                <a:latin typeface="Times New Roman"/>
                <a:ea typeface="Calibri"/>
                <a:cs typeface="Arial"/>
              </a:rPr>
              <a:t>or Other Faculties and Vocational Schools </a:t>
            </a:r>
            <a:r>
              <a:rPr lang="en-US" sz="2400" b="1" dirty="0">
                <a:solidFill>
                  <a:srgbClr val="FF0000"/>
                </a:solidFill>
                <a:latin typeface="Times New Roman"/>
                <a:ea typeface="Calibri"/>
                <a:cs typeface="Arial"/>
              </a:rPr>
              <a:t>50</a:t>
            </a:r>
            <a:r>
              <a:rPr lang="tr-TR" sz="2400" b="1" dirty="0">
                <a:solidFill>
                  <a:prstClr val="black"/>
                </a:solidFill>
                <a:latin typeface="Times New Roman"/>
                <a:ea typeface="Calibri"/>
                <a:cs typeface="Arial"/>
              </a:rPr>
              <a:t>,</a:t>
            </a:r>
          </a:p>
        </p:txBody>
      </p:sp>
      <p:pic>
        <p:nvPicPr>
          <p:cNvPr id="6" name="Resim 5">
            <a:extLst>
              <a:ext uri="{FF2B5EF4-FFF2-40B4-BE49-F238E27FC236}">
                <a16:creationId xmlns:a16="http://schemas.microsoft.com/office/drawing/2014/main" id="{1825A316-2601-7D8E-2F85-F8772C60EFFD}"/>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718441292"/>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1110343" y="2136338"/>
            <a:ext cx="9984921" cy="3970318"/>
          </a:xfrm>
          <a:prstGeom prst="rect">
            <a:avLst/>
          </a:prstGeom>
        </p:spPr>
        <p:txBody>
          <a:bodyPr wrap="square">
            <a:spAutoFit/>
          </a:bodyPr>
          <a:lstStyle/>
          <a:p>
            <a:pPr lvl="0">
              <a:defRPr/>
            </a:pPr>
            <a:r>
              <a:rPr lang="tr-TR" sz="3600" kern="0" dirty="0">
                <a:solidFill>
                  <a:sysClr val="windowText" lastClr="000000"/>
                </a:solidFill>
              </a:rPr>
              <a:t>İLK ÖNCE</a:t>
            </a:r>
          </a:p>
          <a:p>
            <a:pPr lvl="0">
              <a:defRPr/>
            </a:pPr>
            <a:r>
              <a:rPr lang="tr-TR" sz="3600" kern="0" dirty="0">
                <a:solidFill>
                  <a:sysClr val="windowText" lastClr="000000"/>
                </a:solidFill>
              </a:rPr>
              <a:t>			</a:t>
            </a:r>
            <a:r>
              <a:rPr lang="tr-TR" sz="3600" b="1" kern="0" dirty="0">
                <a:solidFill>
                  <a:srgbClr val="C00000"/>
                </a:solidFill>
              </a:rPr>
              <a:t>Dil Sınavı </a:t>
            </a:r>
            <a:r>
              <a:rPr lang="tr-TR" sz="3600" kern="0" dirty="0">
                <a:solidFill>
                  <a:sysClr val="windowText" lastClr="000000"/>
                </a:solidFill>
              </a:rPr>
              <a:t>(YDYO organize ediyor)</a:t>
            </a:r>
          </a:p>
          <a:p>
            <a:pPr lvl="0">
              <a:defRPr/>
            </a:pPr>
            <a:r>
              <a:rPr lang="tr-TR" sz="3600" kern="0" dirty="0">
                <a:solidFill>
                  <a:sysClr val="windowText" lastClr="000000"/>
                </a:solidFill>
              </a:rPr>
              <a:t>DAHA SONRA </a:t>
            </a:r>
          </a:p>
          <a:p>
            <a:pPr lvl="0">
              <a:defRPr/>
            </a:pPr>
            <a:r>
              <a:rPr lang="tr-TR" sz="3600" kern="0" dirty="0">
                <a:solidFill>
                  <a:sysClr val="windowText" lastClr="000000"/>
                </a:solidFill>
              </a:rPr>
              <a:t>			</a:t>
            </a:r>
            <a:r>
              <a:rPr lang="tr-TR" sz="3600" b="1" kern="0" dirty="0">
                <a:solidFill>
                  <a:srgbClr val="C00000"/>
                </a:solidFill>
              </a:rPr>
              <a:t>Erasmus+ başvuruları </a:t>
            </a:r>
          </a:p>
          <a:p>
            <a:pPr lvl="0" algn="ctr">
              <a:defRPr/>
            </a:pPr>
            <a:r>
              <a:rPr lang="tr-TR" sz="3600" kern="0" dirty="0">
                <a:solidFill>
                  <a:sysClr val="windowText" lastClr="000000"/>
                </a:solidFill>
              </a:rPr>
              <a:t>Başvurular </a:t>
            </a:r>
          </a:p>
          <a:p>
            <a:pPr lvl="0" algn="ctr">
              <a:defRPr/>
            </a:pPr>
            <a:r>
              <a:rPr lang="tr-TR" sz="3600" b="1" kern="0" dirty="0">
                <a:solidFill>
                  <a:sysClr val="windowText" lastClr="000000"/>
                </a:solidFill>
                <a:highlight>
                  <a:srgbClr val="FFFF00"/>
                </a:highlight>
              </a:rPr>
              <a:t>erasmusbasvuru.ua.gov.tr</a:t>
            </a:r>
            <a:r>
              <a:rPr lang="tr-TR" sz="3600" b="1" dirty="0">
                <a:highlight>
                  <a:srgbClr val="FFFF00"/>
                </a:highlight>
              </a:rPr>
              <a:t> </a:t>
            </a:r>
          </a:p>
          <a:p>
            <a:pPr lvl="0" algn="ctr">
              <a:defRPr/>
            </a:pPr>
            <a:r>
              <a:rPr lang="tr-TR" sz="3600" kern="0" dirty="0">
                <a:solidFill>
                  <a:sysClr val="windowText" lastClr="000000"/>
                </a:solidFill>
              </a:rPr>
              <a:t>e-devlet şifreniz ile </a:t>
            </a:r>
          </a:p>
        </p:txBody>
      </p:sp>
    </p:spTree>
    <p:extLst>
      <p:ext uri="{BB962C8B-B14F-4D97-AF65-F5344CB8AC3E}">
        <p14:creationId xmlns:p14="http://schemas.microsoft.com/office/powerpoint/2010/main" val="815032629"/>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1110343" y="2136338"/>
            <a:ext cx="9984921" cy="3970318"/>
          </a:xfrm>
          <a:prstGeom prst="rect">
            <a:avLst/>
          </a:prstGeom>
        </p:spPr>
        <p:txBody>
          <a:bodyPr wrap="square">
            <a:spAutoFit/>
          </a:bodyPr>
          <a:lstStyle/>
          <a:p>
            <a:pPr lvl="0">
              <a:defRPr/>
            </a:pPr>
            <a:r>
              <a:rPr lang="tr-TR" sz="3600" kern="0" dirty="0">
                <a:solidFill>
                  <a:sysClr val="windowText" lastClr="000000"/>
                </a:solidFill>
              </a:rPr>
              <a:t>FIRSTLY,</a:t>
            </a:r>
          </a:p>
          <a:p>
            <a:pPr lvl="0">
              <a:defRPr/>
            </a:pPr>
            <a:r>
              <a:rPr lang="tr-TR" sz="3600" kern="0" dirty="0">
                <a:solidFill>
                  <a:sysClr val="windowText" lastClr="000000"/>
                </a:solidFill>
              </a:rPr>
              <a:t>			</a:t>
            </a:r>
            <a:r>
              <a:rPr lang="en-US" sz="3600" b="1" kern="0" dirty="0">
                <a:solidFill>
                  <a:srgbClr val="C00000"/>
                </a:solidFill>
              </a:rPr>
              <a:t>Language Exam (organized by SFL)</a:t>
            </a:r>
            <a:endParaRPr lang="tr-TR" sz="3600" b="1" kern="0" dirty="0">
              <a:solidFill>
                <a:srgbClr val="C00000"/>
              </a:solidFill>
            </a:endParaRPr>
          </a:p>
          <a:p>
            <a:pPr lvl="0">
              <a:defRPr/>
            </a:pPr>
            <a:r>
              <a:rPr lang="tr-TR" sz="3600" kern="0" dirty="0">
                <a:solidFill>
                  <a:sysClr val="windowText" lastClr="000000"/>
                </a:solidFill>
              </a:rPr>
              <a:t>LATER,</a:t>
            </a:r>
          </a:p>
          <a:p>
            <a:pPr lvl="0">
              <a:defRPr/>
            </a:pPr>
            <a:r>
              <a:rPr lang="tr-TR" sz="3600" kern="0" dirty="0">
                <a:solidFill>
                  <a:sysClr val="windowText" lastClr="000000"/>
                </a:solidFill>
              </a:rPr>
              <a:t>			</a:t>
            </a:r>
            <a:r>
              <a:rPr lang="tr-TR" sz="3600" b="1" kern="0" dirty="0">
                <a:solidFill>
                  <a:srgbClr val="C00000"/>
                </a:solidFill>
              </a:rPr>
              <a:t> Erasmus+ </a:t>
            </a:r>
            <a:r>
              <a:rPr lang="tr-TR" sz="3600" b="1" kern="0" dirty="0" err="1">
                <a:solidFill>
                  <a:srgbClr val="C00000"/>
                </a:solidFill>
              </a:rPr>
              <a:t>applications</a:t>
            </a:r>
            <a:endParaRPr lang="tr-TR" sz="3600" b="1" kern="0" dirty="0">
              <a:solidFill>
                <a:srgbClr val="C00000"/>
              </a:solidFill>
            </a:endParaRPr>
          </a:p>
          <a:p>
            <a:pPr lvl="0" algn="ctr">
              <a:defRPr/>
            </a:pPr>
            <a:r>
              <a:rPr lang="tr-TR" sz="3600" kern="0" dirty="0">
                <a:solidFill>
                  <a:sysClr val="windowText" lastClr="000000"/>
                </a:solidFill>
              </a:rPr>
              <a:t>Applications</a:t>
            </a:r>
          </a:p>
          <a:p>
            <a:pPr lvl="0" algn="ctr">
              <a:defRPr/>
            </a:pPr>
            <a:r>
              <a:rPr lang="tr-TR" sz="3600" kern="0" dirty="0">
                <a:solidFill>
                  <a:sysClr val="windowText" lastClr="000000"/>
                </a:solidFill>
                <a:highlight>
                  <a:srgbClr val="FFFF00"/>
                </a:highlight>
              </a:rPr>
              <a:t>erasmusbasvuru.ua.gov.tr</a:t>
            </a:r>
          </a:p>
          <a:p>
            <a:pPr lvl="0" algn="ctr">
              <a:defRPr/>
            </a:pPr>
            <a:r>
              <a:rPr lang="tr-TR" sz="3600" kern="0" dirty="0" err="1">
                <a:solidFill>
                  <a:sysClr val="windowText" lastClr="000000"/>
                </a:solidFill>
              </a:rPr>
              <a:t>with</a:t>
            </a:r>
            <a:r>
              <a:rPr lang="tr-TR" sz="3600" kern="0" dirty="0">
                <a:solidFill>
                  <a:sysClr val="windowText" lastClr="000000"/>
                </a:solidFill>
              </a:rPr>
              <a:t> </a:t>
            </a:r>
            <a:r>
              <a:rPr lang="tr-TR" sz="3600" kern="0" dirty="0" err="1">
                <a:solidFill>
                  <a:sysClr val="windowText" lastClr="000000"/>
                </a:solidFill>
              </a:rPr>
              <a:t>your</a:t>
            </a:r>
            <a:r>
              <a:rPr lang="tr-TR" sz="3600" kern="0" dirty="0">
                <a:solidFill>
                  <a:sysClr val="windowText" lastClr="000000"/>
                </a:solidFill>
              </a:rPr>
              <a:t> e-devlet </a:t>
            </a:r>
            <a:r>
              <a:rPr lang="tr-TR" sz="3600" kern="0" dirty="0" err="1">
                <a:solidFill>
                  <a:sysClr val="windowText" lastClr="000000"/>
                </a:solidFill>
              </a:rPr>
              <a:t>password</a:t>
            </a:r>
            <a:endParaRPr lang="tr-TR" sz="3600" kern="0" dirty="0">
              <a:solidFill>
                <a:sysClr val="windowText" lastClr="000000"/>
              </a:solidFill>
            </a:endParaRPr>
          </a:p>
        </p:txBody>
      </p:sp>
      <p:pic>
        <p:nvPicPr>
          <p:cNvPr id="4" name="Resim 3">
            <a:extLst>
              <a:ext uri="{FF2B5EF4-FFF2-40B4-BE49-F238E27FC236}">
                <a16:creationId xmlns:a16="http://schemas.microsoft.com/office/drawing/2014/main" id="{44099E56-4BBE-F2AC-0A48-4431FA3EE24D}"/>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170807240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931178" y="3009145"/>
            <a:ext cx="10914077" cy="3477875"/>
          </a:xfrm>
          <a:prstGeom prst="rect">
            <a:avLst/>
          </a:prstGeom>
        </p:spPr>
        <p:txBody>
          <a:bodyPr wrap="square">
            <a:spAutoFit/>
          </a:bodyPr>
          <a:lstStyle/>
          <a:p>
            <a:pPr marL="0" indent="0">
              <a:buNone/>
            </a:pPr>
            <a:r>
              <a:rPr lang="tr-TR" sz="3200" dirty="0"/>
              <a:t>• Sınav Tarihleri: </a:t>
            </a:r>
            <a:r>
              <a:rPr lang="tr-TR" sz="3200" b="1" dirty="0"/>
              <a:t>23 Ekim- 27 Ekim 2023 </a:t>
            </a:r>
          </a:p>
          <a:p>
            <a:pPr marL="0" indent="0">
              <a:buNone/>
            </a:pPr>
            <a:r>
              <a:rPr lang="tr-TR" sz="3200" dirty="0"/>
              <a:t>• Çoktan seçmeli sınav: </a:t>
            </a:r>
            <a:r>
              <a:rPr lang="tr-TR" sz="3200" b="1" dirty="0"/>
              <a:t>11-12 Kasım 2023 </a:t>
            </a:r>
          </a:p>
          <a:p>
            <a:pPr marL="0" indent="0">
              <a:buNone/>
            </a:pPr>
            <a:r>
              <a:rPr lang="tr-TR" sz="3200" dirty="0"/>
              <a:t>• Konuşma Sınavı: </a:t>
            </a:r>
            <a:r>
              <a:rPr lang="tr-TR" sz="3200" b="1" dirty="0"/>
              <a:t>13-17 Kasım 2023 </a:t>
            </a:r>
            <a:r>
              <a:rPr lang="tr-TR" sz="3200" dirty="0"/>
              <a:t>tarihleri arasında. </a:t>
            </a:r>
          </a:p>
          <a:p>
            <a:pPr marL="0" indent="0" algn="r">
              <a:buNone/>
            </a:pPr>
            <a:r>
              <a:rPr lang="tr-TR" sz="2800" b="1" dirty="0">
                <a:solidFill>
                  <a:srgbClr val="FF0000"/>
                </a:solidFill>
              </a:rPr>
              <a:t>Sınav süreçleri ile ilgili diğer tüm duyurular </a:t>
            </a:r>
          </a:p>
          <a:p>
            <a:pPr marL="0" indent="0" algn="r">
              <a:buNone/>
            </a:pPr>
            <a:r>
              <a:rPr lang="tr-TR" sz="2800" b="1" dirty="0">
                <a:solidFill>
                  <a:srgbClr val="FF0000"/>
                </a:solidFill>
              </a:rPr>
              <a:t>Yabancı Diller Yüksekokulu web sayfasında </a:t>
            </a:r>
          </a:p>
          <a:p>
            <a:pPr marL="0" indent="0" algn="r">
              <a:buNone/>
            </a:pPr>
            <a:r>
              <a:rPr lang="tr-TR" sz="4000" b="1" dirty="0">
                <a:solidFill>
                  <a:srgbClr val="FF0000"/>
                </a:solidFill>
              </a:rPr>
              <a:t>sfl.karabuk.edu.tr</a:t>
            </a:r>
          </a:p>
          <a:p>
            <a:pPr marL="0" indent="0" algn="r">
              <a:buNone/>
            </a:pPr>
            <a:r>
              <a:rPr lang="tr-TR" sz="2800" b="1" dirty="0">
                <a:solidFill>
                  <a:srgbClr val="FF0000"/>
                </a:solidFill>
              </a:rPr>
              <a:t>yayınlanacaktır.</a:t>
            </a:r>
          </a:p>
        </p:txBody>
      </p:sp>
      <p:sp>
        <p:nvSpPr>
          <p:cNvPr id="4" name="Başlık 1">
            <a:extLst>
              <a:ext uri="{FF2B5EF4-FFF2-40B4-BE49-F238E27FC236}">
                <a16:creationId xmlns:a16="http://schemas.microsoft.com/office/drawing/2014/main" id="{DC899663-EE68-0D73-5D64-C21CBD25B204}"/>
              </a:ext>
            </a:extLst>
          </p:cNvPr>
          <p:cNvSpPr txBox="1">
            <a:spLocks/>
          </p:cNvSpPr>
          <p:nvPr/>
        </p:nvSpPr>
        <p:spPr>
          <a:xfrm>
            <a:off x="609600" y="1754189"/>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C00000"/>
                </a:solidFill>
              </a:rPr>
              <a:t>2023-2024 Eğitim Öğretim Yılı</a:t>
            </a:r>
            <a:br>
              <a:rPr lang="tr-TR" sz="3600" b="1" dirty="0">
                <a:solidFill>
                  <a:srgbClr val="C00000"/>
                </a:solidFill>
              </a:rPr>
            </a:br>
            <a:r>
              <a:rPr lang="tr-TR" sz="3600" b="1" dirty="0">
                <a:solidFill>
                  <a:srgbClr val="C00000"/>
                </a:solidFill>
              </a:rPr>
              <a:t>Değişim Programları (Erasmus)Dil Sınavı Tarihleri</a:t>
            </a:r>
          </a:p>
        </p:txBody>
      </p:sp>
    </p:spTree>
    <p:extLst>
      <p:ext uri="{BB962C8B-B14F-4D97-AF65-F5344CB8AC3E}">
        <p14:creationId xmlns:p14="http://schemas.microsoft.com/office/powerpoint/2010/main" val="2014479586"/>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931178" y="3009145"/>
            <a:ext cx="10914077" cy="3293209"/>
          </a:xfrm>
          <a:prstGeom prst="rect">
            <a:avLst/>
          </a:prstGeom>
        </p:spPr>
        <p:txBody>
          <a:bodyPr wrap="square">
            <a:spAutoFit/>
          </a:bodyPr>
          <a:lstStyle/>
          <a:p>
            <a:pPr marL="0" indent="0">
              <a:buNone/>
            </a:pPr>
            <a:r>
              <a:rPr lang="tr-TR" sz="3200" dirty="0"/>
              <a:t>• Application of </a:t>
            </a:r>
            <a:r>
              <a:rPr lang="en-US" sz="3200" dirty="0"/>
              <a:t>Exam Dates: 23 October - 27 October 2023</a:t>
            </a:r>
            <a:endParaRPr lang="tr-TR" sz="3200" dirty="0"/>
          </a:p>
          <a:p>
            <a:pPr marL="0" indent="0">
              <a:buNone/>
            </a:pPr>
            <a:r>
              <a:rPr lang="en-US" sz="3200" dirty="0"/>
              <a:t>• Multiple choice exam: 11-12 November 2023</a:t>
            </a:r>
            <a:endParaRPr lang="tr-TR" sz="3200" dirty="0"/>
          </a:p>
          <a:p>
            <a:pPr marL="0" indent="0">
              <a:buNone/>
            </a:pPr>
            <a:r>
              <a:rPr lang="en-US" sz="3200" dirty="0"/>
              <a:t>• Speaking Exam: Between 13-17 November 2023.</a:t>
            </a:r>
            <a:endParaRPr lang="tr-TR" sz="3200" dirty="0"/>
          </a:p>
          <a:p>
            <a:pPr marL="0" indent="0">
              <a:buNone/>
            </a:pPr>
            <a:r>
              <a:rPr lang="en-US" sz="2800" b="1" dirty="0">
                <a:solidFill>
                  <a:srgbClr val="FF0000"/>
                </a:solidFill>
              </a:rPr>
              <a:t>All other announcements regarding exam processes</a:t>
            </a:r>
            <a:endParaRPr lang="tr-TR" sz="2800" b="1" dirty="0">
              <a:solidFill>
                <a:srgbClr val="FF0000"/>
              </a:solidFill>
            </a:endParaRPr>
          </a:p>
          <a:p>
            <a:pPr marL="0" indent="0">
              <a:buNone/>
            </a:pPr>
            <a:r>
              <a:rPr lang="tr-TR" sz="2800" b="1" dirty="0">
                <a:solidFill>
                  <a:srgbClr val="FF0000"/>
                </a:solidFill>
              </a:rPr>
              <a:t>			      </a:t>
            </a:r>
            <a:r>
              <a:rPr lang="en-US" sz="2800" b="1" dirty="0">
                <a:solidFill>
                  <a:srgbClr val="FF0000"/>
                </a:solidFill>
              </a:rPr>
              <a:t>On the website of the School of Foreign Languages</a:t>
            </a:r>
            <a:endParaRPr lang="tr-TR" sz="2800" b="1" dirty="0">
              <a:solidFill>
                <a:srgbClr val="FF0000"/>
              </a:solidFill>
            </a:endParaRPr>
          </a:p>
          <a:p>
            <a:pPr lvl="1"/>
            <a:r>
              <a:rPr lang="tr-TR" sz="2800" b="1" dirty="0">
                <a:solidFill>
                  <a:srgbClr val="FF0000"/>
                </a:solidFill>
              </a:rPr>
              <a:t>						</a:t>
            </a:r>
            <a:r>
              <a:rPr lang="en-US" sz="2800" b="1" dirty="0">
                <a:solidFill>
                  <a:srgbClr val="FF0000"/>
                </a:solidFill>
              </a:rPr>
              <a:t>sfl.karabuk.edu.tr</a:t>
            </a:r>
            <a:endParaRPr lang="tr-TR" sz="2800" b="1" dirty="0">
              <a:solidFill>
                <a:srgbClr val="FF0000"/>
              </a:solidFill>
            </a:endParaRPr>
          </a:p>
          <a:p>
            <a:pPr marL="0" indent="0">
              <a:buNone/>
            </a:pPr>
            <a:r>
              <a:rPr lang="tr-TR" sz="2800" b="1" dirty="0">
                <a:solidFill>
                  <a:srgbClr val="FF0000"/>
                </a:solidFill>
              </a:rPr>
              <a:t>								         </a:t>
            </a:r>
            <a:r>
              <a:rPr lang="en-US" sz="2800" b="1" dirty="0">
                <a:solidFill>
                  <a:srgbClr val="FF0000"/>
                </a:solidFill>
              </a:rPr>
              <a:t>will be published.</a:t>
            </a:r>
            <a:endParaRPr lang="tr-TR" sz="2800" b="1" dirty="0">
              <a:solidFill>
                <a:srgbClr val="FF0000"/>
              </a:solidFill>
            </a:endParaRPr>
          </a:p>
        </p:txBody>
      </p:sp>
      <p:sp>
        <p:nvSpPr>
          <p:cNvPr id="4" name="Başlık 1">
            <a:extLst>
              <a:ext uri="{FF2B5EF4-FFF2-40B4-BE49-F238E27FC236}">
                <a16:creationId xmlns:a16="http://schemas.microsoft.com/office/drawing/2014/main" id="{DC899663-EE68-0D73-5D64-C21CBD25B204}"/>
              </a:ext>
            </a:extLst>
          </p:cNvPr>
          <p:cNvSpPr txBox="1">
            <a:spLocks/>
          </p:cNvSpPr>
          <p:nvPr/>
        </p:nvSpPr>
        <p:spPr>
          <a:xfrm>
            <a:off x="609600" y="1754189"/>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C00000"/>
                </a:solidFill>
              </a:rPr>
              <a:t>2023-2024 Academic Year Exchange Programs (Erasmus) Language Exam Dates</a:t>
            </a:r>
            <a:endParaRPr lang="tr-TR" sz="3600" b="1" dirty="0">
              <a:solidFill>
                <a:srgbClr val="C00000"/>
              </a:solidFill>
            </a:endParaRPr>
          </a:p>
        </p:txBody>
      </p:sp>
      <p:pic>
        <p:nvPicPr>
          <p:cNvPr id="6" name="Resim 5">
            <a:extLst>
              <a:ext uri="{FF2B5EF4-FFF2-40B4-BE49-F238E27FC236}">
                <a16:creationId xmlns:a16="http://schemas.microsoft.com/office/drawing/2014/main" id="{CA9947B7-9123-B58A-2271-C071C8365098}"/>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93912801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645952" y="1786440"/>
            <a:ext cx="10865691" cy="4047262"/>
          </a:xfrm>
          <a:prstGeom prst="rect">
            <a:avLst/>
          </a:prstGeom>
        </p:spPr>
        <p:txBody>
          <a:bodyPr wrap="square">
            <a:spAutoFit/>
          </a:bodyPr>
          <a:lstStyle/>
          <a:p>
            <a:pPr lvl="0" algn="ctr">
              <a:defRPr/>
            </a:pPr>
            <a:r>
              <a:rPr lang="tr-TR" sz="2800" b="1" kern="0" dirty="0">
                <a:solidFill>
                  <a:srgbClr val="C00000"/>
                </a:solidFill>
              </a:rPr>
              <a:t>Yabancı dil sınavı için: </a:t>
            </a:r>
          </a:p>
          <a:p>
            <a:pPr lvl="0" algn="ctr">
              <a:defRPr/>
            </a:pPr>
            <a:r>
              <a:rPr lang="tr-TR" sz="2800" kern="0" dirty="0">
                <a:solidFill>
                  <a:sysClr val="windowText" lastClr="000000"/>
                </a:solidFill>
              </a:rPr>
              <a:t>YABANCI DİLLER YÜKSEK OKULU İNTERNET SAYFASINI TAKİP ETMELİSİNİZ.</a:t>
            </a:r>
          </a:p>
          <a:p>
            <a:pPr lvl="0" algn="ctr">
              <a:defRPr/>
            </a:pPr>
            <a:r>
              <a:rPr lang="tr-TR" sz="3900" b="1" kern="0" dirty="0">
                <a:solidFill>
                  <a:sysClr val="windowText" lastClr="000000"/>
                </a:solidFill>
                <a:hlinkClick r:id="rId6"/>
              </a:rPr>
              <a:t>https://sfl.karabuk.edu.tr/tr</a:t>
            </a:r>
            <a:endParaRPr lang="tr-TR" sz="3900" b="1" kern="0" dirty="0">
              <a:solidFill>
                <a:sysClr val="windowText" lastClr="000000"/>
              </a:solidFill>
            </a:endParaRPr>
          </a:p>
          <a:p>
            <a:pPr lvl="0" algn="ctr">
              <a:defRPr/>
            </a:pPr>
            <a:endParaRPr lang="tr-TR" sz="3900" b="1" kern="0" dirty="0">
              <a:solidFill>
                <a:sysClr val="windowText" lastClr="000000"/>
              </a:solidFill>
            </a:endParaRPr>
          </a:p>
          <a:p>
            <a:pPr lvl="0" algn="ctr">
              <a:defRPr/>
            </a:pPr>
            <a:r>
              <a:rPr lang="tr-TR" sz="2800" b="1" kern="0" dirty="0">
                <a:solidFill>
                  <a:srgbClr val="C00000"/>
                </a:solidFill>
              </a:rPr>
              <a:t>Erasmus+ Başvuruları için: </a:t>
            </a:r>
          </a:p>
          <a:p>
            <a:pPr lvl="0" algn="ctr">
              <a:defRPr/>
            </a:pPr>
            <a:r>
              <a:rPr lang="tr-TR" sz="2800" kern="0" dirty="0"/>
              <a:t>ULUSLARARASI İLİŞKİLER KOORDİNATÖRLÜĞÜ</a:t>
            </a:r>
          </a:p>
          <a:p>
            <a:pPr lvl="0" algn="ctr">
              <a:defRPr/>
            </a:pPr>
            <a:r>
              <a:rPr lang="tr-TR" sz="3900" b="1" kern="0" dirty="0">
                <a:hlinkClick r:id="rId7"/>
              </a:rPr>
              <a:t>https://uluslararasi.karabuk.edu.tr/index.aspx</a:t>
            </a:r>
            <a:endParaRPr lang="tr-TR" sz="3900" b="1" kern="0" dirty="0"/>
          </a:p>
          <a:p>
            <a:pPr lvl="0" algn="ctr">
              <a:defRPr/>
            </a:pPr>
            <a:endParaRPr lang="tr-TR" sz="2800" kern="0" dirty="0"/>
          </a:p>
        </p:txBody>
      </p:sp>
    </p:spTree>
    <p:extLst>
      <p:ext uri="{BB962C8B-B14F-4D97-AF65-F5344CB8AC3E}">
        <p14:creationId xmlns:p14="http://schemas.microsoft.com/office/powerpoint/2010/main" val="41170332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645952" y="1786440"/>
            <a:ext cx="10865691" cy="3539430"/>
          </a:xfrm>
          <a:prstGeom prst="rect">
            <a:avLst/>
          </a:prstGeom>
        </p:spPr>
        <p:txBody>
          <a:bodyPr wrap="square">
            <a:spAutoFit/>
          </a:bodyPr>
          <a:lstStyle/>
          <a:p>
            <a:pPr lvl="0" algn="ctr">
              <a:defRPr/>
            </a:pPr>
            <a:r>
              <a:rPr lang="en-US" sz="2800" b="1" kern="0" dirty="0">
                <a:solidFill>
                  <a:srgbClr val="C00000"/>
                </a:solidFill>
              </a:rPr>
              <a:t>For the foreign language exam:</a:t>
            </a:r>
            <a:endParaRPr lang="tr-TR" sz="2800" b="1" kern="0" dirty="0">
              <a:solidFill>
                <a:srgbClr val="C00000"/>
              </a:solidFill>
            </a:endParaRPr>
          </a:p>
          <a:p>
            <a:pPr lvl="0" algn="ctr">
              <a:defRPr/>
            </a:pPr>
            <a:r>
              <a:rPr lang="en-US" sz="2800" b="1" kern="0" dirty="0"/>
              <a:t>YOU SHOULD FOLLOW THE SCHOOL OF FOREIGN LANGUAGES WEBSITE</a:t>
            </a:r>
            <a:endParaRPr lang="tr-TR" sz="2800" b="1" kern="0" dirty="0">
              <a:solidFill>
                <a:srgbClr val="C00000"/>
              </a:solidFill>
            </a:endParaRPr>
          </a:p>
          <a:p>
            <a:pPr lvl="0" algn="ctr">
              <a:defRPr/>
            </a:pPr>
            <a:r>
              <a:rPr lang="en-US" sz="2800" b="1" kern="0" dirty="0">
                <a:solidFill>
                  <a:srgbClr val="C00000"/>
                </a:solidFill>
                <a:hlinkClick r:id="rId5"/>
              </a:rPr>
              <a:t>https://sfl.karabuk.edu.tr/tr</a:t>
            </a:r>
            <a:endParaRPr lang="tr-TR" sz="2800" b="1" kern="0" dirty="0">
              <a:solidFill>
                <a:srgbClr val="C00000"/>
              </a:solidFill>
            </a:endParaRPr>
          </a:p>
          <a:p>
            <a:pPr lvl="0" algn="ctr">
              <a:defRPr/>
            </a:pPr>
            <a:endParaRPr lang="tr-TR" sz="2800" b="1" kern="0" dirty="0">
              <a:solidFill>
                <a:srgbClr val="C00000"/>
              </a:solidFill>
            </a:endParaRPr>
          </a:p>
          <a:p>
            <a:pPr lvl="0" algn="ctr">
              <a:defRPr/>
            </a:pPr>
            <a:r>
              <a:rPr lang="en-US" sz="2800" b="1" kern="0" dirty="0">
                <a:solidFill>
                  <a:srgbClr val="C00000"/>
                </a:solidFill>
              </a:rPr>
              <a:t>For Erasmus+ Applications:</a:t>
            </a:r>
            <a:endParaRPr lang="tr-TR" sz="2800" b="1" kern="0" dirty="0">
              <a:solidFill>
                <a:srgbClr val="C00000"/>
              </a:solidFill>
            </a:endParaRPr>
          </a:p>
          <a:p>
            <a:pPr lvl="0" algn="ctr">
              <a:defRPr/>
            </a:pPr>
            <a:r>
              <a:rPr lang="en-US" sz="2800" b="1" kern="0" dirty="0"/>
              <a:t>INTERNATIONAL RELATIONS COORDINATORSHIP</a:t>
            </a:r>
            <a:endParaRPr lang="tr-TR" sz="2800" b="1" kern="0" dirty="0"/>
          </a:p>
          <a:p>
            <a:pPr lvl="0" algn="ctr">
              <a:defRPr/>
            </a:pPr>
            <a:r>
              <a:rPr lang="en-US" sz="2800" b="1" kern="0" dirty="0">
                <a:solidFill>
                  <a:srgbClr val="C00000"/>
                </a:solidFill>
                <a:hlinkClick r:id="rId6"/>
              </a:rPr>
              <a:t>https://uluslararasi.karabuk.edu.tr/index.aspx</a:t>
            </a:r>
            <a:endParaRPr lang="tr-TR" sz="2800" b="1" kern="0" dirty="0">
              <a:solidFill>
                <a:srgbClr val="C00000"/>
              </a:solidFill>
            </a:endParaRPr>
          </a:p>
          <a:p>
            <a:pPr lvl="0" algn="ctr">
              <a:defRPr/>
            </a:pPr>
            <a:endParaRPr lang="tr-TR" sz="2800" b="1" kern="0" dirty="0">
              <a:solidFill>
                <a:srgbClr val="C00000"/>
              </a:solidFill>
            </a:endParaRPr>
          </a:p>
        </p:txBody>
      </p:sp>
      <p:pic>
        <p:nvPicPr>
          <p:cNvPr id="4" name="Resim 3">
            <a:extLst>
              <a:ext uri="{FF2B5EF4-FFF2-40B4-BE49-F238E27FC236}">
                <a16:creationId xmlns:a16="http://schemas.microsoft.com/office/drawing/2014/main" id="{AEA8BB01-7D0F-27F3-631D-BB361CB4A62D}"/>
              </a:ext>
            </a:extLst>
          </p:cNvPr>
          <p:cNvPicPr>
            <a:picLocks noChangeAspect="1"/>
          </p:cNvPicPr>
          <p:nvPr/>
        </p:nvPicPr>
        <p:blipFill>
          <a:blip r:embed="rId7"/>
          <a:stretch>
            <a:fillRect/>
          </a:stretch>
        </p:blipFill>
        <p:spPr>
          <a:xfrm>
            <a:off x="310806" y="130583"/>
            <a:ext cx="1993855" cy="1504983"/>
          </a:xfrm>
          <a:prstGeom prst="rect">
            <a:avLst/>
          </a:prstGeom>
        </p:spPr>
      </p:pic>
    </p:spTree>
    <p:extLst>
      <p:ext uri="{BB962C8B-B14F-4D97-AF65-F5344CB8AC3E}">
        <p14:creationId xmlns:p14="http://schemas.microsoft.com/office/powerpoint/2010/main" val="1175479003"/>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2004969" y="3221379"/>
            <a:ext cx="8640660" cy="2074414"/>
          </a:xfrm>
          <a:prstGeom prst="rect">
            <a:avLst/>
          </a:prstGeom>
        </p:spPr>
        <p:txBody>
          <a:bodyPr wrap="square">
            <a:spAutoFit/>
          </a:bodyPr>
          <a:lstStyle/>
          <a:p>
            <a:pPr lvl="0" algn="ctr">
              <a:spcBef>
                <a:spcPct val="20000"/>
              </a:spcBef>
            </a:pPr>
            <a:r>
              <a:rPr lang="tr-TR" altLang="en-US" sz="2800" b="1" u="sng" dirty="0">
                <a:solidFill>
                  <a:srgbClr val="FF0000"/>
                </a:solidFill>
                <a:latin typeface="Calibri" panose="020F0502020204030204" pitchFamily="34" charset="0"/>
              </a:rPr>
              <a:t>Erasmus Programı, </a:t>
            </a:r>
          </a:p>
          <a:p>
            <a:pPr lvl="0" algn="ctr">
              <a:spcBef>
                <a:spcPct val="20000"/>
              </a:spcBef>
              <a:buFont typeface="Arial" charset="0"/>
              <a:buChar char="•"/>
            </a:pPr>
            <a:r>
              <a:rPr lang="tr-TR" altLang="en-US" sz="2800" dirty="0">
                <a:solidFill>
                  <a:prstClr val="black"/>
                </a:solidFill>
                <a:latin typeface="Calibri" panose="020F0502020204030204" pitchFamily="34" charset="0"/>
              </a:rPr>
              <a:t>Bir Yabancı Dil Öğrenme Programı</a:t>
            </a:r>
            <a:r>
              <a:rPr lang="tr-TR" altLang="en-US" sz="2800" b="1" dirty="0">
                <a:solidFill>
                  <a:prstClr val="black"/>
                </a:solidFill>
                <a:latin typeface="Calibri" panose="020F0502020204030204" pitchFamily="34" charset="0"/>
              </a:rPr>
              <a:t> </a:t>
            </a:r>
            <a:r>
              <a:rPr lang="tr-TR" altLang="en-US" sz="2800" b="1" dirty="0">
                <a:solidFill>
                  <a:srgbClr val="FF0000"/>
                </a:solidFill>
                <a:latin typeface="Calibri" panose="020F0502020204030204" pitchFamily="34" charset="0"/>
              </a:rPr>
              <a:t>Değildir!</a:t>
            </a:r>
          </a:p>
          <a:p>
            <a:pPr lvl="0" algn="ctr">
              <a:spcBef>
                <a:spcPct val="20000"/>
              </a:spcBef>
              <a:buFont typeface="Arial" charset="0"/>
              <a:buChar char="•"/>
            </a:pPr>
            <a:r>
              <a:rPr lang="tr-TR" altLang="en-US" sz="2800" dirty="0">
                <a:solidFill>
                  <a:prstClr val="black"/>
                </a:solidFill>
                <a:latin typeface="Calibri" panose="020F0502020204030204" pitchFamily="34" charset="0"/>
              </a:rPr>
              <a:t>Bir Burs Programı</a:t>
            </a:r>
            <a:r>
              <a:rPr lang="tr-TR" altLang="en-US" sz="2800" b="1" dirty="0">
                <a:solidFill>
                  <a:prstClr val="black"/>
                </a:solidFill>
                <a:latin typeface="Calibri" panose="020F0502020204030204" pitchFamily="34" charset="0"/>
              </a:rPr>
              <a:t> </a:t>
            </a:r>
            <a:r>
              <a:rPr lang="tr-TR" altLang="en-US" sz="2800" b="1" dirty="0">
                <a:solidFill>
                  <a:srgbClr val="FF0000"/>
                </a:solidFill>
                <a:latin typeface="Calibri" panose="020F0502020204030204" pitchFamily="34" charset="0"/>
              </a:rPr>
              <a:t>Değildir!</a:t>
            </a:r>
          </a:p>
          <a:p>
            <a:pPr lvl="0" algn="ctr">
              <a:spcBef>
                <a:spcPct val="20000"/>
              </a:spcBef>
              <a:buFont typeface="Arial" charset="0"/>
              <a:buChar char="•"/>
            </a:pPr>
            <a:r>
              <a:rPr lang="tr-TR" altLang="en-US" sz="2800" dirty="0">
                <a:solidFill>
                  <a:prstClr val="black"/>
                </a:solidFill>
                <a:latin typeface="Calibri" panose="020F0502020204030204" pitchFamily="34" charset="0"/>
              </a:rPr>
              <a:t>Bir Diploma Programı</a:t>
            </a:r>
            <a:r>
              <a:rPr lang="tr-TR" altLang="en-US" sz="2800" b="1" dirty="0">
                <a:solidFill>
                  <a:prstClr val="black"/>
                </a:solidFill>
                <a:latin typeface="Calibri" panose="020F0502020204030204" pitchFamily="34" charset="0"/>
              </a:rPr>
              <a:t> </a:t>
            </a:r>
            <a:r>
              <a:rPr lang="tr-TR" altLang="en-US" sz="2800" b="1" dirty="0">
                <a:solidFill>
                  <a:srgbClr val="FF0000"/>
                </a:solidFill>
                <a:latin typeface="Calibri" panose="020F0502020204030204" pitchFamily="34" charset="0"/>
              </a:rPr>
              <a:t>Değildir!</a:t>
            </a:r>
          </a:p>
        </p:txBody>
      </p:sp>
      <p:sp>
        <p:nvSpPr>
          <p:cNvPr id="4" name="Dikdörtgen 3"/>
          <p:cNvSpPr/>
          <p:nvPr/>
        </p:nvSpPr>
        <p:spPr>
          <a:xfrm>
            <a:off x="1415802" y="1658679"/>
            <a:ext cx="9916227" cy="14465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en-US" sz="44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SON OLARAK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en-US" sz="44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UNUTMAYALIM Kİ !!!</a:t>
            </a:r>
            <a:endParaRPr kumimoji="0" 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7854042"/>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3" name="Dikdörtgen 2"/>
          <p:cNvSpPr/>
          <p:nvPr/>
        </p:nvSpPr>
        <p:spPr>
          <a:xfrm>
            <a:off x="2004969" y="3221379"/>
            <a:ext cx="8640660" cy="2074414"/>
          </a:xfrm>
          <a:prstGeom prst="rect">
            <a:avLst/>
          </a:prstGeom>
        </p:spPr>
        <p:txBody>
          <a:bodyPr wrap="square">
            <a:spAutoFit/>
          </a:bodyPr>
          <a:lstStyle/>
          <a:p>
            <a:pPr lvl="0" algn="ctr">
              <a:spcBef>
                <a:spcPct val="20000"/>
              </a:spcBef>
            </a:pPr>
            <a:r>
              <a:rPr lang="en-US" altLang="en-US" sz="2800" b="1" dirty="0">
                <a:solidFill>
                  <a:srgbClr val="FF0000"/>
                </a:solidFill>
                <a:latin typeface="Calibri" panose="020F0502020204030204" pitchFamily="34" charset="0"/>
              </a:rPr>
              <a:t>Erasmus </a:t>
            </a:r>
            <a:r>
              <a:rPr lang="en-US" altLang="en-US" sz="2800" b="1" dirty="0" err="1">
                <a:solidFill>
                  <a:srgbClr val="FF0000"/>
                </a:solidFill>
                <a:latin typeface="Calibri" panose="020F0502020204030204" pitchFamily="34" charset="0"/>
              </a:rPr>
              <a:t>programme</a:t>
            </a:r>
            <a:r>
              <a:rPr lang="en-US" altLang="en-US" sz="2800" b="1" dirty="0">
                <a:solidFill>
                  <a:srgbClr val="FF0000"/>
                </a:solidFill>
                <a:latin typeface="Calibri" panose="020F0502020204030204" pitchFamily="34" charset="0"/>
              </a:rPr>
              <a:t>,</a:t>
            </a:r>
            <a:endParaRPr lang="tr-TR" altLang="en-US" sz="2800" b="1" dirty="0">
              <a:solidFill>
                <a:srgbClr val="FF0000"/>
              </a:solidFill>
              <a:latin typeface="Calibri" panose="020F0502020204030204" pitchFamily="34" charset="0"/>
            </a:endParaRPr>
          </a:p>
          <a:p>
            <a:pPr lvl="0" algn="ctr">
              <a:spcBef>
                <a:spcPct val="20000"/>
              </a:spcBef>
            </a:pPr>
            <a:r>
              <a:rPr lang="en-US" altLang="en-US" sz="2800" b="1" dirty="0">
                <a:latin typeface="Calibri" panose="020F0502020204030204" pitchFamily="34" charset="0"/>
              </a:rPr>
              <a:t>It is </a:t>
            </a:r>
            <a:r>
              <a:rPr lang="en-US" altLang="en-US" sz="2800" b="1" dirty="0">
                <a:solidFill>
                  <a:srgbClr val="FF0000"/>
                </a:solidFill>
                <a:latin typeface="Calibri" panose="020F0502020204030204" pitchFamily="34" charset="0"/>
              </a:rPr>
              <a:t>not </a:t>
            </a:r>
            <a:r>
              <a:rPr lang="en-US" altLang="en-US" sz="2800" b="1" dirty="0">
                <a:latin typeface="Calibri" panose="020F0502020204030204" pitchFamily="34" charset="0"/>
              </a:rPr>
              <a:t>a Foreign Language Learning Program!</a:t>
            </a:r>
            <a:endParaRPr lang="tr-TR" altLang="en-US" sz="2800" b="1" dirty="0">
              <a:latin typeface="Calibri" panose="020F0502020204030204" pitchFamily="34" charset="0"/>
            </a:endParaRPr>
          </a:p>
          <a:p>
            <a:pPr lvl="0" algn="ctr">
              <a:spcBef>
                <a:spcPct val="20000"/>
              </a:spcBef>
            </a:pPr>
            <a:r>
              <a:rPr lang="en-US" altLang="en-US" sz="2800" b="1" dirty="0">
                <a:latin typeface="Calibri" panose="020F0502020204030204" pitchFamily="34" charset="0"/>
              </a:rPr>
              <a:t>It is </a:t>
            </a:r>
            <a:r>
              <a:rPr lang="en-US" altLang="en-US" sz="2800" b="1" dirty="0">
                <a:solidFill>
                  <a:srgbClr val="FF0000"/>
                </a:solidFill>
                <a:latin typeface="Calibri" panose="020F0502020204030204" pitchFamily="34" charset="0"/>
              </a:rPr>
              <a:t>not </a:t>
            </a:r>
            <a:r>
              <a:rPr lang="en-US" altLang="en-US" sz="2800" b="1" dirty="0">
                <a:latin typeface="Calibri" panose="020F0502020204030204" pitchFamily="34" charset="0"/>
              </a:rPr>
              <a:t>a Scholarship Program!</a:t>
            </a:r>
            <a:endParaRPr lang="tr-TR" altLang="en-US" sz="2800" b="1" dirty="0">
              <a:latin typeface="Calibri" panose="020F0502020204030204" pitchFamily="34" charset="0"/>
            </a:endParaRPr>
          </a:p>
          <a:p>
            <a:pPr lvl="0" algn="ctr">
              <a:spcBef>
                <a:spcPct val="20000"/>
              </a:spcBef>
            </a:pPr>
            <a:r>
              <a:rPr lang="en-US" altLang="en-US" sz="2800" b="1" dirty="0">
                <a:latin typeface="Calibri" panose="020F0502020204030204" pitchFamily="34" charset="0"/>
              </a:rPr>
              <a:t>It is </a:t>
            </a:r>
            <a:r>
              <a:rPr lang="en-US" altLang="en-US" sz="2800" b="1" dirty="0">
                <a:solidFill>
                  <a:srgbClr val="FF0000"/>
                </a:solidFill>
                <a:latin typeface="Calibri" panose="020F0502020204030204" pitchFamily="34" charset="0"/>
              </a:rPr>
              <a:t>not </a:t>
            </a:r>
            <a:r>
              <a:rPr lang="en-US" altLang="en-US" sz="2800" b="1" dirty="0">
                <a:latin typeface="Calibri" panose="020F0502020204030204" pitchFamily="34" charset="0"/>
              </a:rPr>
              <a:t>a diploma program!</a:t>
            </a:r>
            <a:endParaRPr lang="tr-TR" altLang="en-US" sz="2800" b="1" dirty="0">
              <a:latin typeface="Calibri" panose="020F0502020204030204" pitchFamily="34" charset="0"/>
            </a:endParaRPr>
          </a:p>
        </p:txBody>
      </p:sp>
      <p:sp>
        <p:nvSpPr>
          <p:cNvPr id="4" name="Dikdörtgen 3"/>
          <p:cNvSpPr/>
          <p:nvPr/>
        </p:nvSpPr>
        <p:spPr>
          <a:xfrm>
            <a:off x="1415802" y="1658679"/>
            <a:ext cx="9916227" cy="14465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en-US" sz="44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LASTLY,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en-US" sz="44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LET'S NOT FORGET!!!</a:t>
            </a:r>
            <a:endParaRPr kumimoji="0" lang="tr-TR" sz="1800" b="0" i="0" u="none" strike="noStrike" kern="0" cap="none" spc="0" normalizeH="0" baseline="0" noProof="0" dirty="0">
              <a:ln>
                <a:noFill/>
              </a:ln>
              <a:solidFill>
                <a:sysClr val="windowText" lastClr="000000"/>
              </a:solidFill>
              <a:effectLst/>
              <a:uLnTx/>
              <a:uFillTx/>
            </a:endParaRPr>
          </a:p>
        </p:txBody>
      </p:sp>
      <p:pic>
        <p:nvPicPr>
          <p:cNvPr id="6" name="Resim 5">
            <a:extLst>
              <a:ext uri="{FF2B5EF4-FFF2-40B4-BE49-F238E27FC236}">
                <a16:creationId xmlns:a16="http://schemas.microsoft.com/office/drawing/2014/main" id="{A675DD1F-7146-50A1-0896-2508B5954548}"/>
              </a:ext>
            </a:extLst>
          </p:cNvPr>
          <p:cNvPicPr>
            <a:picLocks noChangeAspect="1"/>
          </p:cNvPicPr>
          <p:nvPr/>
        </p:nvPicPr>
        <p:blipFill>
          <a:blip r:embed="rId5"/>
          <a:stretch>
            <a:fillRect/>
          </a:stretch>
        </p:blipFill>
        <p:spPr>
          <a:xfrm>
            <a:off x="310806" y="130583"/>
            <a:ext cx="2175689" cy="1642233"/>
          </a:xfrm>
          <a:prstGeom prst="rect">
            <a:avLst/>
          </a:prstGeom>
        </p:spPr>
      </p:pic>
    </p:spTree>
    <p:extLst>
      <p:ext uri="{BB962C8B-B14F-4D97-AF65-F5344CB8AC3E}">
        <p14:creationId xmlns:p14="http://schemas.microsoft.com/office/powerpoint/2010/main" val="277204817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397586-4AF7-28A5-FAD3-0F709FBEDCAF}"/>
              </a:ext>
            </a:extLst>
          </p:cNvPr>
          <p:cNvSpPr>
            <a:spLocks noGrp="1"/>
          </p:cNvSpPr>
          <p:nvPr>
            <p:ph idx="1"/>
          </p:nvPr>
        </p:nvSpPr>
        <p:spPr>
          <a:xfrm>
            <a:off x="525710" y="765173"/>
            <a:ext cx="11056690" cy="2984705"/>
          </a:xfrm>
        </p:spPr>
        <p:txBody>
          <a:bodyPr>
            <a:normAutofit/>
          </a:bodyPr>
          <a:lstStyle/>
          <a:p>
            <a:pPr marL="0" indent="0" algn="just">
              <a:buNone/>
            </a:pPr>
            <a:r>
              <a:rPr lang="tr-TR" sz="2800" b="1" i="0" dirty="0">
                <a:solidFill>
                  <a:srgbClr val="000000"/>
                </a:solidFill>
                <a:effectLst/>
                <a:latin typeface="TimesNewRomanPS-BoldMT"/>
              </a:rPr>
              <a:t>Öğrenci Hareketliliği- </a:t>
            </a:r>
            <a:r>
              <a:rPr lang="tr-TR" sz="3600" b="1" i="0" dirty="0">
                <a:solidFill>
                  <a:srgbClr val="C00000"/>
                </a:solidFill>
                <a:effectLst/>
                <a:latin typeface="TimesNewRomanPS-BoldMT"/>
              </a:rPr>
              <a:t>Öğrenim</a:t>
            </a:r>
          </a:p>
          <a:p>
            <a:pPr algn="just"/>
            <a:r>
              <a:rPr lang="tr-TR" sz="2000" b="0" i="0" dirty="0">
                <a:solidFill>
                  <a:srgbClr val="000000"/>
                </a:solidFill>
                <a:effectLst/>
                <a:latin typeface="TimesNewRomanPSMT"/>
              </a:rPr>
              <a:t>Öğrenci Öğrenim hareketliliği faaliyeti, ECHE ve Yükseköğretim kurumunun mevcut kurumlararası anlaşmaları çerçevesinde gerçekleştirilir.</a:t>
            </a:r>
          </a:p>
          <a:p>
            <a:pPr algn="just"/>
            <a:r>
              <a:rPr lang="tr-TR" sz="2000" b="0" i="0" dirty="0">
                <a:solidFill>
                  <a:srgbClr val="000000"/>
                </a:solidFill>
                <a:effectLst/>
                <a:latin typeface="TimesNewRomanPSMT"/>
              </a:rPr>
              <a:t>Faaliyet, yükseköğretim kurumunda kayıtlı öğrencinin, öğreniminin bir bölümünü kurumlararası anlaşma ile ortak olunan yurtdışındaki yükseköğretim kurumunda gerçekleştirmesinden ibarettir.</a:t>
            </a:r>
          </a:p>
          <a:p>
            <a:pPr algn="just"/>
            <a:r>
              <a:rPr lang="tr-TR" sz="2000" b="0" i="0" dirty="0">
                <a:solidFill>
                  <a:srgbClr val="000000"/>
                </a:solidFill>
                <a:effectLst/>
                <a:latin typeface="TimesNewRomanPSMT"/>
              </a:rPr>
              <a:t>Faaliyet süresi, her bir öğrenim kademesi için ayrı ayrı geçerli olmak üzere 2 ilâ 12 ay arasında bir süre (1, 2 veya bazı ülkelerin sistemlerine göre 3 dönem) olabilir. Öğrenim kademesi ön lisans/lisans, yüksek lisans ve doktora düzeylerini ifade eder.</a:t>
            </a:r>
            <a:endParaRPr lang="tr-TR" sz="2000" dirty="0"/>
          </a:p>
        </p:txBody>
      </p:sp>
      <p:sp>
        <p:nvSpPr>
          <p:cNvPr id="4" name="İçerik Yer Tutucusu 2">
            <a:extLst>
              <a:ext uri="{FF2B5EF4-FFF2-40B4-BE49-F238E27FC236}">
                <a16:creationId xmlns:a16="http://schemas.microsoft.com/office/drawing/2014/main" id="{70E82006-9218-F24F-ABAD-6874FB7D5144}"/>
              </a:ext>
            </a:extLst>
          </p:cNvPr>
          <p:cNvSpPr txBox="1">
            <a:spLocks/>
          </p:cNvSpPr>
          <p:nvPr/>
        </p:nvSpPr>
        <p:spPr>
          <a:xfrm>
            <a:off x="609600" y="4240041"/>
            <a:ext cx="10972800" cy="2342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tr-TR" dirty="0"/>
          </a:p>
        </p:txBody>
      </p:sp>
      <p:sp>
        <p:nvSpPr>
          <p:cNvPr id="9" name="İçerik Yer Tutucusu 3">
            <a:extLst>
              <a:ext uri="{FF2B5EF4-FFF2-40B4-BE49-F238E27FC236}">
                <a16:creationId xmlns:a16="http://schemas.microsoft.com/office/drawing/2014/main" id="{07B0B96D-310F-1280-B49C-3FC0A1FFA2C5}"/>
              </a:ext>
            </a:extLst>
          </p:cNvPr>
          <p:cNvSpPr txBox="1">
            <a:spLocks/>
          </p:cNvSpPr>
          <p:nvPr/>
        </p:nvSpPr>
        <p:spPr>
          <a:xfrm>
            <a:off x="525710" y="3628767"/>
            <a:ext cx="11386657" cy="2677656"/>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2800" b="1" dirty="0">
                <a:solidFill>
                  <a:srgbClr val="000000"/>
                </a:solidFill>
                <a:latin typeface="TimesNewRomanPS-BoldMT"/>
              </a:rPr>
              <a:t>Öğrenci Hareketliliği- </a:t>
            </a:r>
            <a:r>
              <a:rPr lang="tr-TR" sz="3600" b="1" dirty="0">
                <a:solidFill>
                  <a:srgbClr val="C00000"/>
                </a:solidFill>
                <a:latin typeface="TimesNewRomanPS-BoldMT"/>
              </a:rPr>
              <a:t>Staj</a:t>
            </a:r>
          </a:p>
          <a:p>
            <a:pPr algn="just"/>
            <a:r>
              <a:rPr lang="tr-TR" sz="2000" dirty="0">
                <a:solidFill>
                  <a:srgbClr val="000000"/>
                </a:solidFill>
                <a:latin typeface="TimesNewRomanPSMT"/>
              </a:rPr>
              <a:t>Öğrenci Staj Hareketliliği faaliyeti, yükseköğretim kurumunda kayıtlı bir öğrencinin akademik çalışma alanıyla ilgili olarak yurtdışındaki bir işletmede, bir araştırma enstitüsünde, bir laboratuvarda veya bir kurum veya kuruluşta staj yapmasıdır. </a:t>
            </a:r>
            <a:r>
              <a:rPr lang="tr-TR" sz="2000" b="1" dirty="0">
                <a:solidFill>
                  <a:srgbClr val="000000"/>
                </a:solidFill>
                <a:latin typeface="TimesNewRomanPSMT"/>
              </a:rPr>
              <a:t>Yükseköğretim kurumunda ders takibi staj olarak kabul edilmez.</a:t>
            </a:r>
          </a:p>
          <a:p>
            <a:pPr algn="just"/>
            <a:r>
              <a:rPr lang="tr-TR" sz="2000" b="0" i="0" dirty="0">
                <a:solidFill>
                  <a:srgbClr val="000000"/>
                </a:solidFill>
                <a:effectLst/>
                <a:latin typeface="TimesNewRomanPSMT"/>
              </a:rPr>
              <a:t>Faaliyet süresi, her bir öğrenim kademesi için ayrı ayrı geçerli olmak üzere 2 ile 12 ay arasında bir süredir. </a:t>
            </a:r>
            <a:endParaRPr lang="tr-TR" sz="2000" dirty="0">
              <a:solidFill>
                <a:srgbClr val="000000"/>
              </a:solidFill>
              <a:latin typeface="TimesNewRomanPSMT"/>
            </a:endParaRPr>
          </a:p>
          <a:p>
            <a:pPr algn="just"/>
            <a:r>
              <a:rPr lang="tr-TR" sz="2000" b="1" dirty="0">
                <a:solidFill>
                  <a:srgbClr val="000000"/>
                </a:solidFill>
                <a:latin typeface="TimesNewRomanPSMT"/>
              </a:rPr>
              <a:t>Yükseköğretim kurumları mezuniyet sonrası staj faaliyetinin dışında kalmayı tercih edebilirler. </a:t>
            </a:r>
            <a:endParaRPr lang="tr-TR" sz="2000" b="1" dirty="0"/>
          </a:p>
        </p:txBody>
      </p:sp>
      <p:pic>
        <p:nvPicPr>
          <p:cNvPr id="10" name="Resim 9">
            <a:extLst>
              <a:ext uri="{FF2B5EF4-FFF2-40B4-BE49-F238E27FC236}">
                <a16:creationId xmlns:a16="http://schemas.microsoft.com/office/drawing/2014/main" id="{71E19A00-4C4B-8E54-3476-7AE977E4208A}"/>
              </a:ext>
            </a:extLst>
          </p:cNvPr>
          <p:cNvPicPr>
            <a:picLocks noChangeAspect="1"/>
          </p:cNvPicPr>
          <p:nvPr/>
        </p:nvPicPr>
        <p:blipFill>
          <a:blip r:embed="rId2"/>
          <a:stretch>
            <a:fillRect/>
          </a:stretch>
        </p:blipFill>
        <p:spPr>
          <a:xfrm>
            <a:off x="126588" y="61415"/>
            <a:ext cx="996228" cy="703757"/>
          </a:xfrm>
          <a:prstGeom prst="rect">
            <a:avLst/>
          </a:prstGeom>
        </p:spPr>
      </p:pic>
      <p:pic>
        <p:nvPicPr>
          <p:cNvPr id="11" name="Resim 10">
            <a:extLst>
              <a:ext uri="{FF2B5EF4-FFF2-40B4-BE49-F238E27FC236}">
                <a16:creationId xmlns:a16="http://schemas.microsoft.com/office/drawing/2014/main" id="{DFC59536-623F-05B5-CBBE-C17B9A7F03E7}"/>
              </a:ext>
            </a:extLst>
          </p:cNvPr>
          <p:cNvPicPr>
            <a:picLocks noChangeAspect="1"/>
          </p:cNvPicPr>
          <p:nvPr/>
        </p:nvPicPr>
        <p:blipFill>
          <a:blip r:embed="rId3"/>
          <a:stretch>
            <a:fillRect/>
          </a:stretch>
        </p:blipFill>
        <p:spPr>
          <a:xfrm>
            <a:off x="6096000" y="101010"/>
            <a:ext cx="2322777" cy="664164"/>
          </a:xfrm>
          <a:prstGeom prst="rect">
            <a:avLst/>
          </a:prstGeom>
        </p:spPr>
      </p:pic>
      <p:pic>
        <p:nvPicPr>
          <p:cNvPr id="12" name="Resim 11">
            <a:extLst>
              <a:ext uri="{FF2B5EF4-FFF2-40B4-BE49-F238E27FC236}">
                <a16:creationId xmlns:a16="http://schemas.microsoft.com/office/drawing/2014/main" id="{70CC2349-740D-F4FE-74D4-88FE86828DB5}"/>
              </a:ext>
            </a:extLst>
          </p:cNvPr>
          <p:cNvPicPr>
            <a:picLocks noChangeAspect="1"/>
          </p:cNvPicPr>
          <p:nvPr/>
        </p:nvPicPr>
        <p:blipFill>
          <a:blip r:embed="rId4"/>
          <a:stretch>
            <a:fillRect/>
          </a:stretch>
        </p:blipFill>
        <p:spPr>
          <a:xfrm>
            <a:off x="10126486" y="101010"/>
            <a:ext cx="1299320" cy="586570"/>
          </a:xfrm>
          <a:prstGeom prst="rect">
            <a:avLst/>
          </a:prstGeom>
        </p:spPr>
      </p:pic>
    </p:spTree>
    <p:extLst>
      <p:ext uri="{BB962C8B-B14F-4D97-AF65-F5344CB8AC3E}">
        <p14:creationId xmlns:p14="http://schemas.microsoft.com/office/powerpoint/2010/main" val="3125520631"/>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1415802" y="3406974"/>
            <a:ext cx="10033906" cy="2234458"/>
          </a:xfrm>
          <a:prstGeom prst="rect">
            <a:avLst/>
          </a:prstGeom>
        </p:spPr>
        <p:txBody>
          <a:bodyPr wrap="square">
            <a:spAutoFit/>
          </a:bodyPr>
          <a:lstStyle/>
          <a:p>
            <a:pPr lvl="0" algn="ctr">
              <a:spcBef>
                <a:spcPct val="20000"/>
              </a:spcBef>
            </a:pPr>
            <a:r>
              <a:rPr lang="tr-TR" altLang="en-US" sz="7200" b="1" dirty="0">
                <a:solidFill>
                  <a:srgbClr val="FF0000"/>
                </a:solidFill>
                <a:latin typeface="Calibri" panose="020F0502020204030204" pitchFamily="34" charset="0"/>
                <a:hlinkClick r:id="rId6"/>
              </a:rPr>
              <a:t>http://www.ua.gov.tr/</a:t>
            </a:r>
            <a:r>
              <a:rPr lang="tr-TR" altLang="en-US" sz="7200" b="1" dirty="0">
                <a:solidFill>
                  <a:srgbClr val="FF0000"/>
                </a:solidFill>
                <a:latin typeface="Calibri" panose="020F0502020204030204" pitchFamily="34" charset="0"/>
              </a:rPr>
              <a:t> </a:t>
            </a:r>
          </a:p>
          <a:p>
            <a:pPr lvl="0" algn="ctr">
              <a:spcBef>
                <a:spcPct val="20000"/>
              </a:spcBef>
            </a:pPr>
            <a:endParaRPr lang="tr-TR" altLang="en-US" sz="2800" b="1" dirty="0">
              <a:solidFill>
                <a:srgbClr val="FF0000"/>
              </a:solidFill>
              <a:latin typeface="Calibri" panose="020F0502020204030204" pitchFamily="34" charset="0"/>
            </a:endParaRPr>
          </a:p>
          <a:p>
            <a:pPr lvl="0" algn="ctr">
              <a:spcBef>
                <a:spcPct val="20000"/>
              </a:spcBef>
            </a:pPr>
            <a:r>
              <a:rPr lang="tr-TR" altLang="en-US" sz="2800" b="1" dirty="0">
                <a:solidFill>
                  <a:srgbClr val="FF0000"/>
                </a:solidFill>
                <a:latin typeface="Calibri" panose="020F0502020204030204" pitchFamily="34" charset="0"/>
              </a:rPr>
              <a:t>TÜRKİYE ULUSAL AJANSI SİTESİNİ ZİYARET EDEBİLİRSİNİZ.</a:t>
            </a:r>
          </a:p>
        </p:txBody>
      </p:sp>
      <p:sp>
        <p:nvSpPr>
          <p:cNvPr id="4" name="Dikdörtgen 3"/>
          <p:cNvSpPr/>
          <p:nvPr/>
        </p:nvSpPr>
        <p:spPr>
          <a:xfrm>
            <a:off x="664027" y="1871676"/>
            <a:ext cx="10998649" cy="132343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a:noFill/>
                </a:ln>
                <a:solidFill>
                  <a:srgbClr val="FF0000"/>
                </a:solidFill>
                <a:effectLst/>
                <a:uLnTx/>
                <a:uFillTx/>
                <a:latin typeface="Franklin Gothic Demi" panose="020B0703020102020204" pitchFamily="34" charset="0"/>
                <a:ea typeface="+mj-ea"/>
                <a:cs typeface="+mj-cs"/>
              </a:rPr>
              <a:t>ERASMUS+ PROGRAMI </a:t>
            </a:r>
            <a:br>
              <a:rPr kumimoji="0" lang="tr-TR" sz="4000" b="1" i="0" u="none" strike="noStrike" kern="0" cap="none" spc="0" normalizeH="0" baseline="0" noProof="0" dirty="0">
                <a:ln>
                  <a:noFill/>
                </a:ln>
                <a:solidFill>
                  <a:srgbClr val="FF0000"/>
                </a:solidFill>
                <a:effectLst/>
                <a:uLnTx/>
                <a:uFillTx/>
                <a:latin typeface="Franklin Gothic Demi" panose="020B0703020102020204" pitchFamily="34" charset="0"/>
                <a:ea typeface="+mj-ea"/>
                <a:cs typeface="+mj-cs"/>
              </a:rPr>
            </a:br>
            <a:r>
              <a:rPr kumimoji="0" lang="tr-TR" sz="4000" b="1" i="0" u="none" strike="noStrike" kern="0" cap="none" spc="0" normalizeH="0" baseline="0" noProof="0" dirty="0">
                <a:ln>
                  <a:noFill/>
                </a:ln>
                <a:solidFill>
                  <a:srgbClr val="FF0000"/>
                </a:solidFill>
                <a:effectLst/>
                <a:uLnTx/>
                <a:uFillTx/>
                <a:latin typeface="Franklin Gothic Demi" panose="020B0703020102020204" pitchFamily="34" charset="0"/>
                <a:ea typeface="+mj-ea"/>
                <a:cs typeface="+mj-cs"/>
              </a:rPr>
              <a:t>HAKKINDA DAHA DETAYLI BİLGİ İÇİN</a:t>
            </a:r>
            <a:endParaRPr kumimoji="0" 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24537194"/>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3" name="Dikdörtgen 2"/>
          <p:cNvSpPr/>
          <p:nvPr/>
        </p:nvSpPr>
        <p:spPr>
          <a:xfrm>
            <a:off x="3048000" y="3653956"/>
            <a:ext cx="6096000" cy="2554545"/>
          </a:xfrm>
          <a:prstGeom prst="rect">
            <a:avLst/>
          </a:prstGeom>
        </p:spPr>
        <p:txBody>
          <a:bodyPr>
            <a:spAutoFit/>
          </a:bodyPr>
          <a:lstStyle/>
          <a:p>
            <a:pPr lvl="0" algn="ctr">
              <a:spcBef>
                <a:spcPct val="20000"/>
              </a:spcBef>
            </a:pPr>
            <a:r>
              <a:rPr lang="tr-TR" altLang="en-US" sz="4000" b="1" dirty="0">
                <a:solidFill>
                  <a:srgbClr val="FF0000"/>
                </a:solidFill>
                <a:latin typeface="Calibri" panose="020F0502020204030204" pitchFamily="34" charset="0"/>
                <a:hlinkClick r:id="rId6"/>
              </a:rPr>
              <a:t>erasmus@karabuk.edu.tr</a:t>
            </a:r>
          </a:p>
          <a:p>
            <a:pPr lvl="0" algn="ctr">
              <a:spcBef>
                <a:spcPct val="20000"/>
              </a:spcBef>
            </a:pPr>
            <a:r>
              <a:rPr lang="tr-TR" altLang="en-US" sz="4000" b="1" dirty="0">
                <a:solidFill>
                  <a:srgbClr val="FF0000"/>
                </a:solidFill>
                <a:latin typeface="Calibri" panose="020F0502020204030204" pitchFamily="34" charset="0"/>
                <a:hlinkClick r:id="rId6"/>
              </a:rPr>
              <a:t>adnanucur@karabuk.edu.tr</a:t>
            </a:r>
            <a:r>
              <a:rPr lang="tr-TR" altLang="en-US" sz="4000" b="1" dirty="0">
                <a:solidFill>
                  <a:srgbClr val="FF0000"/>
                </a:solidFill>
                <a:latin typeface="Calibri" panose="020F0502020204030204" pitchFamily="34" charset="0"/>
              </a:rPr>
              <a:t>   </a:t>
            </a:r>
          </a:p>
          <a:p>
            <a:pPr lvl="0" algn="ctr">
              <a:spcBef>
                <a:spcPct val="20000"/>
              </a:spcBef>
            </a:pPr>
            <a:r>
              <a:rPr lang="tr-TR" altLang="en-US" sz="2000" b="1" dirty="0">
                <a:solidFill>
                  <a:srgbClr val="FF0000"/>
                </a:solidFill>
                <a:latin typeface="Calibri" panose="020F0502020204030204" pitchFamily="34" charset="0"/>
              </a:rPr>
              <a:t>Karabük Üniversitesi </a:t>
            </a:r>
          </a:p>
          <a:p>
            <a:pPr lvl="0" algn="ctr">
              <a:spcBef>
                <a:spcPct val="20000"/>
              </a:spcBef>
            </a:pPr>
            <a:r>
              <a:rPr lang="tr-TR" altLang="en-US" sz="2000" b="1" dirty="0">
                <a:solidFill>
                  <a:srgbClr val="FF0000"/>
                </a:solidFill>
                <a:latin typeface="Calibri" panose="020F0502020204030204" pitchFamily="34" charset="0"/>
              </a:rPr>
              <a:t>Uluslararası İlişkiler Koordinatörlüğü </a:t>
            </a:r>
          </a:p>
          <a:p>
            <a:pPr lvl="0" algn="ctr">
              <a:spcBef>
                <a:spcPct val="20000"/>
              </a:spcBef>
            </a:pPr>
            <a:r>
              <a:rPr lang="tr-TR" altLang="en-US" sz="2000" b="1" dirty="0">
                <a:solidFill>
                  <a:srgbClr val="FF0000"/>
                </a:solidFill>
                <a:latin typeface="Calibri" panose="020F0502020204030204" pitchFamily="34" charset="0"/>
              </a:rPr>
              <a:t>Erasmus Ofisi </a:t>
            </a:r>
          </a:p>
        </p:txBody>
      </p:sp>
      <p:sp>
        <p:nvSpPr>
          <p:cNvPr id="4" name="Dikdörtgen 3"/>
          <p:cNvSpPr/>
          <p:nvPr/>
        </p:nvSpPr>
        <p:spPr>
          <a:xfrm>
            <a:off x="693963" y="1658679"/>
            <a:ext cx="10874829" cy="215443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a:noFill/>
                </a:ln>
                <a:effectLst/>
                <a:uLnTx/>
                <a:uFillTx/>
                <a:latin typeface="Arno Pro Smbd Subhead" pitchFamily="18" charset="0"/>
                <a:ea typeface="+mj-ea"/>
                <a:cs typeface="+mj-cs"/>
              </a:rPr>
              <a:t>TOPLANTIMIZA KATILIMINIZ İÇİN </a:t>
            </a:r>
            <a:r>
              <a:rPr kumimoji="0" lang="tr-TR" sz="5400" b="1" i="0" u="none" strike="noStrike" kern="0" cap="none" spc="0" normalizeH="0" baseline="0" noProof="0" dirty="0">
                <a:ln>
                  <a:noFill/>
                </a:ln>
                <a:effectLst/>
                <a:uLnTx/>
                <a:uFillTx/>
                <a:latin typeface="Arno Pro Smbd Subhead" pitchFamily="18" charset="0"/>
                <a:ea typeface="+mj-ea"/>
                <a:cs typeface="+mj-cs"/>
              </a:rPr>
              <a:t>TEŞEKKÜRLER!!!</a:t>
            </a:r>
            <a:br>
              <a:rPr kumimoji="0" lang="tr-TR" sz="6000" b="1" i="0" u="none" strike="noStrike" kern="0" cap="none" spc="0" normalizeH="0" baseline="0" noProof="0" dirty="0">
                <a:ln>
                  <a:noFill/>
                </a:ln>
                <a:solidFill>
                  <a:srgbClr val="4F81BD">
                    <a:lumMod val="75000"/>
                  </a:srgbClr>
                </a:solidFill>
                <a:effectLst/>
                <a:uLnTx/>
                <a:uFillTx/>
                <a:latin typeface="Arno Pro Smbd Subhead" pitchFamily="18" charset="0"/>
                <a:ea typeface="+mj-ea"/>
                <a:cs typeface="+mj-cs"/>
              </a:rPr>
            </a:br>
            <a:r>
              <a:rPr kumimoji="0" lang="tr-TR" sz="4000" b="1" i="0" u="none" strike="noStrike" kern="0" cap="none" spc="0" normalizeH="0" baseline="0" noProof="0" dirty="0">
                <a:ln>
                  <a:noFill/>
                </a:ln>
                <a:solidFill>
                  <a:srgbClr val="FF0000"/>
                </a:solidFill>
                <a:effectLst/>
                <a:uLnTx/>
                <a:uFillTx/>
                <a:latin typeface="Arno Pro Smbd Subhead" pitchFamily="18" charset="0"/>
                <a:ea typeface="+mj-ea"/>
                <a:cs typeface="+mj-cs"/>
              </a:rPr>
              <a:t>sorularınız için </a:t>
            </a:r>
            <a:endParaRPr kumimoji="0" lang="tr-T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50751910"/>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397586-4AF7-28A5-FAD3-0F709FBEDCAF}"/>
              </a:ext>
            </a:extLst>
          </p:cNvPr>
          <p:cNvSpPr>
            <a:spLocks noGrp="1"/>
          </p:cNvSpPr>
          <p:nvPr>
            <p:ph idx="1"/>
          </p:nvPr>
        </p:nvSpPr>
        <p:spPr>
          <a:xfrm>
            <a:off x="525710" y="765173"/>
            <a:ext cx="11056690" cy="2984705"/>
          </a:xfrm>
        </p:spPr>
        <p:txBody>
          <a:bodyPr>
            <a:normAutofit lnSpcReduction="10000"/>
          </a:bodyPr>
          <a:lstStyle/>
          <a:p>
            <a:pPr algn="just"/>
            <a:r>
              <a:rPr lang="tr-TR" sz="2000" b="1" i="0" dirty="0" err="1">
                <a:effectLst/>
                <a:latin typeface="TimesNewRomanPSMT"/>
              </a:rPr>
              <a:t>Student</a:t>
            </a:r>
            <a:r>
              <a:rPr lang="tr-TR" sz="2000" b="1" i="0" dirty="0">
                <a:effectLst/>
                <a:latin typeface="TimesNewRomanPSMT"/>
              </a:rPr>
              <a:t> </a:t>
            </a:r>
            <a:r>
              <a:rPr lang="tr-TR" sz="2000" b="1" i="0" dirty="0" err="1">
                <a:effectLst/>
                <a:latin typeface="TimesNewRomanPSMT"/>
              </a:rPr>
              <a:t>Mobility</a:t>
            </a:r>
            <a:r>
              <a:rPr lang="tr-TR" sz="2000" b="1" i="0" dirty="0">
                <a:effectLst/>
                <a:latin typeface="TimesNewRomanPSMT"/>
              </a:rPr>
              <a:t> </a:t>
            </a:r>
            <a:r>
              <a:rPr lang="tr-TR" sz="2000" b="1" i="0" dirty="0">
                <a:solidFill>
                  <a:srgbClr val="FF0000"/>
                </a:solidFill>
                <a:effectLst/>
                <a:latin typeface="TimesNewRomanPSMT"/>
              </a:rPr>
              <a:t>– EDUCATION</a:t>
            </a:r>
          </a:p>
          <a:p>
            <a:pPr algn="just"/>
            <a:r>
              <a:rPr lang="en-US" sz="2000" i="0" dirty="0">
                <a:effectLst/>
                <a:latin typeface="TimesNewRomanPSMT"/>
              </a:rPr>
              <a:t>Student Education mobility activity is carried out within the framework of existing inter-institutional agreements of ECHE and the Higher Education institution.</a:t>
            </a:r>
            <a:endParaRPr lang="tr-TR" sz="2000" i="0" dirty="0">
              <a:effectLst/>
              <a:latin typeface="TimesNewRomanPSMT"/>
            </a:endParaRPr>
          </a:p>
          <a:p>
            <a:pPr algn="just"/>
            <a:r>
              <a:rPr lang="en-US" sz="2000" i="0" dirty="0">
                <a:effectLst/>
                <a:latin typeface="TimesNewRomanPSMT"/>
              </a:rPr>
              <a:t>The activity consists of the student registered at a higher education institution completing part of his/her education at a higher education institution abroad with which the institution is partnered by an inter-institutional agreement.</a:t>
            </a:r>
            <a:endParaRPr lang="tr-TR" sz="2000" i="0" dirty="0">
              <a:effectLst/>
              <a:latin typeface="TimesNewRomanPSMT"/>
            </a:endParaRPr>
          </a:p>
          <a:p>
            <a:pPr algn="just"/>
            <a:r>
              <a:rPr lang="en-US" sz="2000" b="0" i="0" dirty="0">
                <a:solidFill>
                  <a:srgbClr val="000000"/>
                </a:solidFill>
                <a:effectLst/>
                <a:latin typeface="TimesNewRomanPSMT"/>
              </a:rPr>
              <a:t>The activity period can be between 2 and 12 months (1, 2 or 3 semesters according to the systems of some countries), valid for each level of education separately.</a:t>
            </a:r>
            <a:r>
              <a:rPr lang="tr-TR" sz="2000" b="0" i="0" dirty="0">
                <a:solidFill>
                  <a:srgbClr val="000000"/>
                </a:solidFill>
                <a:effectLst/>
                <a:latin typeface="TimesNewRomanPSMT"/>
              </a:rPr>
              <a:t> </a:t>
            </a:r>
            <a:r>
              <a:rPr lang="en-US" sz="2000" b="0" i="0" dirty="0">
                <a:solidFill>
                  <a:srgbClr val="000000"/>
                </a:solidFill>
                <a:effectLst/>
                <a:latin typeface="TimesNewRomanPSMT"/>
              </a:rPr>
              <a:t>Education level refers to associate/bachelor's degree, master's degree and doctorate levels.</a:t>
            </a:r>
            <a:endParaRPr lang="tr-TR" sz="2000" b="0" i="0" dirty="0">
              <a:solidFill>
                <a:srgbClr val="000000"/>
              </a:solidFill>
              <a:effectLst/>
              <a:latin typeface="TimesNewRomanPSMT"/>
            </a:endParaRPr>
          </a:p>
        </p:txBody>
      </p:sp>
      <p:sp>
        <p:nvSpPr>
          <p:cNvPr id="4" name="İçerik Yer Tutucusu 2">
            <a:extLst>
              <a:ext uri="{FF2B5EF4-FFF2-40B4-BE49-F238E27FC236}">
                <a16:creationId xmlns:a16="http://schemas.microsoft.com/office/drawing/2014/main" id="{70E82006-9218-F24F-ABAD-6874FB7D5144}"/>
              </a:ext>
            </a:extLst>
          </p:cNvPr>
          <p:cNvSpPr txBox="1">
            <a:spLocks/>
          </p:cNvSpPr>
          <p:nvPr/>
        </p:nvSpPr>
        <p:spPr>
          <a:xfrm>
            <a:off x="609600" y="4240041"/>
            <a:ext cx="10972800" cy="2342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tr-TR" dirty="0"/>
          </a:p>
        </p:txBody>
      </p:sp>
      <p:sp>
        <p:nvSpPr>
          <p:cNvPr id="9" name="İçerik Yer Tutucusu 3">
            <a:extLst>
              <a:ext uri="{FF2B5EF4-FFF2-40B4-BE49-F238E27FC236}">
                <a16:creationId xmlns:a16="http://schemas.microsoft.com/office/drawing/2014/main" id="{07B0B96D-310F-1280-B49C-3FC0A1FFA2C5}"/>
              </a:ext>
            </a:extLst>
          </p:cNvPr>
          <p:cNvSpPr txBox="1">
            <a:spLocks/>
          </p:cNvSpPr>
          <p:nvPr/>
        </p:nvSpPr>
        <p:spPr>
          <a:xfrm>
            <a:off x="525710" y="3628767"/>
            <a:ext cx="11386657" cy="243143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000" b="1" dirty="0" err="1">
                <a:solidFill>
                  <a:srgbClr val="000000"/>
                </a:solidFill>
                <a:latin typeface="TimesNewRomanPSMT"/>
              </a:rPr>
              <a:t>Student</a:t>
            </a:r>
            <a:r>
              <a:rPr lang="tr-TR" sz="2000" b="1" dirty="0">
                <a:solidFill>
                  <a:srgbClr val="000000"/>
                </a:solidFill>
                <a:latin typeface="TimesNewRomanPSMT"/>
              </a:rPr>
              <a:t> </a:t>
            </a:r>
            <a:r>
              <a:rPr lang="tr-TR" sz="2000" b="1" dirty="0" err="1">
                <a:solidFill>
                  <a:srgbClr val="000000"/>
                </a:solidFill>
                <a:latin typeface="TimesNewRomanPSMT"/>
              </a:rPr>
              <a:t>Mobility</a:t>
            </a:r>
            <a:r>
              <a:rPr lang="tr-TR" sz="2000" b="1" dirty="0">
                <a:solidFill>
                  <a:srgbClr val="000000"/>
                </a:solidFill>
                <a:latin typeface="TimesNewRomanPSMT"/>
              </a:rPr>
              <a:t> – </a:t>
            </a:r>
            <a:r>
              <a:rPr lang="tr-TR" sz="2000" b="1" dirty="0">
                <a:solidFill>
                  <a:srgbClr val="FF0000"/>
                </a:solidFill>
                <a:latin typeface="TimesNewRomanPSMT"/>
              </a:rPr>
              <a:t>INTERNSHIP</a:t>
            </a:r>
          </a:p>
          <a:p>
            <a:pPr algn="just"/>
            <a:r>
              <a:rPr lang="en-US" sz="2000" dirty="0">
                <a:solidFill>
                  <a:srgbClr val="000000"/>
                </a:solidFill>
                <a:latin typeface="TimesNewRomanPSMT"/>
              </a:rPr>
              <a:t>Student Internship Mobility activity is when a student registered at a higher education institution does an internship in a business, a research institute, a laboratory or an institution or organization abroad related to their academic field of study. </a:t>
            </a:r>
            <a:r>
              <a:rPr lang="en-US" sz="2000" b="1" dirty="0">
                <a:latin typeface="TimesNewRomanPSMT"/>
              </a:rPr>
              <a:t>Following courses at a higher education institution is not considered an internship.</a:t>
            </a:r>
            <a:endParaRPr lang="tr-TR" sz="2000" b="1" dirty="0">
              <a:latin typeface="TimesNewRomanPSMT"/>
            </a:endParaRPr>
          </a:p>
          <a:p>
            <a:pPr algn="just"/>
            <a:r>
              <a:rPr lang="en-US" sz="2000" b="0" i="0" dirty="0">
                <a:solidFill>
                  <a:srgbClr val="000000"/>
                </a:solidFill>
                <a:effectLst/>
                <a:latin typeface="TimesNewRomanPSMT"/>
              </a:rPr>
              <a:t>The activity period is between 2 and 12 months, valid for each level of education separately.</a:t>
            </a:r>
            <a:r>
              <a:rPr lang="tr-TR" sz="2000" b="0" i="0" dirty="0">
                <a:solidFill>
                  <a:srgbClr val="000000"/>
                </a:solidFill>
                <a:effectLst/>
                <a:latin typeface="TimesNewRomanPSMT"/>
              </a:rPr>
              <a:t> </a:t>
            </a:r>
          </a:p>
          <a:p>
            <a:pPr algn="just"/>
            <a:r>
              <a:rPr lang="en-US" sz="2000" b="1" i="0" dirty="0">
                <a:solidFill>
                  <a:srgbClr val="000000"/>
                </a:solidFill>
                <a:effectLst/>
                <a:latin typeface="TimesNewRomanPSMT"/>
              </a:rPr>
              <a:t>Higher education institutions may choose to out of post-graduation internship activities.</a:t>
            </a:r>
            <a:endParaRPr lang="tr-TR" sz="2000" b="1" dirty="0">
              <a:solidFill>
                <a:srgbClr val="000000"/>
              </a:solidFill>
              <a:latin typeface="TimesNewRomanPSMT"/>
            </a:endParaRPr>
          </a:p>
        </p:txBody>
      </p:sp>
      <p:pic>
        <p:nvPicPr>
          <p:cNvPr id="11" name="Resim 10">
            <a:extLst>
              <a:ext uri="{FF2B5EF4-FFF2-40B4-BE49-F238E27FC236}">
                <a16:creationId xmlns:a16="http://schemas.microsoft.com/office/drawing/2014/main" id="{DFC59536-623F-05B5-CBBE-C17B9A7F03E7}"/>
              </a:ext>
            </a:extLst>
          </p:cNvPr>
          <p:cNvPicPr>
            <a:picLocks noChangeAspect="1"/>
          </p:cNvPicPr>
          <p:nvPr/>
        </p:nvPicPr>
        <p:blipFill>
          <a:blip r:embed="rId2"/>
          <a:stretch>
            <a:fillRect/>
          </a:stretch>
        </p:blipFill>
        <p:spPr>
          <a:xfrm>
            <a:off x="6096000" y="101010"/>
            <a:ext cx="2322777" cy="664164"/>
          </a:xfrm>
          <a:prstGeom prst="rect">
            <a:avLst/>
          </a:prstGeom>
        </p:spPr>
      </p:pic>
      <p:pic>
        <p:nvPicPr>
          <p:cNvPr id="12" name="Resim 11">
            <a:extLst>
              <a:ext uri="{FF2B5EF4-FFF2-40B4-BE49-F238E27FC236}">
                <a16:creationId xmlns:a16="http://schemas.microsoft.com/office/drawing/2014/main" id="{70CC2349-740D-F4FE-74D4-88FE86828DB5}"/>
              </a:ext>
            </a:extLst>
          </p:cNvPr>
          <p:cNvPicPr>
            <a:picLocks noChangeAspect="1"/>
          </p:cNvPicPr>
          <p:nvPr/>
        </p:nvPicPr>
        <p:blipFill>
          <a:blip r:embed="rId3"/>
          <a:stretch>
            <a:fillRect/>
          </a:stretch>
        </p:blipFill>
        <p:spPr>
          <a:xfrm>
            <a:off x="10126486" y="101010"/>
            <a:ext cx="1299320" cy="586570"/>
          </a:xfrm>
          <a:prstGeom prst="rect">
            <a:avLst/>
          </a:prstGeom>
        </p:spPr>
      </p:pic>
      <p:pic>
        <p:nvPicPr>
          <p:cNvPr id="2" name="Resim 1">
            <a:extLst>
              <a:ext uri="{FF2B5EF4-FFF2-40B4-BE49-F238E27FC236}">
                <a16:creationId xmlns:a16="http://schemas.microsoft.com/office/drawing/2014/main" id="{7E22B1BF-A4C6-7CA9-1F03-046F3F227391}"/>
              </a:ext>
            </a:extLst>
          </p:cNvPr>
          <p:cNvPicPr>
            <a:picLocks noChangeAspect="1"/>
          </p:cNvPicPr>
          <p:nvPr/>
        </p:nvPicPr>
        <p:blipFill>
          <a:blip r:embed="rId4"/>
          <a:stretch>
            <a:fillRect/>
          </a:stretch>
        </p:blipFill>
        <p:spPr>
          <a:xfrm>
            <a:off x="351411" y="96776"/>
            <a:ext cx="829566" cy="626165"/>
          </a:xfrm>
          <a:prstGeom prst="rect">
            <a:avLst/>
          </a:prstGeom>
        </p:spPr>
      </p:pic>
    </p:spTree>
    <p:extLst>
      <p:ext uri="{BB962C8B-B14F-4D97-AF65-F5344CB8AC3E}">
        <p14:creationId xmlns:p14="http://schemas.microsoft.com/office/powerpoint/2010/main" val="1801032789"/>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48621E02-342F-64AE-4DCA-8637CD288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13" y="249821"/>
            <a:ext cx="1995578" cy="1408858"/>
          </a:xfrm>
          <a:prstGeom prst="rect">
            <a:avLst/>
          </a:prstGeom>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5"/>
          <a:stretch>
            <a:fillRect/>
          </a:stretch>
        </p:blipFill>
        <p:spPr>
          <a:xfrm>
            <a:off x="4047958" y="644958"/>
            <a:ext cx="3944454" cy="1127858"/>
          </a:xfrm>
          <a:prstGeom prst="rect">
            <a:avLst/>
          </a:prstGeom>
        </p:spPr>
      </p:pic>
      <p:sp>
        <p:nvSpPr>
          <p:cNvPr id="9" name="Metin kutusu 8">
            <a:extLst>
              <a:ext uri="{FF2B5EF4-FFF2-40B4-BE49-F238E27FC236}">
                <a16:creationId xmlns:a16="http://schemas.microsoft.com/office/drawing/2014/main" id="{7B4AAC6E-3D09-5DE8-4C8B-B17CC50AC295}"/>
              </a:ext>
            </a:extLst>
          </p:cNvPr>
          <p:cNvSpPr txBox="1"/>
          <p:nvPr/>
        </p:nvSpPr>
        <p:spPr>
          <a:xfrm>
            <a:off x="574158" y="3145296"/>
            <a:ext cx="11088519" cy="2028248"/>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700" b="1" i="0" u="none" strike="noStrike" kern="1200" cap="none" spc="0" normalizeH="0" baseline="0" noProof="0" dirty="0">
                <a:ln>
                  <a:noFill/>
                </a:ln>
                <a:solidFill>
                  <a:prstClr val="black"/>
                </a:solidFill>
                <a:effectLst/>
                <a:uLnTx/>
                <a:uFillTx/>
                <a:latin typeface="Calibri"/>
                <a:ea typeface="+mn-ea"/>
                <a:cs typeface="+mn-cs"/>
              </a:rPr>
              <a:t>Her bir eğitim kademesinde en fazla 12 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700" b="1" i="0" u="none" strike="noStrike" kern="1200" cap="none" spc="0" normalizeH="0" baseline="0" noProof="0" dirty="0">
                <a:ln>
                  <a:noFill/>
                </a:ln>
                <a:solidFill>
                  <a:prstClr val="black"/>
                </a:solidFill>
                <a:effectLst/>
                <a:uLnTx/>
                <a:uFillTx/>
                <a:latin typeface="Calibri"/>
                <a:ea typeface="+mn-ea"/>
                <a:cs typeface="+mn-cs"/>
              </a:rPr>
              <a:t>Toplamda (</a:t>
            </a:r>
            <a:r>
              <a:rPr kumimoji="0" lang="tr-TR" altLang="en-US" sz="3700" b="1" i="0" u="none" strike="noStrike" kern="1200" cap="none" spc="0" normalizeH="0" baseline="0" noProof="0" dirty="0" err="1">
                <a:ln>
                  <a:noFill/>
                </a:ln>
                <a:solidFill>
                  <a:prstClr val="black"/>
                </a:solidFill>
                <a:effectLst/>
                <a:uLnTx/>
                <a:uFillTx/>
                <a:latin typeface="Calibri"/>
                <a:ea typeface="+mn-ea"/>
                <a:cs typeface="+mn-cs"/>
              </a:rPr>
              <a:t>lisans,yüksek</a:t>
            </a:r>
            <a:r>
              <a:rPr kumimoji="0" lang="tr-TR" altLang="en-US" sz="3700" b="1" i="0" u="none" strike="noStrike" kern="1200" cap="none" spc="0" normalizeH="0" baseline="0" noProof="0" dirty="0">
                <a:ln>
                  <a:noFill/>
                </a:ln>
                <a:solidFill>
                  <a:prstClr val="black"/>
                </a:solidFill>
                <a:effectLst/>
                <a:uLnTx/>
                <a:uFillTx/>
                <a:latin typeface="Calibri"/>
                <a:ea typeface="+mn-ea"/>
                <a:cs typeface="+mn-cs"/>
              </a:rPr>
              <a:t> lisans, doktora) bir kişi için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en-US" sz="3700" b="1" i="0" u="none" strike="noStrike" kern="1200" cap="none" spc="0" normalizeH="0" baseline="0" noProof="0" dirty="0">
                <a:ln>
                  <a:noFill/>
                </a:ln>
                <a:solidFill>
                  <a:prstClr val="black"/>
                </a:solidFill>
                <a:effectLst/>
                <a:uLnTx/>
                <a:uFillTx/>
                <a:latin typeface="Calibri"/>
                <a:ea typeface="+mn-ea"/>
                <a:cs typeface="+mn-cs"/>
              </a:rPr>
              <a:t>en fazla 36 ay </a:t>
            </a:r>
            <a:endParaRPr kumimoji="0" lang="tr-TR" sz="37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Metin kutusu 12">
            <a:extLst>
              <a:ext uri="{FF2B5EF4-FFF2-40B4-BE49-F238E27FC236}">
                <a16:creationId xmlns:a16="http://schemas.microsoft.com/office/drawing/2014/main" id="{3B8FCE91-126D-C725-639A-40221A9E839D}"/>
              </a:ext>
            </a:extLst>
          </p:cNvPr>
          <p:cNvSpPr txBox="1"/>
          <p:nvPr/>
        </p:nvSpPr>
        <p:spPr>
          <a:xfrm>
            <a:off x="2988368" y="2109600"/>
            <a:ext cx="6155632" cy="830997"/>
          </a:xfrm>
          <a:prstGeom prst="rect">
            <a:avLst/>
          </a:prstGeom>
          <a:noFill/>
        </p:spPr>
        <p:txBody>
          <a:bodyPr wrap="square">
            <a:spAutoFit/>
          </a:bodyPr>
          <a:lstStyle/>
          <a:p>
            <a:pPr algn="ctr"/>
            <a:r>
              <a:rPr kumimoji="0" lang="tr-TR" sz="4800" b="0" i="0" u="none" strike="noStrike" kern="1200" cap="none" spc="0" normalizeH="0" baseline="0" noProof="0" dirty="0">
                <a:ln>
                  <a:noFill/>
                </a:ln>
                <a:solidFill>
                  <a:srgbClr val="C00000"/>
                </a:solidFill>
                <a:effectLst/>
                <a:uLnTx/>
                <a:uFillTx/>
                <a:latin typeface="Elephant" panose="02020904090505020303" pitchFamily="18" charset="0"/>
                <a:ea typeface="+mj-ea"/>
                <a:cs typeface="+mj-cs"/>
              </a:rPr>
              <a:t>Erasmus Süresi</a:t>
            </a:r>
            <a:endParaRPr lang="tr-TR" sz="4800" dirty="0"/>
          </a:p>
        </p:txBody>
      </p:sp>
    </p:spTree>
    <p:extLst>
      <p:ext uri="{BB962C8B-B14F-4D97-AF65-F5344CB8AC3E}">
        <p14:creationId xmlns:p14="http://schemas.microsoft.com/office/powerpoint/2010/main" val="4234279205"/>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C:\Users\kerim\Desktop\ua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577" y="594257"/>
            <a:ext cx="2324100" cy="10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a:extLst>
              <a:ext uri="{FF2B5EF4-FFF2-40B4-BE49-F238E27FC236}">
                <a16:creationId xmlns:a16="http://schemas.microsoft.com/office/drawing/2014/main" id="{2A5E5599-838A-B6D2-CF1A-3317134D8C4F}"/>
              </a:ext>
            </a:extLst>
          </p:cNvPr>
          <p:cNvPicPr>
            <a:picLocks noChangeAspect="1"/>
          </p:cNvPicPr>
          <p:nvPr/>
        </p:nvPicPr>
        <p:blipFill>
          <a:blip r:embed="rId4"/>
          <a:stretch>
            <a:fillRect/>
          </a:stretch>
        </p:blipFill>
        <p:spPr>
          <a:xfrm>
            <a:off x="4047958" y="644958"/>
            <a:ext cx="3944454" cy="1127858"/>
          </a:xfrm>
          <a:prstGeom prst="rect">
            <a:avLst/>
          </a:prstGeom>
        </p:spPr>
      </p:pic>
      <p:sp>
        <p:nvSpPr>
          <p:cNvPr id="9" name="Metin kutusu 8">
            <a:extLst>
              <a:ext uri="{FF2B5EF4-FFF2-40B4-BE49-F238E27FC236}">
                <a16:creationId xmlns:a16="http://schemas.microsoft.com/office/drawing/2014/main" id="{7B4AAC6E-3D09-5DE8-4C8B-B17CC50AC295}"/>
              </a:ext>
            </a:extLst>
          </p:cNvPr>
          <p:cNvSpPr txBox="1"/>
          <p:nvPr/>
        </p:nvSpPr>
        <p:spPr>
          <a:xfrm>
            <a:off x="574158" y="3145296"/>
            <a:ext cx="11088519" cy="180049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0" u="none" strike="noStrike" kern="1200" cap="none" spc="0" normalizeH="0" baseline="0" noProof="0" dirty="0">
                <a:ln>
                  <a:noFill/>
                </a:ln>
                <a:solidFill>
                  <a:prstClr val="black"/>
                </a:solidFill>
                <a:effectLst/>
                <a:uLnTx/>
                <a:uFillTx/>
                <a:latin typeface="Calibri"/>
                <a:ea typeface="+mn-ea"/>
                <a:cs typeface="+mn-cs"/>
              </a:rPr>
              <a:t>Maximum 12 months for each level of education. Maximum 36 months for one person in total (undergraduate, master's, doctorate).</a:t>
            </a:r>
            <a:endParaRPr kumimoji="0" lang="tr-TR" sz="37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Metin kutusu 12">
            <a:extLst>
              <a:ext uri="{FF2B5EF4-FFF2-40B4-BE49-F238E27FC236}">
                <a16:creationId xmlns:a16="http://schemas.microsoft.com/office/drawing/2014/main" id="{3B8FCE91-126D-C725-639A-40221A9E839D}"/>
              </a:ext>
            </a:extLst>
          </p:cNvPr>
          <p:cNvSpPr txBox="1"/>
          <p:nvPr/>
        </p:nvSpPr>
        <p:spPr>
          <a:xfrm>
            <a:off x="2942369" y="2205853"/>
            <a:ext cx="6155632" cy="830997"/>
          </a:xfrm>
          <a:prstGeom prst="rect">
            <a:avLst/>
          </a:prstGeom>
          <a:noFill/>
        </p:spPr>
        <p:txBody>
          <a:bodyPr wrap="square">
            <a:spAutoFit/>
          </a:bodyPr>
          <a:lstStyle/>
          <a:p>
            <a:pPr algn="ctr"/>
            <a:r>
              <a:rPr lang="tr-TR" sz="4800" dirty="0">
                <a:solidFill>
                  <a:srgbClr val="FF0000"/>
                </a:solidFill>
              </a:rPr>
              <a:t>Erasmus </a:t>
            </a:r>
            <a:r>
              <a:rPr lang="tr-TR" sz="4800" dirty="0" err="1">
                <a:solidFill>
                  <a:srgbClr val="FF0000"/>
                </a:solidFill>
              </a:rPr>
              <a:t>Duration</a:t>
            </a:r>
            <a:endParaRPr lang="tr-TR" sz="4800" dirty="0">
              <a:solidFill>
                <a:srgbClr val="FF0000"/>
              </a:solidFill>
            </a:endParaRPr>
          </a:p>
        </p:txBody>
      </p:sp>
      <p:pic>
        <p:nvPicPr>
          <p:cNvPr id="3" name="Resim 2">
            <a:extLst>
              <a:ext uri="{FF2B5EF4-FFF2-40B4-BE49-F238E27FC236}">
                <a16:creationId xmlns:a16="http://schemas.microsoft.com/office/drawing/2014/main" id="{E926E91A-2691-5F63-B3B8-49CFF47BBF7B}"/>
              </a:ext>
            </a:extLst>
          </p:cNvPr>
          <p:cNvPicPr>
            <a:picLocks noChangeAspect="1"/>
          </p:cNvPicPr>
          <p:nvPr/>
        </p:nvPicPr>
        <p:blipFill>
          <a:blip r:embed="rId5"/>
          <a:stretch>
            <a:fillRect/>
          </a:stretch>
        </p:blipFill>
        <p:spPr>
          <a:xfrm>
            <a:off x="230495" y="208001"/>
            <a:ext cx="2176461" cy="1646063"/>
          </a:xfrm>
          <a:prstGeom prst="rect">
            <a:avLst/>
          </a:prstGeom>
        </p:spPr>
      </p:pic>
    </p:spTree>
    <p:extLst>
      <p:ext uri="{BB962C8B-B14F-4D97-AF65-F5344CB8AC3E}">
        <p14:creationId xmlns:p14="http://schemas.microsoft.com/office/powerpoint/2010/main" val="3740533738"/>
      </p:ext>
    </p:extLst>
  </p:cSld>
  <p:clrMapOvr>
    <a:masterClrMapping/>
  </p:clrMapOvr>
  <mc:AlternateContent xmlns:mc="http://schemas.openxmlformats.org/markup-compatibility/2006" xmlns:p14="http://schemas.microsoft.com/office/powerpoint/2010/main">
    <mc:Choice Requires="p14">
      <p:transition p14:dur="10">
        <p14:prism isInverted="1"/>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4000</Words>
  <Application>Microsoft Office PowerPoint</Application>
  <PresentationFormat>Geniş ekran</PresentationFormat>
  <Paragraphs>446</Paragraphs>
  <Slides>61</Slides>
  <Notes>58</Notes>
  <HiddenSlides>0</HiddenSlides>
  <MMClips>0</MMClips>
  <ScaleCrop>false</ScaleCrop>
  <HeadingPairs>
    <vt:vector size="6" baseType="variant">
      <vt:variant>
        <vt:lpstr>Kullanılan Yazı Tipleri</vt:lpstr>
      </vt:variant>
      <vt:variant>
        <vt:i4>25</vt:i4>
      </vt:variant>
      <vt:variant>
        <vt:lpstr>Tema</vt:lpstr>
      </vt:variant>
      <vt:variant>
        <vt:i4>2</vt:i4>
      </vt:variant>
      <vt:variant>
        <vt:lpstr>Slayt Başlıkları</vt:lpstr>
      </vt:variant>
      <vt:variant>
        <vt:i4>61</vt:i4>
      </vt:variant>
    </vt:vector>
  </HeadingPairs>
  <TitlesOfParts>
    <vt:vector size="88" baseType="lpstr">
      <vt:lpstr>Dotum</vt:lpstr>
      <vt:lpstr>Adobe Caslon Pro</vt:lpstr>
      <vt:lpstr>Agency FB</vt:lpstr>
      <vt:lpstr>Aharoni</vt:lpstr>
      <vt:lpstr>Arial</vt:lpstr>
      <vt:lpstr>Arial Narrow</vt:lpstr>
      <vt:lpstr>Arno Pro Smbd Subhead</vt:lpstr>
      <vt:lpstr>Britannic Bold</vt:lpstr>
      <vt:lpstr>Calibri</vt:lpstr>
      <vt:lpstr>Calibri Light</vt:lpstr>
      <vt:lpstr>Candara</vt:lpstr>
      <vt:lpstr>Century</vt:lpstr>
      <vt:lpstr>Century Schoolbook</vt:lpstr>
      <vt:lpstr>Colonna MT</vt:lpstr>
      <vt:lpstr>Comic Sans MS</vt:lpstr>
      <vt:lpstr>Corbel</vt:lpstr>
      <vt:lpstr>Elephant</vt:lpstr>
      <vt:lpstr>Franklin Gothic Demi</vt:lpstr>
      <vt:lpstr>Narkisim</vt:lpstr>
      <vt:lpstr>Roboto</vt:lpstr>
      <vt:lpstr>Segoe UI Black</vt:lpstr>
      <vt:lpstr>Tahoma</vt:lpstr>
      <vt:lpstr>Times New Roman</vt:lpstr>
      <vt:lpstr>TimesNewRomanPS-BoldMT</vt:lpstr>
      <vt:lpstr>TimesNewRomanPSMT</vt:lpstr>
      <vt:lpstr>Office Teması</vt:lpstr>
      <vt:lpstr>1_Ofis Teması</vt:lpstr>
      <vt:lpstr>         KARABÜK ÜNİVERSİTESİ  2023-2024 ERASMUS+  ÖĞRENİM ve STAJ  HAREKETLİLİĞİ  GENEL BİLGİLENDİRME SUNUMU</vt:lpstr>
      <vt:lpstr>KARABÜK ÜNİVERSİTESİ</vt:lpstr>
      <vt:lpstr>Erasmus+ Programının  2021-2027 dönemine yön veren 3 öncelik</vt:lpstr>
      <vt:lpstr>Erasmus+Öğrenim ve Staj Hareketliliği nedir?   Erasmus+ programı, AB üye ülkeleri ve aday üyeler arasında, anlaşmalı olan üniversitelerin ön lisans, lisans, yüksek lisans ve doktora öğrencilerine 1 akademik yıl içinde 1 veya 2 dönemliğine  (2-12 ay arasında planlanmış olması halinde tamamlayıcı bir staj dönemi dâhil) değişim öğrencisi olma imkanı sağlar.  </vt:lpstr>
      <vt:lpstr>What is Erasmus+ Study and Internship Mobility?   The Erasmus+ program provides the opportunity for associate degree, undergraduate, master's and doctoral students of contracted universities between EU member countries and candidate members to become exchange students for 1 or 2 semesters within 1 academic year. (Including a complementary internship period if planned between 2-12 months)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KARABÜK ÜNİVERSİTESİ</dc:title>
  <dc:creator>Adnan UCUR</dc:creator>
  <cp:lastModifiedBy>Adnan UCUR</cp:lastModifiedBy>
  <cp:revision>33</cp:revision>
  <dcterms:created xsi:type="dcterms:W3CDTF">2022-10-13T17:20:18Z</dcterms:created>
  <dcterms:modified xsi:type="dcterms:W3CDTF">2023-10-16T17:35:33Z</dcterms:modified>
</cp:coreProperties>
</file>