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60" r:id="rId2"/>
  </p:sldMasterIdLst>
  <p:notesMasterIdLst>
    <p:notesMasterId r:id="rId31"/>
  </p:notesMasterIdLst>
  <p:sldIdLst>
    <p:sldId id="303" r:id="rId3"/>
    <p:sldId id="256" r:id="rId4"/>
    <p:sldId id="261" r:id="rId5"/>
    <p:sldId id="262" r:id="rId6"/>
    <p:sldId id="299" r:id="rId7"/>
    <p:sldId id="300" r:id="rId8"/>
    <p:sldId id="301" r:id="rId9"/>
    <p:sldId id="264" r:id="rId10"/>
    <p:sldId id="291" r:id="rId11"/>
    <p:sldId id="271" r:id="rId12"/>
    <p:sldId id="272" r:id="rId13"/>
    <p:sldId id="273" r:id="rId14"/>
    <p:sldId id="304" r:id="rId15"/>
    <p:sldId id="293" r:id="rId16"/>
    <p:sldId id="277" r:id="rId17"/>
    <p:sldId id="278" r:id="rId18"/>
    <p:sldId id="279" r:id="rId19"/>
    <p:sldId id="280" r:id="rId20"/>
    <p:sldId id="282" r:id="rId21"/>
    <p:sldId id="281" r:id="rId22"/>
    <p:sldId id="283" r:id="rId23"/>
    <p:sldId id="284" r:id="rId24"/>
    <p:sldId id="302" r:id="rId25"/>
    <p:sldId id="297" r:id="rId26"/>
    <p:sldId id="305" r:id="rId27"/>
    <p:sldId id="288" r:id="rId28"/>
    <p:sldId id="289" r:id="rId29"/>
    <p:sldId id="290" r:id="rId3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E9639D4-E3E2-4D34-9284-5A2195B3D0D7}" styleName="Açık Stil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5" autoAdjust="0"/>
    <p:restoredTop sz="94622" autoAdjust="0"/>
  </p:normalViewPr>
  <p:slideViewPr>
    <p:cSldViewPr>
      <p:cViewPr varScale="1">
        <p:scale>
          <a:sx n="110" d="100"/>
          <a:sy n="110" d="100"/>
        </p:scale>
        <p:origin x="-163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traceFormat>
        <inkml:channelProperties>
          <inkml:channelProperty channel="X" name="resolution" value="37.72102" units="1/cm"/>
          <inkml:channelProperty channel="Y" name="resolution" value="37.76224" units="1/cm"/>
        </inkml:channelProperties>
      </inkml:inkSource>
      <inkml:timestamp xml:id="ts0" timeString="2019-11-15T06:34:23.520"/>
    </inkml:context>
    <inkml:brush xml:id="br0">
      <inkml:brushProperty name="width" value="0.13333" units="cm"/>
      <inkml:brushProperty name="height" value="0.13333" units="cm"/>
      <inkml:brushProperty name="color" value="#ED1C24"/>
      <inkml:brushProperty name="fitToCurve" value="1"/>
    </inkml:brush>
  </inkml:definitions>
  <inkml:traceGroup>
    <inkml:annotationXML>
      <emma:emma xmlns:emma="http://www.w3.org/2003/04/emma" version="1.0">
        <emma:interpretation id="{20B69721-D534-41E7-8442-DF9C5494324D}" emma:medium="tactile" emma:mode="ink">
          <msink:context xmlns:msink="http://schemas.microsoft.com/ink/2010/main" type="inkDrawing" rotatedBoundingBox="15930,3769 17264,1369 17355,1419 16022,3820" semanticType="callout" shapeName="Other"/>
        </emma:interpretation>
      </emma:emma>
    </inkml:annotationXML>
    <inkml:trace contextRef="#ctx0" brushRef="#br0">1294 0,'24'0,"-1"0,-23 24,0 24,0-24,-23 0,23 0,0 0,-24 24,-24-24,24 0,0-24,24 24,-24 0,24 0,0 0,-24 0,0 0,24 0,0-1,0 1,-24-24,0 24,24 0,0 24,0-24,-24 24,-24-24,0 24,24 0,24-24,-48 24,24 0,24-24,-24 24,24-24,-48 24,24-24,24 0,0 47,-24-47,0-24,1 48,-1-24,0 0,24 0,0 24,0-24,-24 0,0 24,0-48,24 24,-48 24,48-24,0 0,-24-24,0 24,24 0,-24 0,24 0,-24 24,0-25,24 1,0 0,-24-24,24 24,-48 48,48-48,0 0,-24 0,0 0,24 0,0 0,-24 24,0-24,-24 0,48 0,0 0,-24-24,24 24,-48 24,24-24,0 0,1 0,23 0,0 0,-24-1,0 1</inkml:trace>
  </inkml:traceGroup>
</inkml:ink>
</file>

<file path=ppt/ink/ink10.xml><?xml version="1.0" encoding="utf-8"?>
<inkml:ink xmlns:inkml="http://www.w3.org/2003/InkML">
  <inkml:definitions>
    <inkml:context xml:id="ctx0">
      <inkml:inkSource xml:id="inkSrc0">
        <inkml:traceFormat>
          <inkml:channel name="X" type="integer" max="1920" units="cm"/>
          <inkml:channel name="Y" type="integer" max="1080" units="cm"/>
        </inkml:traceFormat>
        <inkml:channelProperties>
          <inkml:channelProperty channel="X" name="resolution" value="37.72102" units="1/cm"/>
          <inkml:channelProperty channel="Y" name="resolution" value="37.76224" units="1/cm"/>
        </inkml:channelProperties>
      </inkml:inkSource>
      <inkml:timestamp xml:id="ts0" timeString="2019-11-15T06:34:39.644"/>
    </inkml:context>
    <inkml:brush xml:id="br0">
      <inkml:brushProperty name="width" value="0.13333" units="cm"/>
      <inkml:brushProperty name="height" value="0.13333" units="cm"/>
      <inkml:brushProperty name="color" value="#ED1C24"/>
      <inkml:brushProperty name="fitToCurve" value="1"/>
    </inkml:brush>
  </inkml:definitions>
  <inkml:traceGroup>
    <inkml:annotationXML>
      <emma:emma xmlns:emma="http://www.w3.org/2003/04/emma" version="1.0">
        <emma:interpretation id="{79DF14F3-8CCF-40B4-B990-295F806FC6DD}" emma:medium="tactile" emma:mode="ink">
          <msink:context xmlns:msink="http://schemas.microsoft.com/ink/2010/main" type="inkDrawing" rotatedBoundingBox="19300,3093 20125,4107 20030,4185 19205,3171" shapeName="Other"/>
        </emma:interpretation>
      </emma:emma>
    </inkml:annotationXML>
    <inkml:trace contextRef="#ctx0" brushRef="#br0">0 24,'0'-24,"24"24,0 0,0 0,24 24,-24 24,0-24,0 0,0 0,0 0,-24 0,72 48,-48-72,-24 24,24 0,0 0,0 0,0-24,-24 24,24 24,-24-24,24 0,0-24,0 24,-24 0,24 0,-24 0,24-1,-24 1,47 0,-23 24,0-24,0 0,-24 24,24-24,0 0,0-24,-24 24,0 0,24 0,0 0,0 0,0 0</inkml:trace>
  </inkml:traceGroup>
</inkml:ink>
</file>

<file path=ppt/ink/ink2.xml><?xml version="1.0" encoding="utf-8"?>
<inkml:ink xmlns:inkml="http://www.w3.org/2003/InkML">
  <inkml:definitions>
    <inkml:context xml:id="ctx0">
      <inkml:inkSource xml:id="inkSrc0">
        <inkml:traceFormat>
          <inkml:channel name="X" type="integer" max="1920" units="cm"/>
          <inkml:channel name="Y" type="integer" max="1080" units="cm"/>
        </inkml:traceFormat>
        <inkml:channelProperties>
          <inkml:channelProperty channel="X" name="resolution" value="37.72102" units="1/cm"/>
          <inkml:channelProperty channel="Y" name="resolution" value="37.76224" units="1/cm"/>
        </inkml:channelProperties>
      </inkml:inkSource>
      <inkml:timestamp xml:id="ts0" timeString="2019-11-15T06:34:26.392"/>
    </inkml:context>
    <inkml:brush xml:id="br0">
      <inkml:brushProperty name="width" value="0.13333" units="cm"/>
      <inkml:brushProperty name="height" value="0.13333" units="cm"/>
      <inkml:brushProperty name="color" value="#ED1C24"/>
      <inkml:brushProperty name="fitToCurve" value="1"/>
    </inkml:brush>
  </inkml:definitions>
  <inkml:traceGroup>
    <inkml:annotationXML>
      <emma:emma xmlns:emma="http://www.w3.org/2003/04/emma" version="1.0">
        <emma:interpretation id="{0654713F-7155-49F7-8C97-F1DD265E9877}" emma:medium="tactile" emma:mode="ink">
          <msink:context xmlns:msink="http://schemas.microsoft.com/ink/2010/main" type="inkDrawing" rotatedBoundingBox="16019,1242 17564,3689 17314,3847 15770,1399" semanticType="callout" shapeName="Other">
            <msink:sourceLink direction="with" ref="{7EB7A046-890F-4DCE-9C56-1FA05DBCACCA}"/>
          </msink:context>
        </emma:interpretation>
      </emma:emma>
    </inkml:annotationXML>
    <inkml:trace contextRef="#ctx0" brushRef="#br0">0 0,'24'0,"0"0,0 0,0 0,0 0,0 24,23 24,-47-24,24 0,-24 0,24 0,-24 0,24 24,0-24,-24 0,24 24,-24-24,0 0,24 24,-24-24,24 0,-24-1,0 1,24 24,-24-24,24 0,-24 0,24 0,-24 0,0 0,24 48,0-48,-24 0,48 24,-48-24,48 48,-48-24,24-24,0 24,-24-24,0-1,0 1,24 0,0 0,0-24,0 48,-24-24,24 48,0-72,0 48,-1 0,-23-24,24 24,48 0,-72-24,24 0,0 0,0 0,0 0,-24 0,24 0,0-1,0-23,24 72,-24-24,-24-24,72 24,-48-24,0-24,0 24,-24 0,24-24,0 48,0-24,0-24,0 0,-1 24,1 0,0-24,0 48,24-24,-24-24,0 24,0 0,0 0,-24 0,24 0,0-24</inkml:trace>
  </inkml:traceGroup>
</inkml:ink>
</file>

<file path=ppt/ink/ink3.xml><?xml version="1.0" encoding="utf-8"?>
<inkml:ink xmlns:inkml="http://www.w3.org/2003/InkML">
  <inkml:definitions>
    <inkml:context xml:id="ctx0">
      <inkml:inkSource xml:id="inkSrc0">
        <inkml:traceFormat>
          <inkml:channel name="X" type="integer" max="1920" units="cm"/>
          <inkml:channel name="Y" type="integer" max="1080" units="cm"/>
        </inkml:traceFormat>
        <inkml:channelProperties>
          <inkml:channelProperty channel="X" name="resolution" value="37.72102" units="1/cm"/>
          <inkml:channelProperty channel="Y" name="resolution" value="37.76224" units="1/cm"/>
        </inkml:channelProperties>
      </inkml:inkSource>
      <inkml:timestamp xml:id="ts0" timeString="2019-11-15T06:34:28.688"/>
    </inkml:context>
    <inkml:brush xml:id="br0">
      <inkml:brushProperty name="width" value="0.13333" units="cm"/>
      <inkml:brushProperty name="height" value="0.13333" units="cm"/>
      <inkml:brushProperty name="color" value="#ED1C24"/>
      <inkml:brushProperty name="fitToCurve" value="1"/>
    </inkml:brush>
  </inkml:definitions>
  <inkml:traceGroup>
    <inkml:annotationXML>
      <emma:emma xmlns:emma="http://www.w3.org/2003/04/emma" version="1.0">
        <emma:interpretation id="{E5806EC9-93F6-419A-8BE3-815423726E7D}" emma:medium="tactile" emma:mode="ink">
          <msink:context xmlns:msink="http://schemas.microsoft.com/ink/2010/main" type="inkDrawing" rotatedBoundingBox="21292,3826 22808,1499 22922,1573 21405,3900" semanticType="callout" shapeName="Other"/>
        </emma:interpretation>
      </emma:emma>
    </inkml:annotationXML>
    <inkml:trace contextRef="#ctx0" brushRef="#br0">1558 0,'0'24,"0"0,0 0,-24 24,-24 0,24 0,0 0,24-24,-24-1,0 25,0 0,24-24,-72-24,48 24,24 0,-48 24,24-24,0 0,-24 0,24 0,24 0,0 0,-24 0,1-24,-1 24,24 24,-24-24,0 24,24-24,-48 24,24-1,0 1,0-48,0 48,-48 0,48 24,0-48,24 0,0 0,-24 24,24 0,-24 0,0-24,0 24,0 24,0-48,24-1,-24 25,0-48,0 48,24 0,-24-24,-47 24,71-24,-24 0,0 0,24 0,0 0,-24 0,0 0,24 0,-24-24,24 24,-24 0,0 24,0 0,0-48,24 24,-48 24,-24-25,48-23,0 48,0-24</inkml:trace>
  </inkml:traceGroup>
</inkml:ink>
</file>

<file path=ppt/ink/ink4.xml><?xml version="1.0" encoding="utf-8"?>
<inkml:ink xmlns:inkml="http://www.w3.org/2003/InkML">
  <inkml:definitions>
    <inkml:context xml:id="ctx0">
      <inkml:inkSource xml:id="inkSrc0">
        <inkml:traceFormat>
          <inkml:channel name="X" type="integer" max="1920" units="cm"/>
          <inkml:channel name="Y" type="integer" max="1080" units="cm"/>
        </inkml:traceFormat>
        <inkml:channelProperties>
          <inkml:channelProperty channel="X" name="resolution" value="37.72102" units="1/cm"/>
          <inkml:channelProperty channel="Y" name="resolution" value="37.76224" units="1/cm"/>
        </inkml:channelProperties>
      </inkml:inkSource>
      <inkml:timestamp xml:id="ts0" timeString="2019-11-15T06:34:30.280"/>
    </inkml:context>
    <inkml:brush xml:id="br0">
      <inkml:brushProperty name="width" value="0.13333" units="cm"/>
      <inkml:brushProperty name="height" value="0.13333" units="cm"/>
      <inkml:brushProperty name="color" value="#ED1C24"/>
      <inkml:brushProperty name="fitToCurve" value="1"/>
    </inkml:brush>
  </inkml:definitions>
  <inkml:traceGroup>
    <inkml:annotationXML>
      <emma:emma xmlns:emma="http://www.w3.org/2003/04/emma" version="1.0">
        <emma:interpretation id="{E97C0CEE-25C3-4758-86AA-C681A6AD1105}" emma:medium="tactile" emma:mode="ink">
          <msink:context xmlns:msink="http://schemas.microsoft.com/ink/2010/main" type="inkDrawing" rotatedBoundingBox="21440,1280 23363,3905 23218,4011 21295,1387" semanticType="callout" shapeName="Other"/>
        </emma:interpretation>
      </emma:emma>
    </inkml:annotationXML>
    <inkml:trace contextRef="#ctx0" brushRef="#br0">0 0,'24'0,"24"24,-24 0,24 24,-24 0,24 0,-24-48,24 24,-24 24,24 24,-24-48,23 48,-47-25,96 25,-96-48,0 0,48 24,-24 0,0 0,0-24,0 24,0 0,0-24,-24 48,24-48,0 24,0 0,24 47,0-47,0 0,-24-24,24 96,-48-96,47 0,-23 0,-24 0,24 24,0-24,0 0,0 0,0 0,0 0,0 24,0-1,0-23,24 24,-24 0,0 0,24 0,-24-48,0 0,24 48,-24-24,0 0,24 24,-24-24,0 0,-1 0,1 0,0 0,-24 24,48 0,-24-24,0-1,0 1,0-24,-24 24,24 24,24-24,-24 0,0-24,0 0</inkml:trace>
  </inkml:traceGroup>
</inkml:ink>
</file>

<file path=ppt/ink/ink5.xml><?xml version="1.0" encoding="utf-8"?>
<inkml:ink xmlns:inkml="http://www.w3.org/2003/InkML">
  <inkml:definitions>
    <inkml:context xml:id="ctx0">
      <inkml:inkSource xml:id="inkSrc0">
        <inkml:traceFormat>
          <inkml:channel name="X" type="integer" max="1920" units="cm"/>
          <inkml:channel name="Y" type="integer" max="1080" units="cm"/>
        </inkml:traceFormat>
        <inkml:channelProperties>
          <inkml:channelProperty channel="X" name="resolution" value="37.72102" units="1/cm"/>
          <inkml:channelProperty channel="Y" name="resolution" value="37.76224" units="1/cm"/>
        </inkml:channelProperties>
      </inkml:inkSource>
      <inkml:timestamp xml:id="ts0" timeString="2019-11-15T06:34:33.075"/>
    </inkml:context>
    <inkml:brush xml:id="br0">
      <inkml:brushProperty name="width" value="0.13333" units="cm"/>
      <inkml:brushProperty name="height" value="0.13333" units="cm"/>
      <inkml:brushProperty name="color" value="#ED1C24"/>
      <inkml:brushProperty name="fitToCurve" value="1"/>
    </inkml:brush>
  </inkml:definitions>
  <inkml:traceGroup>
    <inkml:annotationXML>
      <emma:emma xmlns:emma="http://www.w3.org/2003/04/emma" version="1.0">
        <emma:interpretation id="{51292E66-F585-48A2-BDEA-2A09BD68651E}" emma:medium="tactile" emma:mode="ink">
          <msink:context xmlns:msink="http://schemas.microsoft.com/ink/2010/main" type="inkDrawing" rotatedBoundingBox="18834,1881 20440,1935 20439,1980 18832,1926" shapeName="Other">
            <msink:destinationLink direction="with" ref="{B25A0490-1DE4-497F-B86B-D8518C685786}"/>
            <msink:destinationLink direction="with" ref="{82A69FEC-D1C2-4FBF-9D43-33ABBF064B6D}"/>
          </msink:context>
        </emma:interpretation>
      </emma:emma>
    </inkml:annotationXML>
    <inkml:trace contextRef="#ctx0" brushRef="#br0">0 24,'0'-24,"24"24,24 0,-24 0,0 0,24 0,-24 0,0 0,0 0,0 0,24 0,-48 24,24-24,0 0,23 24,-23-24,48 0,-24 0,0 0,-24 0,24 0,-24 0,48 0,-48 0,0 0,0 0,0 0,0 0,48 0,-48 0,23 0,73 0,-48 0,24 0,-48 0,-24 0,24 0,24 0,-48 0,0 0,0 0,0 24</inkml:trace>
  </inkml:traceGroup>
</inkml:ink>
</file>

<file path=ppt/ink/ink6.xml><?xml version="1.0" encoding="utf-8"?>
<inkml:ink xmlns:inkml="http://www.w3.org/2003/InkML">
  <inkml:definitions>
    <inkml:context xml:id="ctx0">
      <inkml:inkSource xml:id="inkSrc0">
        <inkml:traceFormat>
          <inkml:channel name="X" type="integer" max="1920" units="cm"/>
          <inkml:channel name="Y" type="integer" max="1080" units="cm"/>
        </inkml:traceFormat>
        <inkml:channelProperties>
          <inkml:channelProperty channel="X" name="resolution" value="37.72102" units="1/cm"/>
          <inkml:channelProperty channel="Y" name="resolution" value="37.76224" units="1/cm"/>
        </inkml:channelProperties>
      </inkml:inkSource>
      <inkml:timestamp xml:id="ts0" timeString="2019-11-15T06:34:34.492"/>
    </inkml:context>
    <inkml:brush xml:id="br0">
      <inkml:brushProperty name="width" value="0.13333" units="cm"/>
      <inkml:brushProperty name="height" value="0.13333" units="cm"/>
      <inkml:brushProperty name="color" value="#ED1C24"/>
      <inkml:brushProperty name="fitToCurve" value="1"/>
    </inkml:brush>
  </inkml:definitions>
  <inkml:traceGroup>
    <inkml:annotationXML>
      <emma:emma xmlns:emma="http://www.w3.org/2003/04/emma" version="1.0">
        <emma:interpretation id="{B25A0490-1DE4-497F-B86B-D8518C685786}" emma:medium="tactile" emma:mode="ink">
          <msink:context xmlns:msink="http://schemas.microsoft.com/ink/2010/main" type="inkDrawing" rotatedBoundingBox="19040,2507 20098,1385 20135,1420 19077,2542" semanticType="callout" shapeName="Other">
            <msink:sourceLink direction="with" ref="{51292E66-F585-48A2-BDEA-2A09BD68651E}"/>
          </msink:context>
        </emma:interpretation>
      </emma:emma>
    </inkml:annotationXML>
    <inkml:trace contextRef="#ctx0" brushRef="#br0">1054 0,'-24'0,"0"0,0 24,24 24,-24-24,0 0,0 0,0 0,24 0,-48 0,24 24,0-48,-23 24,47 0,-24 0,0 0,0-24,0 24,-24 47,48-47,-24 0,0-24,-48 48,72-24,-48 48,0-24,0-24,0 24,24-24,0 0,0 0,24 0,-24 0,0-24,24 24,-47 0,47 0,-24 24,24-24,-24 0,0-1,0 1,0 0</inkml:trace>
  </inkml:traceGroup>
</inkml:ink>
</file>

<file path=ppt/ink/ink7.xml><?xml version="1.0" encoding="utf-8"?>
<inkml:ink xmlns:inkml="http://www.w3.org/2003/InkML">
  <inkml:definitions>
    <inkml:context xml:id="ctx0">
      <inkml:inkSource xml:id="inkSrc0">
        <inkml:traceFormat>
          <inkml:channel name="X" type="integer" max="1920" units="cm"/>
          <inkml:channel name="Y" type="integer" max="1080" units="cm"/>
        </inkml:traceFormat>
        <inkml:channelProperties>
          <inkml:channelProperty channel="X" name="resolution" value="37.72102" units="1/cm"/>
          <inkml:channelProperty channel="Y" name="resolution" value="37.76224" units="1/cm"/>
        </inkml:channelProperties>
      </inkml:inkSource>
      <inkml:timestamp xml:id="ts0" timeString="2019-11-15T06:34:31.966"/>
    </inkml:context>
    <inkml:brush xml:id="br0">
      <inkml:brushProperty name="width" value="0.13333" units="cm"/>
      <inkml:brushProperty name="height" value="0.13333" units="cm"/>
      <inkml:brushProperty name="color" value="#ED1C24"/>
      <inkml:brushProperty name="fitToCurve" value="1"/>
    </inkml:brush>
  </inkml:definitions>
  <inkml:traceGroup>
    <inkml:annotationXML>
      <emma:emma xmlns:emma="http://www.w3.org/2003/04/emma" version="1.0">
        <emma:interpretation id="{7EB7A046-890F-4DCE-9C56-1FA05DBCACCA}" emma:medium="tactile" emma:mode="ink">
          <msink:context xmlns:msink="http://schemas.microsoft.com/ink/2010/main" type="inkDrawing" rotatedBoundingBox="18496,3573 19857,3434 19864,3498 18503,3637" shapeName="Other">
            <msink:destinationLink direction="with" ref="{0654713F-7155-49F7-8C97-F1DD265E9877}"/>
            <msink:destinationLink direction="with" ref="{FA336723-43FB-4845-885D-5ECECAEADB43}"/>
          </msink:context>
        </emma:interpretation>
      </emma:emma>
    </inkml:annotationXML>
    <inkml:trace contextRef="#ctx0" brushRef="#br0">0 125,'24'0,"0"0,-1 0,25 0,-24 0,0 0,24 0,-24 0,0 0,48 0,-24-24,24 24,-24-48,24 48,0 0,-24 0,-1 0,-23 0,24 0,0 0,0 0,0-24,24 24,-48 0,48-24,-48 24,0 0,24 0,-24 0,0 0,0 0,0 0,-1 0,1 24</inkml:trace>
  </inkml:traceGroup>
</inkml:ink>
</file>

<file path=ppt/ink/ink8.xml><?xml version="1.0" encoding="utf-8"?>
<inkml:ink xmlns:inkml="http://www.w3.org/2003/InkML">
  <inkml:definitions>
    <inkml:context xml:id="ctx0">
      <inkml:inkSource xml:id="inkSrc0">
        <inkml:traceFormat>
          <inkml:channel name="X" type="integer" max="1920" units="cm"/>
          <inkml:channel name="Y" type="integer" max="1080" units="cm"/>
        </inkml:traceFormat>
        <inkml:channelProperties>
          <inkml:channelProperty channel="X" name="resolution" value="37.72102" units="1/cm"/>
          <inkml:channelProperty channel="Y" name="resolution" value="37.76224" units="1/cm"/>
        </inkml:channelProperties>
      </inkml:inkSource>
      <inkml:timestamp xml:id="ts0" timeString="2019-11-15T06:34:35.926"/>
    </inkml:context>
    <inkml:brush xml:id="br0">
      <inkml:brushProperty name="width" value="0.13333" units="cm"/>
      <inkml:brushProperty name="height" value="0.13333" units="cm"/>
      <inkml:brushProperty name="color" value="#ED1C24"/>
      <inkml:brushProperty name="fitToCurve" value="1"/>
    </inkml:brush>
  </inkml:definitions>
  <inkml:traceGroup>
    <inkml:annotationXML>
      <emma:emma xmlns:emma="http://www.w3.org/2003/04/emma" version="1.0">
        <emma:interpretation id="{82A69FEC-D1C2-4FBF-9D43-33ABBF064B6D}" emma:medium="tactile" emma:mode="ink">
          <msink:context xmlns:msink="http://schemas.microsoft.com/ink/2010/main" type="inkDrawing" rotatedBoundingBox="19465,1371 20428,2557 20347,2622 19385,1436" semanticType="callout" shapeName="Other">
            <msink:sourceLink direction="with" ref="{51292E66-F585-48A2-BDEA-2A09BD68651E}"/>
          </msink:context>
        </emma:interpretation>
      </emma:emma>
    </inkml:annotationXML>
    <inkml:trace contextRef="#ctx0" brushRef="#br0">0 0,'24'0,"48"24,-48 0,0 24,24-24,0 48,-24-24,24-24,-24 0,0-24,0 24,-24 0,24 24,0-25,-1-23,1 24,0 0,-24 0,0 24,0-24,48 0,-24 0,-24 0,24 0,0 0,-24 0,24 24,0-24,0-24,0 24,0 0,-24 0,24 0,0-24,0 48,0-24,-24 0,96 48,-72-49,0 49,0-48</inkml:trace>
  </inkml:traceGroup>
</inkml:ink>
</file>

<file path=ppt/ink/ink9.xml><?xml version="1.0" encoding="utf-8"?>
<inkml:ink xmlns:inkml="http://www.w3.org/2003/InkML">
  <inkml:definitions>
    <inkml:context xml:id="ctx0">
      <inkml:inkSource xml:id="inkSrc0">
        <inkml:traceFormat>
          <inkml:channel name="X" type="integer" max="1920" units="cm"/>
          <inkml:channel name="Y" type="integer" max="1080" units="cm"/>
        </inkml:traceFormat>
        <inkml:channelProperties>
          <inkml:channelProperty channel="X" name="resolution" value="37.72102" units="1/cm"/>
          <inkml:channelProperty channel="Y" name="resolution" value="37.76224" units="1/cm"/>
        </inkml:channelProperties>
      </inkml:inkSource>
      <inkml:timestamp xml:id="ts0" timeString="2019-11-15T06:34:38.431"/>
    </inkml:context>
    <inkml:brush xml:id="br0">
      <inkml:brushProperty name="width" value="0.13333" units="cm"/>
      <inkml:brushProperty name="height" value="0.13333" units="cm"/>
      <inkml:brushProperty name="color" value="#ED1C24"/>
      <inkml:brushProperty name="fitToCurve" value="1"/>
    </inkml:brush>
  </inkml:definitions>
  <inkml:traceGroup>
    <inkml:annotationXML>
      <emma:emma xmlns:emma="http://www.w3.org/2003/04/emma" version="1.0">
        <emma:interpretation id="{FA336723-43FB-4845-885D-5ECECAEADB43}" emma:medium="tactile" emma:mode="ink">
          <msink:context xmlns:msink="http://schemas.microsoft.com/ink/2010/main" type="inkDrawing" rotatedBoundingBox="18540,4419 20041,3091 20105,3163 18604,4491" semanticType="callout" shapeName="Other">
            <msink:sourceLink direction="with" ref="{7EB7A046-890F-4DCE-9C56-1FA05DBCACCA}"/>
          </msink:context>
        </emma:interpretation>
      </emma:emma>
    </inkml:annotationXML>
    <inkml:trace contextRef="#ctx0" brushRef="#br0">1510 0,'-24'24,"0"-24,-24 24,0 0,24-24,-24 24,24-24,0 24,1 0,23 48,-96 0,96-48,-24 0,0 0,0-24,-48 48,72-24,-48 0,0 24,0-24,0 24,24-1,-24-23,24 0,-24-24,1 48,-25-24,48 0,0 24,-24 0,24-24,-24 0,0 24,0 48,24-48,-72 0,24 71,48-95,0-24,0 24</inkml:trace>
  </inkml:traceGroup>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66E8B7-406A-4FB4-8783-9A2A3E9523EA}" type="datetimeFigureOut">
              <a:rPr lang="tr-TR" smtClean="0"/>
              <a:t>15.11.2019</a:t>
            </a:fld>
            <a:endParaRPr lang="tr-TR" dirty="0"/>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dirty="0"/>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8DC589-D856-4BB1-93E9-764999851B66}" type="slidenum">
              <a:rPr lang="tr-TR" smtClean="0"/>
              <a:t>‹#›</a:t>
            </a:fld>
            <a:endParaRPr lang="tr-TR" dirty="0"/>
          </a:p>
        </p:txBody>
      </p:sp>
    </p:spTree>
    <p:extLst>
      <p:ext uri="{BB962C8B-B14F-4D97-AF65-F5344CB8AC3E}">
        <p14:creationId xmlns:p14="http://schemas.microsoft.com/office/powerpoint/2010/main" val="883928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AC73D49-4AA9-4A14-B46F-30C92BDE4D0D}" type="slidenum">
              <a:rPr lang="tr-TR" altLang="en-US" smtClean="0">
                <a:solidFill>
                  <a:prstClr val="black"/>
                </a:solidFill>
              </a:rPr>
              <a:pPr eaLnBrk="1" hangingPunct="1">
                <a:spcBef>
                  <a:spcPct val="0"/>
                </a:spcBef>
              </a:pPr>
              <a:t>1</a:t>
            </a:fld>
            <a:endParaRPr lang="tr-TR" altLang="en-US" dirty="0">
              <a:solidFill>
                <a:prstClr val="black"/>
              </a:solidFill>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E8DC589-D856-4BB1-93E9-764999851B66}" type="slidenum">
              <a:rPr lang="tr-TR" smtClean="0"/>
              <a:t>8</a:t>
            </a:fld>
            <a:endParaRPr lang="tr-TR" dirty="0"/>
          </a:p>
        </p:txBody>
      </p:sp>
    </p:spTree>
    <p:extLst>
      <p:ext uri="{BB962C8B-B14F-4D97-AF65-F5344CB8AC3E}">
        <p14:creationId xmlns:p14="http://schemas.microsoft.com/office/powerpoint/2010/main" val="1446085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E8DC589-D856-4BB1-93E9-764999851B66}" type="slidenum">
              <a:rPr lang="tr-TR" smtClean="0"/>
              <a:t>11</a:t>
            </a:fld>
            <a:endParaRPr lang="tr-TR" dirty="0"/>
          </a:p>
        </p:txBody>
      </p:sp>
    </p:spTree>
    <p:extLst>
      <p:ext uri="{BB962C8B-B14F-4D97-AF65-F5344CB8AC3E}">
        <p14:creationId xmlns:p14="http://schemas.microsoft.com/office/powerpoint/2010/main" val="127314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E8DC589-D856-4BB1-93E9-764999851B66}" type="slidenum">
              <a:rPr lang="tr-TR" smtClean="0"/>
              <a:t>12</a:t>
            </a:fld>
            <a:endParaRPr lang="tr-TR" dirty="0"/>
          </a:p>
        </p:txBody>
      </p:sp>
    </p:spTree>
    <p:extLst>
      <p:ext uri="{BB962C8B-B14F-4D97-AF65-F5344CB8AC3E}">
        <p14:creationId xmlns:p14="http://schemas.microsoft.com/office/powerpoint/2010/main" val="1731457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E8DC589-D856-4BB1-93E9-764999851B66}" type="slidenum">
              <a:rPr lang="tr-TR" smtClean="0"/>
              <a:t>24</a:t>
            </a:fld>
            <a:endParaRPr lang="tr-TR" dirty="0"/>
          </a:p>
        </p:txBody>
      </p:sp>
    </p:spTree>
    <p:extLst>
      <p:ext uri="{BB962C8B-B14F-4D97-AF65-F5344CB8AC3E}">
        <p14:creationId xmlns:p14="http://schemas.microsoft.com/office/powerpoint/2010/main" val="2415081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15.11.2019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mc:AlternateContent xmlns:mc="http://schemas.openxmlformats.org/markup-compatibility/2006" xmlns:p14="http://schemas.microsoft.com/office/powerpoint/2010/main">
    <mc:Choice Requires="p14">
      <p:transition spd="slow" p14:dur="2500">
        <p14:vortex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15.11.2019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mc:AlternateContent xmlns:mc="http://schemas.openxmlformats.org/markup-compatibility/2006" xmlns:p14="http://schemas.microsoft.com/office/powerpoint/2010/main">
    <mc:Choice Requires="p14">
      <p:transition spd="slow" p14:dur="2500">
        <p14:vortex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15.11.2019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mc:AlternateContent xmlns:mc="http://schemas.openxmlformats.org/markup-compatibility/2006" xmlns:p14="http://schemas.microsoft.com/office/powerpoint/2010/main">
    <mc:Choice Requires="p14">
      <p:transition spd="slow" p14:dur="2500">
        <p14:vortex dir="r"/>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a:t>Asıl başlık stili için tıklatın</a:t>
            </a: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Veri Yer Tutucusu 3"/>
          <p:cNvSpPr>
            <a:spLocks noGrp="1"/>
          </p:cNvSpPr>
          <p:nvPr>
            <p:ph type="dt" sz="half" idx="10"/>
          </p:nvPr>
        </p:nvSpPr>
        <p:spPr/>
        <p:txBody>
          <a:bodyPr/>
          <a:lstStyle/>
          <a:p>
            <a:pPr>
              <a:defRPr/>
            </a:pPr>
            <a:endParaRPr lang="tr-TR" dirty="0">
              <a:solidFill>
                <a:prstClr val="black">
                  <a:tint val="75000"/>
                </a:prstClr>
              </a:solidFill>
            </a:endParaRPr>
          </a:p>
        </p:txBody>
      </p:sp>
      <p:sp>
        <p:nvSpPr>
          <p:cNvPr id="5" name="Altbilgi Yer Tutucusu 4"/>
          <p:cNvSpPr>
            <a:spLocks noGrp="1"/>
          </p:cNvSpPr>
          <p:nvPr>
            <p:ph type="ftr" sz="quarter" idx="11"/>
          </p:nvPr>
        </p:nvSpPr>
        <p:spPr/>
        <p:txBody>
          <a:bodyPr/>
          <a:lstStyle/>
          <a:p>
            <a:pPr>
              <a:defRPr/>
            </a:pPr>
            <a:endParaRPr lang="tr-TR" dirty="0">
              <a:solidFill>
                <a:prstClr val="black">
                  <a:tint val="75000"/>
                </a:prstClr>
              </a:solidFill>
            </a:endParaRPr>
          </a:p>
        </p:txBody>
      </p:sp>
      <p:sp>
        <p:nvSpPr>
          <p:cNvPr id="6" name="Slayt Numarası Yer Tutucusu 5"/>
          <p:cNvSpPr>
            <a:spLocks noGrp="1"/>
          </p:cNvSpPr>
          <p:nvPr>
            <p:ph type="sldNum" sz="quarter" idx="12"/>
          </p:nvPr>
        </p:nvSpPr>
        <p:spPr/>
        <p:txBody>
          <a:bodyPr/>
          <a:lstStyle/>
          <a:p>
            <a:pPr>
              <a:defRPr/>
            </a:pPr>
            <a:fld id="{445B4551-F28E-4399-A350-BD731DFDEE68}" type="slidenum">
              <a:rPr lang="tr-TR" smtClean="0">
                <a:solidFill>
                  <a:prstClr val="black">
                    <a:tint val="75000"/>
                  </a:prstClr>
                </a:solidFill>
              </a:rPr>
              <a:pPr>
                <a:defRPr/>
              </a:pPr>
              <a:t>‹#›</a:t>
            </a:fld>
            <a:endParaRPr lang="tr-TR" dirty="0">
              <a:solidFill>
                <a:prstClr val="black">
                  <a:tint val="75000"/>
                </a:prstClr>
              </a:solidFill>
            </a:endParaRPr>
          </a:p>
        </p:txBody>
      </p:sp>
    </p:spTree>
    <p:extLst>
      <p:ext uri="{BB962C8B-B14F-4D97-AF65-F5344CB8AC3E}">
        <p14:creationId xmlns:p14="http://schemas.microsoft.com/office/powerpoint/2010/main" val="1701473095"/>
      </p:ext>
    </p:extLst>
  </p:cSld>
  <p:clrMapOvr>
    <a:masterClrMapping/>
  </p:clrMapOvr>
  <mc:AlternateContent xmlns:mc="http://schemas.openxmlformats.org/markup-compatibility/2006" xmlns:p14="http://schemas.microsoft.com/office/powerpoint/2010/main">
    <mc:Choice Requires="p14">
      <p:transition spd="slow" p14:dur="2500">
        <p14:vortex dir="r"/>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pPr>
              <a:defRPr/>
            </a:pPr>
            <a:endParaRPr lang="tr-TR" dirty="0">
              <a:solidFill>
                <a:prstClr val="black">
                  <a:tint val="75000"/>
                </a:prstClr>
              </a:solidFill>
            </a:endParaRPr>
          </a:p>
        </p:txBody>
      </p:sp>
      <p:sp>
        <p:nvSpPr>
          <p:cNvPr id="5" name="Altbilgi Yer Tutucusu 4"/>
          <p:cNvSpPr>
            <a:spLocks noGrp="1"/>
          </p:cNvSpPr>
          <p:nvPr>
            <p:ph type="ftr" sz="quarter" idx="11"/>
          </p:nvPr>
        </p:nvSpPr>
        <p:spPr/>
        <p:txBody>
          <a:bodyPr/>
          <a:lstStyle/>
          <a:p>
            <a:pPr>
              <a:defRPr/>
            </a:pPr>
            <a:endParaRPr lang="tr-TR" dirty="0">
              <a:solidFill>
                <a:prstClr val="black">
                  <a:tint val="75000"/>
                </a:prstClr>
              </a:solidFill>
            </a:endParaRPr>
          </a:p>
        </p:txBody>
      </p:sp>
      <p:sp>
        <p:nvSpPr>
          <p:cNvPr id="6" name="Slayt Numarası Yer Tutucusu 5"/>
          <p:cNvSpPr>
            <a:spLocks noGrp="1"/>
          </p:cNvSpPr>
          <p:nvPr>
            <p:ph type="sldNum" sz="quarter" idx="12"/>
          </p:nvPr>
        </p:nvSpPr>
        <p:spPr/>
        <p:txBody>
          <a:bodyPr/>
          <a:lstStyle/>
          <a:p>
            <a:pPr>
              <a:defRPr/>
            </a:pPr>
            <a:fld id="{2EA7A905-4C67-4B44-9D14-E223BAC5EEA5}" type="slidenum">
              <a:rPr lang="tr-TR" smtClean="0">
                <a:solidFill>
                  <a:prstClr val="black">
                    <a:tint val="75000"/>
                  </a:prstClr>
                </a:solidFill>
              </a:rPr>
              <a:pPr>
                <a:defRPr/>
              </a:pPr>
              <a:t>‹#›</a:t>
            </a:fld>
            <a:endParaRPr lang="tr-TR" dirty="0">
              <a:solidFill>
                <a:prstClr val="black">
                  <a:tint val="75000"/>
                </a:prstClr>
              </a:solidFill>
            </a:endParaRPr>
          </a:p>
        </p:txBody>
      </p:sp>
    </p:spTree>
    <p:extLst>
      <p:ext uri="{BB962C8B-B14F-4D97-AF65-F5344CB8AC3E}">
        <p14:creationId xmlns:p14="http://schemas.microsoft.com/office/powerpoint/2010/main" val="3464708726"/>
      </p:ext>
    </p:extLst>
  </p:cSld>
  <p:clrMapOvr>
    <a:masterClrMapping/>
  </p:clrMapOvr>
  <mc:AlternateContent xmlns:mc="http://schemas.openxmlformats.org/markup-compatibility/2006" xmlns:p14="http://schemas.microsoft.com/office/powerpoint/2010/main">
    <mc:Choice Requires="p14">
      <p:transition spd="slow" p14:dur="2500">
        <p14:vortex dir="r"/>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pPr>
              <a:defRPr/>
            </a:pPr>
            <a:endParaRPr lang="tr-TR" dirty="0">
              <a:solidFill>
                <a:prstClr val="black">
                  <a:tint val="75000"/>
                </a:prstClr>
              </a:solidFill>
            </a:endParaRPr>
          </a:p>
        </p:txBody>
      </p:sp>
      <p:sp>
        <p:nvSpPr>
          <p:cNvPr id="5" name="Altbilgi Yer Tutucusu 4"/>
          <p:cNvSpPr>
            <a:spLocks noGrp="1"/>
          </p:cNvSpPr>
          <p:nvPr>
            <p:ph type="ftr" sz="quarter" idx="11"/>
          </p:nvPr>
        </p:nvSpPr>
        <p:spPr/>
        <p:txBody>
          <a:bodyPr/>
          <a:lstStyle/>
          <a:p>
            <a:pPr>
              <a:defRPr/>
            </a:pPr>
            <a:endParaRPr lang="tr-TR" dirty="0">
              <a:solidFill>
                <a:prstClr val="black">
                  <a:tint val="75000"/>
                </a:prstClr>
              </a:solidFill>
            </a:endParaRPr>
          </a:p>
        </p:txBody>
      </p:sp>
      <p:sp>
        <p:nvSpPr>
          <p:cNvPr id="6" name="Slayt Numarası Yer Tutucusu 5"/>
          <p:cNvSpPr>
            <a:spLocks noGrp="1"/>
          </p:cNvSpPr>
          <p:nvPr>
            <p:ph type="sldNum" sz="quarter" idx="12"/>
          </p:nvPr>
        </p:nvSpPr>
        <p:spPr/>
        <p:txBody>
          <a:bodyPr/>
          <a:lstStyle/>
          <a:p>
            <a:pPr>
              <a:defRPr/>
            </a:pPr>
            <a:fld id="{6D39D09B-CA26-4C44-A33B-CBE03AA6CD16}" type="slidenum">
              <a:rPr lang="tr-TR" smtClean="0">
                <a:solidFill>
                  <a:prstClr val="black">
                    <a:tint val="75000"/>
                  </a:prstClr>
                </a:solidFill>
              </a:rPr>
              <a:pPr>
                <a:defRPr/>
              </a:pPr>
              <a:t>‹#›</a:t>
            </a:fld>
            <a:endParaRPr lang="tr-TR" dirty="0">
              <a:solidFill>
                <a:prstClr val="black">
                  <a:tint val="75000"/>
                </a:prstClr>
              </a:solidFill>
            </a:endParaRPr>
          </a:p>
        </p:txBody>
      </p:sp>
    </p:spTree>
    <p:extLst>
      <p:ext uri="{BB962C8B-B14F-4D97-AF65-F5344CB8AC3E}">
        <p14:creationId xmlns:p14="http://schemas.microsoft.com/office/powerpoint/2010/main" val="1247796111"/>
      </p:ext>
    </p:extLst>
  </p:cSld>
  <p:clrMapOvr>
    <a:masterClrMapping/>
  </p:clrMapOvr>
  <mc:AlternateContent xmlns:mc="http://schemas.openxmlformats.org/markup-compatibility/2006" xmlns:p14="http://schemas.microsoft.com/office/powerpoint/2010/main">
    <mc:Choice Requires="p14">
      <p:transition spd="slow" p14:dur="2500">
        <p14:vortex dir="r"/>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pPr>
              <a:defRPr/>
            </a:pPr>
            <a:endParaRPr lang="tr-TR" dirty="0">
              <a:solidFill>
                <a:prstClr val="black">
                  <a:tint val="75000"/>
                </a:prstClr>
              </a:solidFill>
            </a:endParaRPr>
          </a:p>
        </p:txBody>
      </p:sp>
      <p:sp>
        <p:nvSpPr>
          <p:cNvPr id="6" name="Altbilgi Yer Tutucusu 5"/>
          <p:cNvSpPr>
            <a:spLocks noGrp="1"/>
          </p:cNvSpPr>
          <p:nvPr>
            <p:ph type="ftr" sz="quarter" idx="11"/>
          </p:nvPr>
        </p:nvSpPr>
        <p:spPr/>
        <p:txBody>
          <a:bodyPr/>
          <a:lstStyle/>
          <a:p>
            <a:pPr>
              <a:defRPr/>
            </a:pPr>
            <a:endParaRPr lang="tr-TR" dirty="0">
              <a:solidFill>
                <a:prstClr val="black">
                  <a:tint val="75000"/>
                </a:prstClr>
              </a:solidFill>
            </a:endParaRPr>
          </a:p>
        </p:txBody>
      </p:sp>
      <p:sp>
        <p:nvSpPr>
          <p:cNvPr id="7" name="Slayt Numarası Yer Tutucusu 6"/>
          <p:cNvSpPr>
            <a:spLocks noGrp="1"/>
          </p:cNvSpPr>
          <p:nvPr>
            <p:ph type="sldNum" sz="quarter" idx="12"/>
          </p:nvPr>
        </p:nvSpPr>
        <p:spPr/>
        <p:txBody>
          <a:bodyPr/>
          <a:lstStyle/>
          <a:p>
            <a:pPr>
              <a:defRPr/>
            </a:pPr>
            <a:fld id="{C04704B9-BAB0-43BD-A09D-16E1C55F9FEE}" type="slidenum">
              <a:rPr lang="tr-TR" smtClean="0">
                <a:solidFill>
                  <a:prstClr val="black">
                    <a:tint val="75000"/>
                  </a:prstClr>
                </a:solidFill>
              </a:rPr>
              <a:pPr>
                <a:defRPr/>
              </a:pPr>
              <a:t>‹#›</a:t>
            </a:fld>
            <a:endParaRPr lang="tr-TR" dirty="0">
              <a:solidFill>
                <a:prstClr val="black">
                  <a:tint val="75000"/>
                </a:prstClr>
              </a:solidFill>
            </a:endParaRPr>
          </a:p>
        </p:txBody>
      </p:sp>
    </p:spTree>
    <p:extLst>
      <p:ext uri="{BB962C8B-B14F-4D97-AF65-F5344CB8AC3E}">
        <p14:creationId xmlns:p14="http://schemas.microsoft.com/office/powerpoint/2010/main" val="1890995097"/>
      </p:ext>
    </p:extLst>
  </p:cSld>
  <p:clrMapOvr>
    <a:masterClrMapping/>
  </p:clrMapOvr>
  <mc:AlternateContent xmlns:mc="http://schemas.openxmlformats.org/markup-compatibility/2006" xmlns:p14="http://schemas.microsoft.com/office/powerpoint/2010/main">
    <mc:Choice Requires="p14">
      <p:transition spd="slow" p14:dur="2500">
        <p14:vortex dir="r"/>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pPr>
              <a:defRPr/>
            </a:pPr>
            <a:endParaRPr lang="tr-TR" dirty="0">
              <a:solidFill>
                <a:prstClr val="black">
                  <a:tint val="75000"/>
                </a:prstClr>
              </a:solidFill>
            </a:endParaRPr>
          </a:p>
        </p:txBody>
      </p:sp>
      <p:sp>
        <p:nvSpPr>
          <p:cNvPr id="8" name="Altbilgi Yer Tutucusu 7"/>
          <p:cNvSpPr>
            <a:spLocks noGrp="1"/>
          </p:cNvSpPr>
          <p:nvPr>
            <p:ph type="ftr" sz="quarter" idx="11"/>
          </p:nvPr>
        </p:nvSpPr>
        <p:spPr/>
        <p:txBody>
          <a:bodyPr/>
          <a:lstStyle/>
          <a:p>
            <a:pPr>
              <a:defRPr/>
            </a:pPr>
            <a:endParaRPr lang="tr-TR" dirty="0">
              <a:solidFill>
                <a:prstClr val="black">
                  <a:tint val="75000"/>
                </a:prstClr>
              </a:solidFill>
            </a:endParaRPr>
          </a:p>
        </p:txBody>
      </p:sp>
      <p:sp>
        <p:nvSpPr>
          <p:cNvPr id="9" name="Slayt Numarası Yer Tutucusu 8"/>
          <p:cNvSpPr>
            <a:spLocks noGrp="1"/>
          </p:cNvSpPr>
          <p:nvPr>
            <p:ph type="sldNum" sz="quarter" idx="12"/>
          </p:nvPr>
        </p:nvSpPr>
        <p:spPr/>
        <p:txBody>
          <a:bodyPr/>
          <a:lstStyle/>
          <a:p>
            <a:pPr>
              <a:defRPr/>
            </a:pPr>
            <a:fld id="{9D7C2065-77E5-43CC-851E-863DF4B99DA5}" type="slidenum">
              <a:rPr lang="tr-TR" smtClean="0">
                <a:solidFill>
                  <a:prstClr val="black">
                    <a:tint val="75000"/>
                  </a:prstClr>
                </a:solidFill>
              </a:rPr>
              <a:pPr>
                <a:defRPr/>
              </a:pPr>
              <a:t>‹#›</a:t>
            </a:fld>
            <a:endParaRPr lang="tr-TR" dirty="0">
              <a:solidFill>
                <a:prstClr val="black">
                  <a:tint val="75000"/>
                </a:prstClr>
              </a:solidFill>
            </a:endParaRPr>
          </a:p>
        </p:txBody>
      </p:sp>
    </p:spTree>
    <p:extLst>
      <p:ext uri="{BB962C8B-B14F-4D97-AF65-F5344CB8AC3E}">
        <p14:creationId xmlns:p14="http://schemas.microsoft.com/office/powerpoint/2010/main" val="70836724"/>
      </p:ext>
    </p:extLst>
  </p:cSld>
  <p:clrMapOvr>
    <a:masterClrMapping/>
  </p:clrMapOvr>
  <mc:AlternateContent xmlns:mc="http://schemas.openxmlformats.org/markup-compatibility/2006" xmlns:p14="http://schemas.microsoft.com/office/powerpoint/2010/main">
    <mc:Choice Requires="p14">
      <p:transition spd="slow" p14:dur="2500">
        <p14:vortex dir="r"/>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pPr>
              <a:defRPr/>
            </a:pPr>
            <a:endParaRPr lang="tr-TR" dirty="0">
              <a:solidFill>
                <a:prstClr val="black">
                  <a:tint val="75000"/>
                </a:prstClr>
              </a:solidFill>
            </a:endParaRPr>
          </a:p>
        </p:txBody>
      </p:sp>
      <p:sp>
        <p:nvSpPr>
          <p:cNvPr id="4" name="Altbilgi Yer Tutucusu 3"/>
          <p:cNvSpPr>
            <a:spLocks noGrp="1"/>
          </p:cNvSpPr>
          <p:nvPr>
            <p:ph type="ftr" sz="quarter" idx="11"/>
          </p:nvPr>
        </p:nvSpPr>
        <p:spPr/>
        <p:txBody>
          <a:bodyPr/>
          <a:lstStyle/>
          <a:p>
            <a:pPr>
              <a:defRPr/>
            </a:pPr>
            <a:endParaRPr lang="tr-TR" dirty="0">
              <a:solidFill>
                <a:prstClr val="black">
                  <a:tint val="75000"/>
                </a:prstClr>
              </a:solidFill>
            </a:endParaRPr>
          </a:p>
        </p:txBody>
      </p:sp>
      <p:sp>
        <p:nvSpPr>
          <p:cNvPr id="5" name="Slayt Numarası Yer Tutucusu 4"/>
          <p:cNvSpPr>
            <a:spLocks noGrp="1"/>
          </p:cNvSpPr>
          <p:nvPr>
            <p:ph type="sldNum" sz="quarter" idx="12"/>
          </p:nvPr>
        </p:nvSpPr>
        <p:spPr/>
        <p:txBody>
          <a:bodyPr/>
          <a:lstStyle/>
          <a:p>
            <a:pPr>
              <a:defRPr/>
            </a:pPr>
            <a:fld id="{C4FAA0A2-EBD3-4BBA-A28A-A9CDD5962B2D}" type="slidenum">
              <a:rPr lang="tr-TR" smtClean="0">
                <a:solidFill>
                  <a:prstClr val="black">
                    <a:tint val="75000"/>
                  </a:prstClr>
                </a:solidFill>
              </a:rPr>
              <a:pPr>
                <a:defRPr/>
              </a:pPr>
              <a:t>‹#›</a:t>
            </a:fld>
            <a:endParaRPr lang="tr-TR" dirty="0">
              <a:solidFill>
                <a:prstClr val="black">
                  <a:tint val="75000"/>
                </a:prstClr>
              </a:solidFill>
            </a:endParaRPr>
          </a:p>
        </p:txBody>
      </p:sp>
    </p:spTree>
    <p:extLst>
      <p:ext uri="{BB962C8B-B14F-4D97-AF65-F5344CB8AC3E}">
        <p14:creationId xmlns:p14="http://schemas.microsoft.com/office/powerpoint/2010/main" val="2509870141"/>
      </p:ext>
    </p:extLst>
  </p:cSld>
  <p:clrMapOvr>
    <a:masterClrMapping/>
  </p:clrMapOvr>
  <mc:AlternateContent xmlns:mc="http://schemas.openxmlformats.org/markup-compatibility/2006" xmlns:p14="http://schemas.microsoft.com/office/powerpoint/2010/main">
    <mc:Choice Requires="p14">
      <p:transition spd="slow" p14:dur="2500">
        <p14:vortex dir="r"/>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pPr>
              <a:defRPr/>
            </a:pPr>
            <a:endParaRPr lang="tr-TR" dirty="0">
              <a:solidFill>
                <a:prstClr val="black">
                  <a:tint val="75000"/>
                </a:prstClr>
              </a:solidFill>
            </a:endParaRPr>
          </a:p>
        </p:txBody>
      </p:sp>
      <p:sp>
        <p:nvSpPr>
          <p:cNvPr id="3" name="Altbilgi Yer Tutucusu 2"/>
          <p:cNvSpPr>
            <a:spLocks noGrp="1"/>
          </p:cNvSpPr>
          <p:nvPr>
            <p:ph type="ftr" sz="quarter" idx="11"/>
          </p:nvPr>
        </p:nvSpPr>
        <p:spPr/>
        <p:txBody>
          <a:bodyPr/>
          <a:lstStyle/>
          <a:p>
            <a:pPr>
              <a:defRPr/>
            </a:pPr>
            <a:endParaRPr lang="tr-TR" dirty="0">
              <a:solidFill>
                <a:prstClr val="black">
                  <a:tint val="75000"/>
                </a:prstClr>
              </a:solidFill>
            </a:endParaRPr>
          </a:p>
        </p:txBody>
      </p:sp>
      <p:sp>
        <p:nvSpPr>
          <p:cNvPr id="4" name="Slayt Numarası Yer Tutucusu 3"/>
          <p:cNvSpPr>
            <a:spLocks noGrp="1"/>
          </p:cNvSpPr>
          <p:nvPr>
            <p:ph type="sldNum" sz="quarter" idx="12"/>
          </p:nvPr>
        </p:nvSpPr>
        <p:spPr/>
        <p:txBody>
          <a:bodyPr/>
          <a:lstStyle/>
          <a:p>
            <a:pPr>
              <a:defRPr/>
            </a:pPr>
            <a:fld id="{C945BDE7-91D4-4DD6-BE34-A4F05C7124B0}" type="slidenum">
              <a:rPr lang="tr-TR" smtClean="0">
                <a:solidFill>
                  <a:prstClr val="black">
                    <a:tint val="75000"/>
                  </a:prstClr>
                </a:solidFill>
              </a:rPr>
              <a:pPr>
                <a:defRPr/>
              </a:pPr>
              <a:t>‹#›</a:t>
            </a:fld>
            <a:endParaRPr lang="tr-TR" dirty="0">
              <a:solidFill>
                <a:prstClr val="black">
                  <a:tint val="75000"/>
                </a:prstClr>
              </a:solidFill>
            </a:endParaRPr>
          </a:p>
        </p:txBody>
      </p:sp>
    </p:spTree>
    <p:extLst>
      <p:ext uri="{BB962C8B-B14F-4D97-AF65-F5344CB8AC3E}">
        <p14:creationId xmlns:p14="http://schemas.microsoft.com/office/powerpoint/2010/main" val="2011014795"/>
      </p:ext>
    </p:extLst>
  </p:cSld>
  <p:clrMapOvr>
    <a:masterClrMapping/>
  </p:clrMapOvr>
  <mc:AlternateContent xmlns:mc="http://schemas.openxmlformats.org/markup-compatibility/2006" xmlns:p14="http://schemas.microsoft.com/office/powerpoint/2010/main">
    <mc:Choice Requires="p14">
      <p:transition spd="slow" p14:dur="2500">
        <p14:vortex dir="r"/>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pPr>
              <a:defRPr/>
            </a:pPr>
            <a:endParaRPr lang="tr-TR" dirty="0">
              <a:solidFill>
                <a:prstClr val="black">
                  <a:tint val="75000"/>
                </a:prstClr>
              </a:solidFill>
            </a:endParaRPr>
          </a:p>
        </p:txBody>
      </p:sp>
      <p:sp>
        <p:nvSpPr>
          <p:cNvPr id="6" name="Altbilgi Yer Tutucusu 5"/>
          <p:cNvSpPr>
            <a:spLocks noGrp="1"/>
          </p:cNvSpPr>
          <p:nvPr>
            <p:ph type="ftr" sz="quarter" idx="11"/>
          </p:nvPr>
        </p:nvSpPr>
        <p:spPr/>
        <p:txBody>
          <a:bodyPr/>
          <a:lstStyle/>
          <a:p>
            <a:pPr>
              <a:defRPr/>
            </a:pPr>
            <a:endParaRPr lang="tr-TR" dirty="0">
              <a:solidFill>
                <a:prstClr val="black">
                  <a:tint val="75000"/>
                </a:prstClr>
              </a:solidFill>
            </a:endParaRPr>
          </a:p>
        </p:txBody>
      </p:sp>
      <p:sp>
        <p:nvSpPr>
          <p:cNvPr id="7" name="Slayt Numarası Yer Tutucusu 6"/>
          <p:cNvSpPr>
            <a:spLocks noGrp="1"/>
          </p:cNvSpPr>
          <p:nvPr>
            <p:ph type="sldNum" sz="quarter" idx="12"/>
          </p:nvPr>
        </p:nvSpPr>
        <p:spPr/>
        <p:txBody>
          <a:bodyPr/>
          <a:lstStyle/>
          <a:p>
            <a:pPr>
              <a:defRPr/>
            </a:pPr>
            <a:fld id="{CA75E7FE-1608-4802-AAC2-E5FEDC342AFE}" type="slidenum">
              <a:rPr lang="tr-TR" smtClean="0">
                <a:solidFill>
                  <a:prstClr val="black">
                    <a:tint val="75000"/>
                  </a:prstClr>
                </a:solidFill>
              </a:rPr>
              <a:pPr>
                <a:defRPr/>
              </a:pPr>
              <a:t>‹#›</a:t>
            </a:fld>
            <a:endParaRPr lang="tr-TR" dirty="0">
              <a:solidFill>
                <a:prstClr val="black">
                  <a:tint val="75000"/>
                </a:prstClr>
              </a:solidFill>
            </a:endParaRPr>
          </a:p>
        </p:txBody>
      </p:sp>
    </p:spTree>
    <p:extLst>
      <p:ext uri="{BB962C8B-B14F-4D97-AF65-F5344CB8AC3E}">
        <p14:creationId xmlns:p14="http://schemas.microsoft.com/office/powerpoint/2010/main" val="1949983261"/>
      </p:ext>
    </p:extLst>
  </p:cSld>
  <p:clrMapOvr>
    <a:masterClrMapping/>
  </p:clrMapOvr>
  <mc:AlternateContent xmlns:mc="http://schemas.openxmlformats.org/markup-compatibility/2006" xmlns:p14="http://schemas.microsoft.com/office/powerpoint/2010/main">
    <mc:Choice Requires="p14">
      <p:transition spd="slow" p14:dur="2500">
        <p14:vortex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15.11.2019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mc:AlternateContent xmlns:mc="http://schemas.openxmlformats.org/markup-compatibility/2006" xmlns:p14="http://schemas.microsoft.com/office/powerpoint/2010/main">
    <mc:Choice Requires="p14">
      <p:transition spd="slow" p14:dur="2500">
        <p14:vortex dir="r"/>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dirty="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pPr>
              <a:defRPr/>
            </a:pPr>
            <a:endParaRPr lang="tr-TR" dirty="0">
              <a:solidFill>
                <a:prstClr val="black">
                  <a:tint val="75000"/>
                </a:prstClr>
              </a:solidFill>
            </a:endParaRPr>
          </a:p>
        </p:txBody>
      </p:sp>
      <p:sp>
        <p:nvSpPr>
          <p:cNvPr id="6" name="Altbilgi Yer Tutucusu 5"/>
          <p:cNvSpPr>
            <a:spLocks noGrp="1"/>
          </p:cNvSpPr>
          <p:nvPr>
            <p:ph type="ftr" sz="quarter" idx="11"/>
          </p:nvPr>
        </p:nvSpPr>
        <p:spPr/>
        <p:txBody>
          <a:bodyPr/>
          <a:lstStyle/>
          <a:p>
            <a:pPr>
              <a:defRPr/>
            </a:pPr>
            <a:endParaRPr lang="tr-TR" dirty="0">
              <a:solidFill>
                <a:prstClr val="black">
                  <a:tint val="75000"/>
                </a:prstClr>
              </a:solidFill>
            </a:endParaRPr>
          </a:p>
        </p:txBody>
      </p:sp>
      <p:sp>
        <p:nvSpPr>
          <p:cNvPr id="7" name="Slayt Numarası Yer Tutucusu 6"/>
          <p:cNvSpPr>
            <a:spLocks noGrp="1"/>
          </p:cNvSpPr>
          <p:nvPr>
            <p:ph type="sldNum" sz="quarter" idx="12"/>
          </p:nvPr>
        </p:nvSpPr>
        <p:spPr/>
        <p:txBody>
          <a:bodyPr/>
          <a:lstStyle/>
          <a:p>
            <a:pPr>
              <a:defRPr/>
            </a:pPr>
            <a:fld id="{15F8115A-9E47-451E-9CF9-A97A9A6C7CEB}" type="slidenum">
              <a:rPr lang="tr-TR" smtClean="0">
                <a:solidFill>
                  <a:prstClr val="black">
                    <a:tint val="75000"/>
                  </a:prstClr>
                </a:solidFill>
              </a:rPr>
              <a:pPr>
                <a:defRPr/>
              </a:pPr>
              <a:t>‹#›</a:t>
            </a:fld>
            <a:endParaRPr lang="tr-TR" dirty="0">
              <a:solidFill>
                <a:prstClr val="black">
                  <a:tint val="75000"/>
                </a:prstClr>
              </a:solidFill>
            </a:endParaRPr>
          </a:p>
        </p:txBody>
      </p:sp>
    </p:spTree>
    <p:extLst>
      <p:ext uri="{BB962C8B-B14F-4D97-AF65-F5344CB8AC3E}">
        <p14:creationId xmlns:p14="http://schemas.microsoft.com/office/powerpoint/2010/main" val="381215598"/>
      </p:ext>
    </p:extLst>
  </p:cSld>
  <p:clrMapOvr>
    <a:masterClrMapping/>
  </p:clrMapOvr>
  <mc:AlternateContent xmlns:mc="http://schemas.openxmlformats.org/markup-compatibility/2006" xmlns:p14="http://schemas.microsoft.com/office/powerpoint/2010/main">
    <mc:Choice Requires="p14">
      <p:transition spd="slow" p14:dur="2500">
        <p14:vortex dir="r"/>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pPr>
              <a:defRPr/>
            </a:pPr>
            <a:endParaRPr lang="tr-TR" dirty="0">
              <a:solidFill>
                <a:prstClr val="black">
                  <a:tint val="75000"/>
                </a:prstClr>
              </a:solidFill>
            </a:endParaRPr>
          </a:p>
        </p:txBody>
      </p:sp>
      <p:sp>
        <p:nvSpPr>
          <p:cNvPr id="5" name="Altbilgi Yer Tutucusu 4"/>
          <p:cNvSpPr>
            <a:spLocks noGrp="1"/>
          </p:cNvSpPr>
          <p:nvPr>
            <p:ph type="ftr" sz="quarter" idx="11"/>
          </p:nvPr>
        </p:nvSpPr>
        <p:spPr/>
        <p:txBody>
          <a:bodyPr/>
          <a:lstStyle/>
          <a:p>
            <a:pPr>
              <a:defRPr/>
            </a:pPr>
            <a:endParaRPr lang="tr-TR" dirty="0">
              <a:solidFill>
                <a:prstClr val="black">
                  <a:tint val="75000"/>
                </a:prstClr>
              </a:solidFill>
            </a:endParaRPr>
          </a:p>
        </p:txBody>
      </p:sp>
      <p:sp>
        <p:nvSpPr>
          <p:cNvPr id="6" name="Slayt Numarası Yer Tutucusu 5"/>
          <p:cNvSpPr>
            <a:spLocks noGrp="1"/>
          </p:cNvSpPr>
          <p:nvPr>
            <p:ph type="sldNum" sz="quarter" idx="12"/>
          </p:nvPr>
        </p:nvSpPr>
        <p:spPr/>
        <p:txBody>
          <a:bodyPr/>
          <a:lstStyle/>
          <a:p>
            <a:pPr>
              <a:defRPr/>
            </a:pPr>
            <a:fld id="{CFF1CC23-13CC-413A-A49E-D3C5EBDD5D1F}" type="slidenum">
              <a:rPr lang="tr-TR" smtClean="0">
                <a:solidFill>
                  <a:prstClr val="black">
                    <a:tint val="75000"/>
                  </a:prstClr>
                </a:solidFill>
              </a:rPr>
              <a:pPr>
                <a:defRPr/>
              </a:pPr>
              <a:t>‹#›</a:t>
            </a:fld>
            <a:endParaRPr lang="tr-TR" dirty="0">
              <a:solidFill>
                <a:prstClr val="black">
                  <a:tint val="75000"/>
                </a:prstClr>
              </a:solidFill>
            </a:endParaRPr>
          </a:p>
        </p:txBody>
      </p:sp>
    </p:spTree>
    <p:extLst>
      <p:ext uri="{BB962C8B-B14F-4D97-AF65-F5344CB8AC3E}">
        <p14:creationId xmlns:p14="http://schemas.microsoft.com/office/powerpoint/2010/main" val="2101218740"/>
      </p:ext>
    </p:extLst>
  </p:cSld>
  <p:clrMapOvr>
    <a:masterClrMapping/>
  </p:clrMapOvr>
  <mc:AlternateContent xmlns:mc="http://schemas.openxmlformats.org/markup-compatibility/2006" xmlns:p14="http://schemas.microsoft.com/office/powerpoint/2010/main">
    <mc:Choice Requires="p14">
      <p:transition spd="slow" p14:dur="2500">
        <p14:vortex dir="r"/>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pPr>
              <a:defRPr/>
            </a:pPr>
            <a:endParaRPr lang="tr-TR" dirty="0">
              <a:solidFill>
                <a:prstClr val="black">
                  <a:tint val="75000"/>
                </a:prstClr>
              </a:solidFill>
            </a:endParaRPr>
          </a:p>
        </p:txBody>
      </p:sp>
      <p:sp>
        <p:nvSpPr>
          <p:cNvPr id="5" name="Altbilgi Yer Tutucusu 4"/>
          <p:cNvSpPr>
            <a:spLocks noGrp="1"/>
          </p:cNvSpPr>
          <p:nvPr>
            <p:ph type="ftr" sz="quarter" idx="11"/>
          </p:nvPr>
        </p:nvSpPr>
        <p:spPr/>
        <p:txBody>
          <a:bodyPr/>
          <a:lstStyle/>
          <a:p>
            <a:pPr>
              <a:defRPr/>
            </a:pPr>
            <a:endParaRPr lang="tr-TR" dirty="0">
              <a:solidFill>
                <a:prstClr val="black">
                  <a:tint val="75000"/>
                </a:prstClr>
              </a:solidFill>
            </a:endParaRPr>
          </a:p>
        </p:txBody>
      </p:sp>
      <p:sp>
        <p:nvSpPr>
          <p:cNvPr id="6" name="Slayt Numarası Yer Tutucusu 5"/>
          <p:cNvSpPr>
            <a:spLocks noGrp="1"/>
          </p:cNvSpPr>
          <p:nvPr>
            <p:ph type="sldNum" sz="quarter" idx="12"/>
          </p:nvPr>
        </p:nvSpPr>
        <p:spPr/>
        <p:txBody>
          <a:bodyPr/>
          <a:lstStyle/>
          <a:p>
            <a:pPr>
              <a:defRPr/>
            </a:pPr>
            <a:fld id="{D4947BB5-9070-47F4-9787-49BC2F43C416}" type="slidenum">
              <a:rPr lang="tr-TR" smtClean="0">
                <a:solidFill>
                  <a:prstClr val="black">
                    <a:tint val="75000"/>
                  </a:prstClr>
                </a:solidFill>
              </a:rPr>
              <a:pPr>
                <a:defRPr/>
              </a:pPr>
              <a:t>‹#›</a:t>
            </a:fld>
            <a:endParaRPr lang="tr-TR" dirty="0">
              <a:solidFill>
                <a:prstClr val="black">
                  <a:tint val="75000"/>
                </a:prstClr>
              </a:solidFill>
            </a:endParaRPr>
          </a:p>
        </p:txBody>
      </p:sp>
    </p:spTree>
    <p:extLst>
      <p:ext uri="{BB962C8B-B14F-4D97-AF65-F5344CB8AC3E}">
        <p14:creationId xmlns:p14="http://schemas.microsoft.com/office/powerpoint/2010/main" val="3980456587"/>
      </p:ext>
    </p:extLst>
  </p:cSld>
  <p:clrMapOvr>
    <a:masterClrMapping/>
  </p:clrMapOvr>
  <mc:AlternateContent xmlns:mc="http://schemas.openxmlformats.org/markup-compatibility/2006" xmlns:p14="http://schemas.microsoft.com/office/powerpoint/2010/main">
    <mc:Choice Requires="p14">
      <p:transition spd="slow" p14:dur="2500">
        <p14:vortex dir="r"/>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xAndTwoObj">
  <p:cSld name="Başlık, Metin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150938" y="214313"/>
            <a:ext cx="7793037" cy="1462087"/>
          </a:xfrm>
        </p:spPr>
        <p:txBody>
          <a:bodyPr/>
          <a:lstStyle/>
          <a:p>
            <a:r>
              <a:rPr lang="tr-TR"/>
              <a:t>Asıl başlık stili için tıklatın</a:t>
            </a:r>
          </a:p>
        </p:txBody>
      </p:sp>
      <p:sp>
        <p:nvSpPr>
          <p:cNvPr id="3" name="2 Metin Yer Tutucusu"/>
          <p:cNvSpPr>
            <a:spLocks noGrp="1"/>
          </p:cNvSpPr>
          <p:nvPr>
            <p:ph type="body" sz="half" idx="1"/>
          </p:nvPr>
        </p:nvSpPr>
        <p:spPr>
          <a:xfrm>
            <a:off x="1182688" y="2017713"/>
            <a:ext cx="3810000" cy="41148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quarter" idx="2"/>
          </p:nvPr>
        </p:nvSpPr>
        <p:spPr>
          <a:xfrm>
            <a:off x="5145088" y="2017713"/>
            <a:ext cx="3810000" cy="1981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İçerik Yer Tutucusu"/>
          <p:cNvSpPr>
            <a:spLocks noGrp="1"/>
          </p:cNvSpPr>
          <p:nvPr>
            <p:ph sz="quarter" idx="3"/>
          </p:nvPr>
        </p:nvSpPr>
        <p:spPr>
          <a:xfrm>
            <a:off x="5145088" y="4151313"/>
            <a:ext cx="3810000" cy="1981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Veri Yer Tutucusu"/>
          <p:cNvSpPr>
            <a:spLocks noGrp="1"/>
          </p:cNvSpPr>
          <p:nvPr>
            <p:ph type="dt" sz="half" idx="10"/>
          </p:nvPr>
        </p:nvSpPr>
        <p:spPr>
          <a:xfrm>
            <a:off x="1162050" y="6243638"/>
            <a:ext cx="1905000" cy="457200"/>
          </a:xfrm>
        </p:spPr>
        <p:txBody>
          <a:bodyPr/>
          <a:lstStyle>
            <a:lvl1pPr>
              <a:defRPr/>
            </a:lvl1pPr>
          </a:lstStyle>
          <a:p>
            <a:pPr>
              <a:defRPr/>
            </a:pPr>
            <a:endParaRPr lang="tr-TR" dirty="0">
              <a:solidFill>
                <a:prstClr val="black">
                  <a:tint val="75000"/>
                </a:prstClr>
              </a:solidFill>
            </a:endParaRPr>
          </a:p>
        </p:txBody>
      </p:sp>
      <p:sp>
        <p:nvSpPr>
          <p:cNvPr id="7" name="6 Altbilgi Yer Tutucusu"/>
          <p:cNvSpPr>
            <a:spLocks noGrp="1"/>
          </p:cNvSpPr>
          <p:nvPr>
            <p:ph type="ftr" sz="quarter" idx="11"/>
          </p:nvPr>
        </p:nvSpPr>
        <p:spPr>
          <a:xfrm>
            <a:off x="3657600" y="6243638"/>
            <a:ext cx="2895600" cy="457200"/>
          </a:xfrm>
        </p:spPr>
        <p:txBody>
          <a:bodyPr/>
          <a:lstStyle>
            <a:lvl1pPr>
              <a:defRPr/>
            </a:lvl1pPr>
          </a:lstStyle>
          <a:p>
            <a:pPr>
              <a:defRPr/>
            </a:pPr>
            <a:endParaRPr lang="tr-TR" dirty="0">
              <a:solidFill>
                <a:prstClr val="black">
                  <a:tint val="75000"/>
                </a:prstClr>
              </a:solidFill>
            </a:endParaRPr>
          </a:p>
        </p:txBody>
      </p:sp>
      <p:sp>
        <p:nvSpPr>
          <p:cNvPr id="8" name="7 Slayt Numarası Yer Tutucusu"/>
          <p:cNvSpPr>
            <a:spLocks noGrp="1"/>
          </p:cNvSpPr>
          <p:nvPr>
            <p:ph type="sldNum" sz="quarter" idx="12"/>
          </p:nvPr>
        </p:nvSpPr>
        <p:spPr>
          <a:xfrm>
            <a:off x="7042150" y="6243638"/>
            <a:ext cx="1905000" cy="457200"/>
          </a:xfrm>
        </p:spPr>
        <p:txBody>
          <a:bodyPr/>
          <a:lstStyle>
            <a:lvl1pPr>
              <a:defRPr/>
            </a:lvl1pPr>
          </a:lstStyle>
          <a:p>
            <a:pPr>
              <a:defRPr/>
            </a:pPr>
            <a:fld id="{94D3F0B1-7C71-436B-A838-AE305CA82DCF}" type="slidenum">
              <a:rPr lang="tr-TR">
                <a:solidFill>
                  <a:prstClr val="black">
                    <a:tint val="75000"/>
                  </a:prstClr>
                </a:solidFill>
              </a:rPr>
              <a:pPr>
                <a:defRPr/>
              </a:pPr>
              <a:t>‹#›</a:t>
            </a:fld>
            <a:endParaRPr lang="tr-TR" dirty="0">
              <a:solidFill>
                <a:prstClr val="black">
                  <a:tint val="75000"/>
                </a:prstClr>
              </a:solidFill>
            </a:endParaRPr>
          </a:p>
        </p:txBody>
      </p:sp>
    </p:spTree>
    <p:extLst>
      <p:ext uri="{BB962C8B-B14F-4D97-AF65-F5344CB8AC3E}">
        <p14:creationId xmlns:p14="http://schemas.microsoft.com/office/powerpoint/2010/main" val="2294187791"/>
      </p:ext>
    </p:extLst>
  </p:cSld>
  <p:clrMapOvr>
    <a:masterClrMapping/>
  </p:clrMapOvr>
  <mc:AlternateContent xmlns:mc="http://schemas.openxmlformats.org/markup-compatibility/2006" xmlns:p14="http://schemas.microsoft.com/office/powerpoint/2010/main">
    <mc:Choice Requires="p14">
      <p:transition spd="slow" p14:dur="2500">
        <p14:vortex dir="r"/>
      </p:transition>
    </mc:Choice>
    <mc:Fallback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066800" y="304800"/>
            <a:ext cx="7543800" cy="1431925"/>
          </a:xfrm>
        </p:spPr>
        <p:txBody>
          <a:bodyPr/>
          <a:lstStyle/>
          <a:p>
            <a:r>
              <a:rPr lang="tr-TR"/>
              <a:t>Asıl başlık stili için tıklatın</a:t>
            </a:r>
          </a:p>
        </p:txBody>
      </p:sp>
      <p:sp>
        <p:nvSpPr>
          <p:cNvPr id="3" name="2 Metin Yer Tutucusu"/>
          <p:cNvSpPr>
            <a:spLocks noGrp="1"/>
          </p:cNvSpPr>
          <p:nvPr>
            <p:ph type="body" sz="half" idx="1"/>
          </p:nvPr>
        </p:nvSpPr>
        <p:spPr>
          <a:xfrm>
            <a:off x="1066800" y="1981200"/>
            <a:ext cx="3695700" cy="41148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914900" y="1981200"/>
            <a:ext cx="3695700" cy="41148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a:xfrm>
            <a:off x="1066800" y="6248400"/>
            <a:ext cx="1905000" cy="457200"/>
          </a:xfrm>
        </p:spPr>
        <p:txBody>
          <a:bodyPr/>
          <a:lstStyle>
            <a:lvl1pPr>
              <a:defRPr/>
            </a:lvl1pPr>
          </a:lstStyle>
          <a:p>
            <a:pPr>
              <a:defRPr/>
            </a:pPr>
            <a:endParaRPr lang="tr-TR" dirty="0">
              <a:solidFill>
                <a:prstClr val="black">
                  <a:tint val="75000"/>
                </a:prstClr>
              </a:solidFill>
            </a:endParaRPr>
          </a:p>
        </p:txBody>
      </p:sp>
      <p:sp>
        <p:nvSpPr>
          <p:cNvPr id="6" name="5 Altbilgi Yer Tutucusu"/>
          <p:cNvSpPr>
            <a:spLocks noGrp="1"/>
          </p:cNvSpPr>
          <p:nvPr>
            <p:ph type="ftr" sz="quarter" idx="11"/>
          </p:nvPr>
        </p:nvSpPr>
        <p:spPr>
          <a:xfrm>
            <a:off x="3429000" y="6248400"/>
            <a:ext cx="2895600" cy="457200"/>
          </a:xfrm>
        </p:spPr>
        <p:txBody>
          <a:bodyPr/>
          <a:lstStyle>
            <a:lvl1pPr>
              <a:defRPr/>
            </a:lvl1pPr>
          </a:lstStyle>
          <a:p>
            <a:pPr>
              <a:defRPr/>
            </a:pPr>
            <a:endParaRPr lang="tr-TR" dirty="0">
              <a:solidFill>
                <a:prstClr val="black">
                  <a:tint val="75000"/>
                </a:prstClr>
              </a:solidFill>
            </a:endParaRPr>
          </a:p>
        </p:txBody>
      </p:sp>
      <p:sp>
        <p:nvSpPr>
          <p:cNvPr id="7" name="6 Slayt Numarası Yer Tutucusu"/>
          <p:cNvSpPr>
            <a:spLocks noGrp="1"/>
          </p:cNvSpPr>
          <p:nvPr>
            <p:ph type="sldNum" sz="quarter" idx="12"/>
          </p:nvPr>
        </p:nvSpPr>
        <p:spPr>
          <a:xfrm>
            <a:off x="6705600" y="6248400"/>
            <a:ext cx="1905000" cy="457200"/>
          </a:xfrm>
        </p:spPr>
        <p:txBody>
          <a:bodyPr/>
          <a:lstStyle>
            <a:lvl1pPr>
              <a:defRPr/>
            </a:lvl1pPr>
          </a:lstStyle>
          <a:p>
            <a:pPr>
              <a:defRPr/>
            </a:pPr>
            <a:fld id="{F78F054F-776E-4884-8E1A-7C050218BB2C}" type="slidenum">
              <a:rPr lang="tr-TR">
                <a:solidFill>
                  <a:prstClr val="black">
                    <a:tint val="75000"/>
                  </a:prstClr>
                </a:solidFill>
              </a:rPr>
              <a:pPr>
                <a:defRPr/>
              </a:pPr>
              <a:t>‹#›</a:t>
            </a:fld>
            <a:endParaRPr lang="tr-TR" dirty="0">
              <a:solidFill>
                <a:prstClr val="black">
                  <a:tint val="75000"/>
                </a:prstClr>
              </a:solidFill>
            </a:endParaRPr>
          </a:p>
        </p:txBody>
      </p:sp>
    </p:spTree>
    <p:extLst>
      <p:ext uri="{BB962C8B-B14F-4D97-AF65-F5344CB8AC3E}">
        <p14:creationId xmlns:p14="http://schemas.microsoft.com/office/powerpoint/2010/main" val="804404504"/>
      </p:ext>
    </p:extLst>
  </p:cSld>
  <p:clrMapOvr>
    <a:masterClrMapping/>
  </p:clrMapOvr>
  <mc:AlternateContent xmlns:mc="http://schemas.openxmlformats.org/markup-compatibility/2006" xmlns:p14="http://schemas.microsoft.com/office/powerpoint/2010/main">
    <mc:Choice Requires="p14">
      <p:transition spd="slow" p14:dur="2500">
        <p14:vortex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15.11.2019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mc:AlternateContent xmlns:mc="http://schemas.openxmlformats.org/markup-compatibility/2006" xmlns:p14="http://schemas.microsoft.com/office/powerpoint/2010/main">
    <mc:Choice Requires="p14">
      <p:transition spd="slow" p14:dur="2500">
        <p14:vortex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15.11.2019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mc:AlternateContent xmlns:mc="http://schemas.openxmlformats.org/markup-compatibility/2006" xmlns:p14="http://schemas.microsoft.com/office/powerpoint/2010/main">
    <mc:Choice Requires="p14">
      <p:transition spd="slow" p14:dur="2500">
        <p14:vortex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15.11.2019</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mc:AlternateContent xmlns:mc="http://schemas.openxmlformats.org/markup-compatibility/2006" xmlns:p14="http://schemas.microsoft.com/office/powerpoint/2010/main">
    <mc:Choice Requires="p14">
      <p:transition spd="slow" p14:dur="2500">
        <p14:vortex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15.11.2019</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mc:AlternateContent xmlns:mc="http://schemas.openxmlformats.org/markup-compatibility/2006" xmlns:p14="http://schemas.microsoft.com/office/powerpoint/2010/main">
    <mc:Choice Requires="p14">
      <p:transition spd="slow" p14:dur="2500">
        <p14:vortex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15.11.2019</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mc:AlternateContent xmlns:mc="http://schemas.openxmlformats.org/markup-compatibility/2006" xmlns:p14="http://schemas.microsoft.com/office/powerpoint/2010/main">
    <mc:Choice Requires="p14">
      <p:transition spd="slow" p14:dur="2500">
        <p14:vortex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15.11.2019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mc:AlternateContent xmlns:mc="http://schemas.openxmlformats.org/markup-compatibility/2006" xmlns:p14="http://schemas.microsoft.com/office/powerpoint/2010/main">
    <mc:Choice Requires="p14">
      <p:transition spd="slow" p14:dur="2500">
        <p14:vortex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dirty="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15.11.2019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mc:AlternateContent xmlns:mc="http://schemas.openxmlformats.org/markup-compatibility/2006" xmlns:p14="http://schemas.microsoft.com/office/powerpoint/2010/main">
    <mc:Choice Requires="p14">
      <p:transition spd="slow" p14:dur="2500">
        <p14:vortex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15.11.2019</a:t>
            </a:fld>
            <a:endParaRPr lang="tr-TR" dirty="0"/>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dirty="0"/>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500">
        <p14:vortex dir="r"/>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endParaRPr lang="tr-TR" dirty="0">
              <a:solidFill>
                <a:prstClr val="black">
                  <a:tint val="75000"/>
                </a:prstClr>
              </a:solidFill>
              <a:latin typeface="Tahoma" pitchFamily="34" charset="0"/>
            </a:endParaRP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endParaRPr lang="tr-TR" dirty="0">
              <a:solidFill>
                <a:prstClr val="black">
                  <a:tint val="75000"/>
                </a:prstClr>
              </a:solidFill>
              <a:latin typeface="Tahoma" pitchFamily="34" charset="0"/>
            </a:endParaRP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B69E3248-61C4-4E3E-BABD-35F63DC5F0E4}" type="slidenum">
              <a:rPr lang="tr-TR" smtClean="0">
                <a:solidFill>
                  <a:prstClr val="black">
                    <a:tint val="75000"/>
                  </a:prstClr>
                </a:solidFill>
                <a:latin typeface="Tahoma" pitchFamily="34" charset="0"/>
              </a:rPr>
              <a:pPr fontAlgn="base">
                <a:spcBef>
                  <a:spcPct val="0"/>
                </a:spcBef>
                <a:spcAft>
                  <a:spcPct val="0"/>
                </a:spcAft>
                <a:defRPr/>
              </a:pPr>
              <a:t>‹#›</a:t>
            </a:fld>
            <a:endParaRPr lang="tr-TR" dirty="0">
              <a:solidFill>
                <a:prstClr val="black">
                  <a:tint val="75000"/>
                </a:prstClr>
              </a:solidFill>
              <a:latin typeface="Tahoma" pitchFamily="34" charset="0"/>
            </a:endParaRPr>
          </a:p>
        </p:txBody>
      </p:sp>
    </p:spTree>
    <p:extLst>
      <p:ext uri="{BB962C8B-B14F-4D97-AF65-F5344CB8AC3E}">
        <p14:creationId xmlns:p14="http://schemas.microsoft.com/office/powerpoint/2010/main" val="24049826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mc:AlternateContent xmlns:mc="http://schemas.openxmlformats.org/markup-compatibility/2006" xmlns:p14="http://schemas.microsoft.com/office/powerpoint/2010/main">
    <mc:Choice Requires="p14">
      <p:transition spd="slow" p14:dur="2500">
        <p14:vortex dir="r"/>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jpe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1.jpeg"/></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8" Type="http://schemas.openxmlformats.org/officeDocument/2006/relationships/image" Target="../media/image11.emf"/><Relationship Id="rId13" Type="http://schemas.openxmlformats.org/officeDocument/2006/relationships/customXml" Target="../ink/ink5.xml"/><Relationship Id="rId18" Type="http://schemas.openxmlformats.org/officeDocument/2006/relationships/image" Target="../media/image16.emf"/><Relationship Id="rId3" Type="http://schemas.openxmlformats.org/officeDocument/2006/relationships/image" Target="../media/image2.png"/><Relationship Id="rId21" Type="http://schemas.openxmlformats.org/officeDocument/2006/relationships/customXml" Target="../ink/ink9.xml"/><Relationship Id="rId7" Type="http://schemas.openxmlformats.org/officeDocument/2006/relationships/customXml" Target="../ink/ink2.xml"/><Relationship Id="rId12" Type="http://schemas.openxmlformats.org/officeDocument/2006/relationships/image" Target="../media/image13.emf"/><Relationship Id="rId17" Type="http://schemas.openxmlformats.org/officeDocument/2006/relationships/customXml" Target="../ink/ink7.xml"/><Relationship Id="rId2" Type="http://schemas.openxmlformats.org/officeDocument/2006/relationships/image" Target="../media/image3.jpeg"/><Relationship Id="rId16" Type="http://schemas.openxmlformats.org/officeDocument/2006/relationships/image" Target="../media/image15.emf"/><Relationship Id="rId20" Type="http://schemas.openxmlformats.org/officeDocument/2006/relationships/image" Target="../media/image17.emf"/><Relationship Id="rId1" Type="http://schemas.openxmlformats.org/officeDocument/2006/relationships/slideLayout" Target="../slideLayouts/slideLayout2.xml"/><Relationship Id="rId6" Type="http://schemas.openxmlformats.org/officeDocument/2006/relationships/image" Target="../media/image10.emf"/><Relationship Id="rId11" Type="http://schemas.openxmlformats.org/officeDocument/2006/relationships/customXml" Target="../ink/ink4.xml"/><Relationship Id="rId24" Type="http://schemas.openxmlformats.org/officeDocument/2006/relationships/image" Target="../media/image19.emf"/><Relationship Id="rId5" Type="http://schemas.openxmlformats.org/officeDocument/2006/relationships/customXml" Target="../ink/ink1.xml"/><Relationship Id="rId15" Type="http://schemas.openxmlformats.org/officeDocument/2006/relationships/customXml" Target="../ink/ink6.xml"/><Relationship Id="rId23" Type="http://schemas.openxmlformats.org/officeDocument/2006/relationships/customXml" Target="../ink/ink10.xml"/><Relationship Id="rId10" Type="http://schemas.openxmlformats.org/officeDocument/2006/relationships/image" Target="../media/image12.emf"/><Relationship Id="rId19" Type="http://schemas.openxmlformats.org/officeDocument/2006/relationships/customXml" Target="../ink/ink8.xml"/><Relationship Id="rId4" Type="http://schemas.openxmlformats.org/officeDocument/2006/relationships/image" Target="../media/image1.jpeg"/><Relationship Id="rId9" Type="http://schemas.openxmlformats.org/officeDocument/2006/relationships/customXml" Target="../ink/ink3.xml"/><Relationship Id="rId14" Type="http://schemas.openxmlformats.org/officeDocument/2006/relationships/image" Target="../media/image14.emf"/><Relationship Id="rId22" Type="http://schemas.openxmlformats.org/officeDocument/2006/relationships/image" Target="../media/image18.emf"/></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ua.gov.tr/" TargetMode="Externa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8" Type="http://schemas.openxmlformats.org/officeDocument/2006/relationships/audio" Target="../media/audio1.wav"/><Relationship Id="rId3" Type="http://schemas.openxmlformats.org/officeDocument/2006/relationships/hyperlink" Target="mailto:adnanucur@karabuk.edu.tr" TargetMode="External"/><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3568" y="1484313"/>
            <a:ext cx="7807970" cy="995362"/>
          </a:xfrm>
          <a:noFill/>
          <a:ln>
            <a:miter lim="800000"/>
            <a:headEnd/>
            <a:tailEnd/>
          </a:ln>
          <a:extLst/>
        </p:spPr>
        <p:txBody>
          <a:bodyPr>
            <a:noAutofit/>
          </a:bodyPr>
          <a:lstStyle/>
          <a:p>
            <a:pPr>
              <a:defRPr/>
            </a:pPr>
            <a:r>
              <a:rPr lang="tr-TR" sz="2400" dirty="0" smtClean="0">
                <a:solidFill>
                  <a:srgbClr val="FF0000"/>
                </a:solidFill>
                <a:effectLst>
                  <a:outerShdw blurRad="38100" dist="38100" dir="2700000" algn="tl">
                    <a:srgbClr val="000000">
                      <a:alpha val="43137"/>
                    </a:srgbClr>
                  </a:outerShdw>
                </a:effectLst>
              </a:rPr>
              <a:t/>
            </a:r>
            <a:br>
              <a:rPr lang="tr-TR" sz="2400" dirty="0" smtClean="0">
                <a:solidFill>
                  <a:srgbClr val="FF0000"/>
                </a:solidFill>
                <a:effectLst>
                  <a:outerShdw blurRad="38100" dist="38100" dir="2700000" algn="tl">
                    <a:srgbClr val="000000">
                      <a:alpha val="43137"/>
                    </a:srgbClr>
                  </a:outerShdw>
                </a:effectLst>
              </a:rPr>
            </a:br>
            <a:r>
              <a:rPr lang="tr-TR" sz="2400" dirty="0" smtClean="0">
                <a:solidFill>
                  <a:srgbClr val="FF0000"/>
                </a:solidFill>
                <a:effectLst>
                  <a:outerShdw blurRad="38100" dist="38100" dir="2700000" algn="tl">
                    <a:srgbClr val="000000">
                      <a:alpha val="43137"/>
                    </a:srgbClr>
                  </a:outerShdw>
                </a:effectLst>
              </a:rPr>
              <a:t/>
            </a:r>
            <a:br>
              <a:rPr lang="tr-TR" sz="2400" dirty="0" smtClean="0">
                <a:solidFill>
                  <a:srgbClr val="FF0000"/>
                </a:solidFill>
                <a:effectLst>
                  <a:outerShdw blurRad="38100" dist="38100" dir="2700000" algn="tl">
                    <a:srgbClr val="000000">
                      <a:alpha val="43137"/>
                    </a:srgbClr>
                  </a:outerShdw>
                </a:effectLst>
              </a:rPr>
            </a:br>
            <a:r>
              <a:rPr lang="tr-TR" sz="2400" dirty="0" smtClean="0">
                <a:solidFill>
                  <a:srgbClr val="FF0000"/>
                </a:solidFill>
                <a:effectLst>
                  <a:outerShdw blurRad="38100" dist="38100" dir="2700000" algn="tl">
                    <a:srgbClr val="000000">
                      <a:alpha val="43137"/>
                    </a:srgbClr>
                  </a:outerShdw>
                </a:effectLst>
              </a:rPr>
              <a:t/>
            </a:r>
            <a:br>
              <a:rPr lang="tr-TR" sz="2400" dirty="0" smtClean="0">
                <a:solidFill>
                  <a:srgbClr val="FF0000"/>
                </a:solidFill>
                <a:effectLst>
                  <a:outerShdw blurRad="38100" dist="38100" dir="2700000" algn="tl">
                    <a:srgbClr val="000000">
                      <a:alpha val="43137"/>
                    </a:srgbClr>
                  </a:outerShdw>
                </a:effectLst>
              </a:rPr>
            </a:br>
            <a:r>
              <a:rPr lang="tr-TR" sz="2400" dirty="0" smtClean="0">
                <a:solidFill>
                  <a:srgbClr val="FF0000"/>
                </a:solidFill>
                <a:effectLst>
                  <a:outerShdw blurRad="38100" dist="38100" dir="2700000" algn="tl">
                    <a:srgbClr val="000000">
                      <a:alpha val="43137"/>
                    </a:srgbClr>
                  </a:outerShdw>
                </a:effectLst>
              </a:rPr>
              <a:t/>
            </a:r>
            <a:br>
              <a:rPr lang="tr-TR" sz="2400" dirty="0" smtClean="0">
                <a:solidFill>
                  <a:srgbClr val="FF0000"/>
                </a:solidFill>
                <a:effectLst>
                  <a:outerShdw blurRad="38100" dist="38100" dir="2700000" algn="tl">
                    <a:srgbClr val="000000">
                      <a:alpha val="43137"/>
                    </a:srgbClr>
                  </a:outerShdw>
                </a:effectLst>
              </a:rPr>
            </a:br>
            <a:r>
              <a:rPr lang="tr-TR" sz="2400" dirty="0" smtClean="0">
                <a:solidFill>
                  <a:srgbClr val="FF0000"/>
                </a:solidFill>
                <a:effectLst>
                  <a:outerShdw blurRad="38100" dist="38100" dir="2700000" algn="tl">
                    <a:srgbClr val="000000">
                      <a:alpha val="43137"/>
                    </a:srgbClr>
                  </a:outerShdw>
                </a:effectLst>
              </a:rPr>
              <a:t/>
            </a:r>
            <a:br>
              <a:rPr lang="tr-TR" sz="2400" dirty="0" smtClean="0">
                <a:solidFill>
                  <a:srgbClr val="FF0000"/>
                </a:solidFill>
                <a:effectLst>
                  <a:outerShdw blurRad="38100" dist="38100" dir="2700000" algn="tl">
                    <a:srgbClr val="000000">
                      <a:alpha val="43137"/>
                    </a:srgbClr>
                  </a:outerShdw>
                </a:effectLst>
              </a:rPr>
            </a:br>
            <a:r>
              <a:rPr lang="tr-TR" sz="2400" dirty="0" smtClean="0">
                <a:solidFill>
                  <a:srgbClr val="FF0000"/>
                </a:solidFill>
                <a:effectLst>
                  <a:outerShdw blurRad="38100" dist="38100" dir="2700000" algn="tl">
                    <a:srgbClr val="000000">
                      <a:alpha val="43137"/>
                    </a:srgbClr>
                  </a:outerShdw>
                </a:effectLst>
              </a:rPr>
              <a:t/>
            </a:r>
            <a:br>
              <a:rPr lang="tr-TR" sz="2400" dirty="0" smtClean="0">
                <a:solidFill>
                  <a:srgbClr val="FF0000"/>
                </a:solidFill>
                <a:effectLst>
                  <a:outerShdw blurRad="38100" dist="38100" dir="2700000" algn="tl">
                    <a:srgbClr val="000000">
                      <a:alpha val="43137"/>
                    </a:srgbClr>
                  </a:outerShdw>
                </a:effectLst>
              </a:rPr>
            </a:br>
            <a:r>
              <a:rPr lang="tr-TR" sz="2400" dirty="0" smtClean="0">
                <a:solidFill>
                  <a:srgbClr val="FF0000"/>
                </a:solidFill>
                <a:effectLst>
                  <a:outerShdw blurRad="38100" dist="38100" dir="2700000" algn="tl">
                    <a:srgbClr val="000000">
                      <a:alpha val="43137"/>
                    </a:srgbClr>
                  </a:outerShdw>
                </a:effectLst>
              </a:rPr>
              <a:t/>
            </a:r>
            <a:br>
              <a:rPr lang="tr-TR" sz="2400" dirty="0" smtClean="0">
                <a:solidFill>
                  <a:srgbClr val="FF0000"/>
                </a:solidFill>
                <a:effectLst>
                  <a:outerShdw blurRad="38100" dist="38100" dir="2700000" algn="tl">
                    <a:srgbClr val="000000">
                      <a:alpha val="43137"/>
                    </a:srgbClr>
                  </a:outerShdw>
                </a:effectLst>
              </a:rPr>
            </a:br>
            <a:r>
              <a:rPr lang="tr-TR" sz="2400" dirty="0" smtClean="0">
                <a:solidFill>
                  <a:srgbClr val="FF0000"/>
                </a:solidFill>
                <a:effectLst>
                  <a:outerShdw blurRad="38100" dist="38100" dir="2700000" algn="tl">
                    <a:srgbClr val="000000">
                      <a:alpha val="43137"/>
                    </a:srgbClr>
                  </a:outerShdw>
                </a:effectLst>
              </a:rPr>
              <a:t/>
            </a:r>
            <a:br>
              <a:rPr lang="tr-TR" sz="2400" dirty="0" smtClean="0">
                <a:solidFill>
                  <a:srgbClr val="FF0000"/>
                </a:solidFill>
                <a:effectLst>
                  <a:outerShdw blurRad="38100" dist="38100" dir="2700000" algn="tl">
                    <a:srgbClr val="000000">
                      <a:alpha val="43137"/>
                    </a:srgbClr>
                  </a:outerShdw>
                </a:effectLst>
              </a:rPr>
            </a:br>
            <a:r>
              <a:rPr lang="tr-TR" sz="2400" dirty="0" smtClean="0">
                <a:solidFill>
                  <a:srgbClr val="FF0000"/>
                </a:solidFill>
                <a:effectLst>
                  <a:outerShdw blurRad="38100" dist="38100" dir="2700000" algn="tl">
                    <a:srgbClr val="000000">
                      <a:alpha val="43137"/>
                    </a:srgbClr>
                  </a:outerShdw>
                </a:effectLst>
              </a:rPr>
              <a:t/>
            </a:r>
            <a:br>
              <a:rPr lang="tr-TR" sz="2400" dirty="0" smtClean="0">
                <a:solidFill>
                  <a:srgbClr val="FF0000"/>
                </a:solidFill>
                <a:effectLst>
                  <a:outerShdw blurRad="38100" dist="38100" dir="2700000" algn="tl">
                    <a:srgbClr val="000000">
                      <a:alpha val="43137"/>
                    </a:srgbClr>
                  </a:outerShdw>
                </a:effectLst>
              </a:rPr>
            </a:br>
            <a:r>
              <a:rPr lang="tr-TR" sz="6000" b="1" dirty="0" smtClean="0">
                <a:solidFill>
                  <a:schemeClr val="accent3"/>
                </a:solidFill>
                <a:effectLst>
                  <a:outerShdw blurRad="38100" dist="38100" dir="2700000" algn="tl">
                    <a:srgbClr val="000000">
                      <a:alpha val="43137"/>
                    </a:srgbClr>
                  </a:outerShdw>
                </a:effectLst>
              </a:rPr>
              <a:t>KARABÜK ÜNİVERSİTESİ</a:t>
            </a:r>
            <a:r>
              <a:rPr lang="tr-TR" sz="6000" b="1" dirty="0" smtClean="0">
                <a:solidFill>
                  <a:schemeClr val="tx1">
                    <a:lumMod val="95000"/>
                    <a:lumOff val="5000"/>
                  </a:schemeClr>
                </a:solidFill>
                <a:effectLst>
                  <a:outerShdw blurRad="38100" dist="38100" dir="2700000" algn="tl">
                    <a:srgbClr val="000000">
                      <a:alpha val="43137"/>
                    </a:srgbClr>
                  </a:outerShdw>
                </a:effectLst>
              </a:rPr>
              <a:t> </a:t>
            </a:r>
            <a:r>
              <a:rPr lang="tr-TR" sz="2400" dirty="0" smtClean="0">
                <a:solidFill>
                  <a:srgbClr val="FF0000"/>
                </a:solidFill>
                <a:effectLst>
                  <a:outerShdw blurRad="38100" dist="38100" dir="2700000" algn="tl">
                    <a:srgbClr val="000000">
                      <a:alpha val="43137"/>
                    </a:srgbClr>
                  </a:outerShdw>
                </a:effectLst>
              </a:rPr>
              <a:t/>
            </a:r>
            <a:br>
              <a:rPr lang="tr-TR" sz="2400" dirty="0" smtClean="0">
                <a:solidFill>
                  <a:srgbClr val="FF0000"/>
                </a:solidFill>
                <a:effectLst>
                  <a:outerShdw blurRad="38100" dist="38100" dir="2700000" algn="tl">
                    <a:srgbClr val="000000">
                      <a:alpha val="43137"/>
                    </a:srgbClr>
                  </a:outerShdw>
                </a:effectLst>
              </a:rPr>
            </a:br>
            <a:r>
              <a:rPr lang="tr-TR" sz="2800" b="1" dirty="0" smtClean="0"/>
              <a:t>2019-2020</a:t>
            </a:r>
            <a:r>
              <a:rPr lang="tr-TR" sz="3200" b="1" dirty="0" smtClean="0"/>
              <a:t> </a:t>
            </a:r>
            <a:r>
              <a:rPr lang="tr-TR" b="1" dirty="0" smtClean="0"/>
              <a:t/>
            </a:r>
            <a:br>
              <a:rPr lang="tr-TR" b="1" dirty="0" smtClean="0"/>
            </a:br>
            <a:r>
              <a:rPr lang="tr-TR" sz="5400" b="1" dirty="0" smtClean="0"/>
              <a:t>ERASMUS+ </a:t>
            </a:r>
            <a:br>
              <a:rPr lang="tr-TR" sz="5400" b="1" dirty="0" smtClean="0"/>
            </a:br>
            <a:r>
              <a:rPr lang="tr-TR" sz="5400" b="1" dirty="0" smtClean="0"/>
              <a:t>ÖĞRENİM HAREKETLİLİĞİ </a:t>
            </a:r>
            <a:r>
              <a:rPr lang="tr-TR" sz="2400" dirty="0" smtClean="0"/>
              <a:t/>
            </a:r>
            <a:br>
              <a:rPr lang="tr-TR" sz="2400" dirty="0" smtClean="0"/>
            </a:br>
            <a:r>
              <a:rPr lang="tr-TR" sz="2800" b="1" dirty="0" smtClean="0"/>
              <a:t>GENEL BİLGİLENDİRME SUNUMU</a:t>
            </a:r>
            <a:endParaRPr lang="tr-TR" sz="2800" b="1" dirty="0"/>
          </a:p>
        </p:txBody>
      </p:sp>
      <p:sp>
        <p:nvSpPr>
          <p:cNvPr id="7171" name="Rectangle 3"/>
          <p:cNvSpPr>
            <a:spLocks noGrp="1" noChangeArrowheads="1"/>
          </p:cNvSpPr>
          <p:nvPr>
            <p:ph type="subTitle" idx="1"/>
          </p:nvPr>
        </p:nvSpPr>
        <p:spPr>
          <a:xfrm>
            <a:off x="5483205" y="5949280"/>
            <a:ext cx="3384376" cy="574675"/>
          </a:xfrm>
          <a:solidFill>
            <a:schemeClr val="bg1"/>
          </a:solidFill>
        </p:spPr>
        <p:txBody>
          <a:bodyPr>
            <a:normAutofit fontScale="92500" lnSpcReduction="20000"/>
          </a:bodyPr>
          <a:lstStyle/>
          <a:p>
            <a:pPr marR="0" eaLnBrk="1" hangingPunct="1">
              <a:lnSpc>
                <a:spcPct val="80000"/>
              </a:lnSpc>
            </a:pPr>
            <a:r>
              <a:rPr lang="tr-TR" altLang="en-US" sz="1400" b="1" smtClean="0">
                <a:solidFill>
                  <a:srgbClr val="7030A0"/>
                </a:solidFill>
              </a:rPr>
              <a:t>KARABÜK ÜNİVERSİTESİ</a:t>
            </a:r>
          </a:p>
          <a:p>
            <a:pPr marR="0" eaLnBrk="1" hangingPunct="1">
              <a:lnSpc>
                <a:spcPct val="80000"/>
              </a:lnSpc>
            </a:pPr>
            <a:r>
              <a:rPr lang="tr-TR" altLang="en-US" sz="1400" b="1" smtClean="0">
                <a:solidFill>
                  <a:srgbClr val="7030A0"/>
                </a:solidFill>
              </a:rPr>
              <a:t>ULUSLARARASI İLİŞKİLER KOORDİNATÖRLÜĞÜ</a:t>
            </a:r>
          </a:p>
          <a:p>
            <a:pPr marR="0" eaLnBrk="1" hangingPunct="1">
              <a:lnSpc>
                <a:spcPct val="80000"/>
              </a:lnSpc>
            </a:pPr>
            <a:r>
              <a:rPr lang="tr-TR" altLang="en-US" sz="1400" b="1" smtClean="0">
                <a:solidFill>
                  <a:srgbClr val="7030A0"/>
                </a:solidFill>
              </a:rPr>
              <a:t>ERASMUS OFİSİ</a:t>
            </a:r>
          </a:p>
          <a:p>
            <a:pPr marR="0" eaLnBrk="1" hangingPunct="1">
              <a:lnSpc>
                <a:spcPct val="80000"/>
              </a:lnSpc>
            </a:pPr>
            <a:endParaRPr lang="tr-TR" altLang="en-US" sz="2000" b="1" dirty="0">
              <a:solidFill>
                <a:schemeClr val="folHlink"/>
              </a:solidFill>
            </a:endParaRPr>
          </a:p>
        </p:txBody>
      </p:sp>
      <p:pic>
        <p:nvPicPr>
          <p:cNvPr id="7173" name="Picture 6" descr="C:\Users\kerim\Desktop\ua_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032" y="472727"/>
            <a:ext cx="1656184" cy="727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Resim 5" descr="C:\Users\kerim\Desktop\indir.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39752" y="574667"/>
            <a:ext cx="2088232" cy="651528"/>
          </a:xfrm>
          <a:prstGeom prst="rect">
            <a:avLst/>
          </a:prstGeom>
          <a:noFill/>
          <a:ln>
            <a:noFill/>
          </a:ln>
        </p:spPr>
      </p:pic>
      <p:pic>
        <p:nvPicPr>
          <p:cNvPr id="8" name="Resim 7" descr="C:\Users\ilyas-UA\Desktop\ingilizce-2.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9552" y="352743"/>
            <a:ext cx="1564640" cy="1095375"/>
          </a:xfrm>
          <a:prstGeom prst="rect">
            <a:avLst/>
          </a:prstGeom>
          <a:noFill/>
          <a:ln>
            <a:noFill/>
          </a:ln>
        </p:spPr>
      </p:pic>
    </p:spTree>
    <p:extLst>
      <p:ext uri="{BB962C8B-B14F-4D97-AF65-F5344CB8AC3E}">
        <p14:creationId xmlns:p14="http://schemas.microsoft.com/office/powerpoint/2010/main" val="119543289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10667" y="2035183"/>
            <a:ext cx="7772400" cy="936104"/>
          </a:xfrm>
        </p:spPr>
        <p:txBody>
          <a:bodyPr>
            <a:noAutofit/>
          </a:bodyPr>
          <a:lstStyle/>
          <a:p>
            <a:pPr eaLnBrk="0" hangingPunct="0">
              <a:defRPr/>
            </a:pPr>
            <a:r>
              <a:rPr lang="tr-TR" sz="4800" b="1" dirty="0">
                <a:solidFill>
                  <a:schemeClr val="accent1">
                    <a:lumMod val="75000"/>
                  </a:schemeClr>
                </a:solidFill>
                <a:latin typeface="Comic Sans MS" pitchFamily="66" charset="0"/>
              </a:rPr>
              <a:t/>
            </a:r>
            <a:br>
              <a:rPr lang="tr-TR" sz="4800" b="1" dirty="0">
                <a:solidFill>
                  <a:schemeClr val="accent1">
                    <a:lumMod val="75000"/>
                  </a:schemeClr>
                </a:solidFill>
                <a:latin typeface="Comic Sans MS" pitchFamily="66" charset="0"/>
              </a:rPr>
            </a:br>
            <a:r>
              <a:rPr lang="tr-TR" sz="4000" b="1" dirty="0">
                <a:latin typeface="Britannic Bold" panose="020B0903060703020204" pitchFamily="34" charset="0"/>
              </a:rPr>
              <a:t>Hangi dönemlerde </a:t>
            </a:r>
            <a:r>
              <a:rPr lang="tr-TR" sz="4000" b="1" dirty="0" err="1">
                <a:latin typeface="Britannic Bold" panose="020B0903060703020204" pitchFamily="34" charset="0"/>
              </a:rPr>
              <a:t>Erasmus</a:t>
            </a:r>
            <a:r>
              <a:rPr lang="tr-TR" sz="4000" b="1" dirty="0">
                <a:latin typeface="Britannic Bold" panose="020B0903060703020204" pitchFamily="34" charset="0"/>
              </a:rPr>
              <a:t>+ Öğrenim Hareketliliği yapılabilir?</a:t>
            </a:r>
            <a:r>
              <a:rPr lang="tr-TR" sz="4800" b="1" dirty="0">
                <a:solidFill>
                  <a:schemeClr val="accent1">
                    <a:lumMod val="75000"/>
                  </a:schemeClr>
                </a:solidFill>
                <a:latin typeface="Comic Sans MS" pitchFamily="66" charset="0"/>
              </a:rPr>
              <a:t/>
            </a:r>
            <a:br>
              <a:rPr lang="tr-TR" sz="4800" b="1" dirty="0">
                <a:solidFill>
                  <a:schemeClr val="accent1">
                    <a:lumMod val="75000"/>
                  </a:schemeClr>
                </a:solidFill>
                <a:latin typeface="Comic Sans MS" pitchFamily="66" charset="0"/>
              </a:rPr>
            </a:br>
            <a:r>
              <a:rPr lang="tr-TR" sz="4800" b="1" dirty="0">
                <a:solidFill>
                  <a:schemeClr val="accent1">
                    <a:lumMod val="75000"/>
                  </a:schemeClr>
                </a:solidFill>
                <a:latin typeface="Comic Sans MS" pitchFamily="66" charset="0"/>
              </a:rPr>
              <a:t/>
            </a:r>
            <a:br>
              <a:rPr lang="tr-TR" sz="4800" b="1" dirty="0">
                <a:solidFill>
                  <a:schemeClr val="accent1">
                    <a:lumMod val="75000"/>
                  </a:schemeClr>
                </a:solidFill>
                <a:latin typeface="Comic Sans MS" pitchFamily="66" charset="0"/>
              </a:rPr>
            </a:br>
            <a:endParaRPr lang="tr-TR" sz="4800" dirty="0">
              <a:solidFill>
                <a:schemeClr val="accent3">
                  <a:lumMod val="75000"/>
                </a:schemeClr>
              </a:solidFill>
            </a:endParaRPr>
          </a:p>
        </p:txBody>
      </p:sp>
      <p:sp>
        <p:nvSpPr>
          <p:cNvPr id="3" name="Alt Başlık 2"/>
          <p:cNvSpPr>
            <a:spLocks noGrp="1"/>
          </p:cNvSpPr>
          <p:nvPr>
            <p:ph type="subTitle" idx="1"/>
          </p:nvPr>
        </p:nvSpPr>
        <p:spPr>
          <a:xfrm>
            <a:off x="251493" y="2971287"/>
            <a:ext cx="8785004" cy="3509183"/>
          </a:xfrm>
        </p:spPr>
        <p:txBody>
          <a:bodyPr>
            <a:noAutofit/>
          </a:bodyPr>
          <a:lstStyle/>
          <a:p>
            <a:pPr marL="342900" lvl="0" indent="-342900" algn="l">
              <a:buFont typeface="Arial" panose="020B0604020202020204" pitchFamily="34" charset="0"/>
              <a:buChar char="•"/>
            </a:pPr>
            <a:r>
              <a:rPr lang="tr-TR" altLang="en-US" sz="3000" b="1" dirty="0">
                <a:solidFill>
                  <a:prstClr val="black"/>
                </a:solidFill>
                <a:latin typeface="Century Schoolbook" panose="02040604050505020304" pitchFamily="18" charset="0"/>
              </a:rPr>
              <a:t>Gidilecek dönemde </a:t>
            </a:r>
            <a:r>
              <a:rPr lang="tr-TR" altLang="en-US" sz="3000" b="1" dirty="0">
                <a:solidFill>
                  <a:srgbClr val="FF0000"/>
                </a:solidFill>
                <a:latin typeface="Century Schoolbook" panose="02040604050505020304" pitchFamily="18" charset="0"/>
              </a:rPr>
              <a:t>en az 2. sınıf öğrencisi</a:t>
            </a:r>
            <a:r>
              <a:rPr lang="tr-TR" altLang="en-US" sz="3000" b="1" dirty="0">
                <a:solidFill>
                  <a:prstClr val="black"/>
                </a:solidFill>
                <a:latin typeface="Century Schoolbook" panose="02040604050505020304" pitchFamily="18" charset="0"/>
              </a:rPr>
              <a:t> olma koşulu aranır.  </a:t>
            </a:r>
          </a:p>
          <a:p>
            <a:pPr marL="342900" lvl="0" indent="-342900" algn="l">
              <a:buFont typeface="Arial" panose="020B0604020202020204" pitchFamily="34" charset="0"/>
              <a:buChar char="•"/>
            </a:pPr>
            <a:r>
              <a:rPr lang="tr-TR" altLang="en-US" sz="3000" b="1" dirty="0">
                <a:solidFill>
                  <a:prstClr val="black"/>
                </a:solidFill>
                <a:latin typeface="Century Schoolbook" panose="02040604050505020304" pitchFamily="18" charset="0"/>
              </a:rPr>
              <a:t>Son sınıf son dönem öğrencilerinin başvurmaları </a:t>
            </a:r>
            <a:r>
              <a:rPr lang="tr-TR" altLang="en-US" sz="3000" b="1" dirty="0">
                <a:solidFill>
                  <a:srgbClr val="FF0000"/>
                </a:solidFill>
                <a:latin typeface="Century Schoolbook" panose="02040604050505020304" pitchFamily="18" charset="0"/>
              </a:rPr>
              <a:t>tavsiye edilmez</a:t>
            </a:r>
            <a:r>
              <a:rPr lang="tr-TR" altLang="en-US" sz="3000" b="1" dirty="0">
                <a:solidFill>
                  <a:prstClr val="black"/>
                </a:solidFill>
                <a:latin typeface="Century Schoolbook" panose="02040604050505020304" pitchFamily="18" charset="0"/>
              </a:rPr>
              <a:t>. </a:t>
            </a:r>
          </a:p>
          <a:p>
            <a:pPr marL="342900" lvl="0" indent="-342900" algn="l">
              <a:buFont typeface="Arial" panose="020B0604020202020204" pitchFamily="34" charset="0"/>
              <a:buChar char="•"/>
            </a:pPr>
            <a:r>
              <a:rPr lang="tr-TR" altLang="en-US" sz="3000" b="1" dirty="0" smtClean="0">
                <a:solidFill>
                  <a:prstClr val="black"/>
                </a:solidFill>
                <a:latin typeface="Century Schoolbook" panose="02040604050505020304" pitchFamily="18" charset="0"/>
              </a:rPr>
              <a:t>Üniversitemizde Başvurular </a:t>
            </a:r>
            <a:r>
              <a:rPr lang="tr-TR" altLang="en-US" sz="3000" b="1" dirty="0" smtClean="0">
                <a:solidFill>
                  <a:srgbClr val="FF0000"/>
                </a:solidFill>
                <a:latin typeface="Century Schoolbook" panose="02040604050505020304" pitchFamily="18" charset="0"/>
              </a:rPr>
              <a:t>bir sonraki akademik yıl için</a:t>
            </a:r>
            <a:r>
              <a:rPr lang="tr-TR" altLang="en-US" sz="3000" b="1" dirty="0" smtClean="0">
                <a:solidFill>
                  <a:prstClr val="black"/>
                </a:solidFill>
                <a:latin typeface="Century Schoolbook" panose="02040604050505020304" pitchFamily="18" charset="0"/>
              </a:rPr>
              <a:t> alınmaktadır.</a:t>
            </a:r>
            <a:endParaRPr lang="tr-TR" altLang="en-US" sz="3000" b="1" dirty="0">
              <a:solidFill>
                <a:prstClr val="black"/>
              </a:solidFill>
              <a:latin typeface="Century Schoolbook" panose="02040604050505020304" pitchFamily="18" charset="0"/>
            </a:endParaRPr>
          </a:p>
          <a:p>
            <a:endParaRPr lang="tr-TR" altLang="en-US" sz="3500" b="1" dirty="0">
              <a:solidFill>
                <a:schemeClr val="tx1"/>
              </a:solidFill>
              <a:latin typeface="Agency FB" panose="020B0503020202020204" pitchFamily="34" charset="0"/>
            </a:endParaRPr>
          </a:p>
        </p:txBody>
      </p:sp>
      <p:pic>
        <p:nvPicPr>
          <p:cNvPr id="8" name="Picture 6" descr="C:\Users\kerim\Desktop\ua_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472727"/>
            <a:ext cx="1656184" cy="727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Resim 8" descr="C:\Users\kerim\Desktop\indir.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39752" y="574667"/>
            <a:ext cx="2088232" cy="651528"/>
          </a:xfrm>
          <a:prstGeom prst="rect">
            <a:avLst/>
          </a:prstGeom>
          <a:noFill/>
          <a:ln>
            <a:noFill/>
          </a:ln>
        </p:spPr>
      </p:pic>
      <p:pic>
        <p:nvPicPr>
          <p:cNvPr id="10" name="Resim 9" descr="C:\Users\ilyas-UA\Desktop\ingilizce-2.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445531"/>
            <a:ext cx="1564640" cy="1095375"/>
          </a:xfrm>
          <a:prstGeom prst="rect">
            <a:avLst/>
          </a:prstGeom>
          <a:noFill/>
          <a:ln>
            <a:noFill/>
          </a:ln>
        </p:spPr>
      </p:pic>
    </p:spTree>
    <p:extLst>
      <p:ext uri="{BB962C8B-B14F-4D97-AF65-F5344CB8AC3E}">
        <p14:creationId xmlns:p14="http://schemas.microsoft.com/office/powerpoint/2010/main" val="288253319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82599" y="2206923"/>
            <a:ext cx="7772400" cy="936104"/>
          </a:xfrm>
        </p:spPr>
        <p:txBody>
          <a:bodyPr>
            <a:noAutofit/>
          </a:bodyPr>
          <a:lstStyle/>
          <a:p>
            <a:pPr eaLnBrk="0" hangingPunct="0">
              <a:defRPr/>
            </a:pPr>
            <a:r>
              <a:rPr lang="tr-TR" sz="4800" b="1" dirty="0">
                <a:solidFill>
                  <a:schemeClr val="accent1">
                    <a:lumMod val="75000"/>
                  </a:schemeClr>
                </a:solidFill>
                <a:latin typeface="Comic Sans MS" pitchFamily="66" charset="0"/>
              </a:rPr>
              <a:t/>
            </a:r>
            <a:br>
              <a:rPr lang="tr-TR" sz="4800" b="1" dirty="0">
                <a:solidFill>
                  <a:schemeClr val="accent1">
                    <a:lumMod val="75000"/>
                  </a:schemeClr>
                </a:solidFill>
                <a:latin typeface="Comic Sans MS" pitchFamily="66" charset="0"/>
              </a:rPr>
            </a:br>
            <a:r>
              <a:rPr lang="tr-TR" altLang="en-US" sz="3600" b="1" dirty="0">
                <a:highlight>
                  <a:srgbClr val="FF0000"/>
                </a:highlight>
                <a:latin typeface="Century" panose="02040604050505020304" pitchFamily="18" charset="0"/>
              </a:rPr>
              <a:t>Gideceğim üniversiteyi kendim</a:t>
            </a:r>
            <a:br>
              <a:rPr lang="tr-TR" altLang="en-US" sz="3600" b="1" dirty="0">
                <a:highlight>
                  <a:srgbClr val="FF0000"/>
                </a:highlight>
                <a:latin typeface="Century" panose="02040604050505020304" pitchFamily="18" charset="0"/>
              </a:rPr>
            </a:br>
            <a:r>
              <a:rPr lang="tr-TR" altLang="en-US" sz="3600" b="1" dirty="0">
                <a:highlight>
                  <a:srgbClr val="FF0000"/>
                </a:highlight>
                <a:latin typeface="Century" panose="02040604050505020304" pitchFamily="18" charset="0"/>
              </a:rPr>
              <a:t> seçebilir miyim?</a:t>
            </a:r>
            <a:r>
              <a:rPr lang="tr-TR" sz="4800" b="1" dirty="0">
                <a:solidFill>
                  <a:schemeClr val="accent1">
                    <a:lumMod val="75000"/>
                  </a:schemeClr>
                </a:solidFill>
                <a:latin typeface="Comic Sans MS" pitchFamily="66" charset="0"/>
              </a:rPr>
              <a:t/>
            </a:r>
            <a:br>
              <a:rPr lang="tr-TR" sz="4800" b="1" dirty="0">
                <a:solidFill>
                  <a:schemeClr val="accent1">
                    <a:lumMod val="75000"/>
                  </a:schemeClr>
                </a:solidFill>
                <a:latin typeface="Comic Sans MS" pitchFamily="66" charset="0"/>
              </a:rPr>
            </a:br>
            <a:r>
              <a:rPr lang="tr-TR" sz="4800" b="1" dirty="0">
                <a:solidFill>
                  <a:schemeClr val="accent1">
                    <a:lumMod val="75000"/>
                  </a:schemeClr>
                </a:solidFill>
                <a:latin typeface="Comic Sans MS" pitchFamily="66" charset="0"/>
              </a:rPr>
              <a:t/>
            </a:r>
            <a:br>
              <a:rPr lang="tr-TR" sz="4800" b="1" dirty="0">
                <a:solidFill>
                  <a:schemeClr val="accent1">
                    <a:lumMod val="75000"/>
                  </a:schemeClr>
                </a:solidFill>
                <a:latin typeface="Comic Sans MS" pitchFamily="66" charset="0"/>
              </a:rPr>
            </a:br>
            <a:endParaRPr lang="tr-TR" sz="4800" dirty="0">
              <a:solidFill>
                <a:schemeClr val="accent3">
                  <a:lumMod val="75000"/>
                </a:schemeClr>
              </a:solidFill>
            </a:endParaRPr>
          </a:p>
        </p:txBody>
      </p:sp>
      <p:sp>
        <p:nvSpPr>
          <p:cNvPr id="3" name="Alt Başlık 2"/>
          <p:cNvSpPr>
            <a:spLocks noGrp="1"/>
          </p:cNvSpPr>
          <p:nvPr>
            <p:ph type="subTitle" idx="1"/>
          </p:nvPr>
        </p:nvSpPr>
        <p:spPr>
          <a:xfrm>
            <a:off x="107504" y="2971287"/>
            <a:ext cx="8928991" cy="2977993"/>
          </a:xfrm>
        </p:spPr>
        <p:txBody>
          <a:bodyPr>
            <a:noAutofit/>
          </a:bodyPr>
          <a:lstStyle/>
          <a:p>
            <a:r>
              <a:rPr lang="tr-TR" altLang="en-US" sz="3000" dirty="0" err="1">
                <a:solidFill>
                  <a:schemeClr val="tx1"/>
                </a:solidFill>
                <a:latin typeface="Adobe Caslon Pro" pitchFamily="18" charset="0"/>
              </a:rPr>
              <a:t>Erasmus</a:t>
            </a:r>
            <a:r>
              <a:rPr lang="tr-TR" altLang="en-US" sz="3000" dirty="0">
                <a:solidFill>
                  <a:schemeClr val="tx1"/>
                </a:solidFill>
                <a:latin typeface="Adobe Caslon Pro" pitchFamily="18" charset="0"/>
              </a:rPr>
              <a:t>+ değişiminin yapılabilmesi için, iki üniversite arasında bir ikili anlaşma bulunması gerekir. </a:t>
            </a:r>
          </a:p>
          <a:p>
            <a:r>
              <a:rPr lang="tr-TR" altLang="en-US" sz="3000" dirty="0">
                <a:solidFill>
                  <a:schemeClr val="tx1"/>
                </a:solidFill>
                <a:latin typeface="Adobe Caslon Pro" pitchFamily="18" charset="0"/>
              </a:rPr>
              <a:t> Anlaşmalar fakülte/bölüm bazında yapılır, her fakültenin anlaşması kendi öğrencileri için geçerlidir. </a:t>
            </a:r>
          </a:p>
          <a:p>
            <a:r>
              <a:rPr lang="tr-TR" altLang="en-US" sz="2400" b="1" dirty="0">
                <a:solidFill>
                  <a:srgbClr val="FF0000"/>
                </a:solidFill>
                <a:highlight>
                  <a:srgbClr val="FFFF00"/>
                </a:highlight>
                <a:latin typeface="Agency FB" panose="020B0503020202020204" pitchFamily="34" charset="0"/>
              </a:rPr>
              <a:t>Anlaşmalarımızı Görebileceğiniz Link</a:t>
            </a:r>
            <a:r>
              <a:rPr lang="tr-TR" altLang="en-US" sz="2400" b="1" dirty="0" smtClean="0">
                <a:solidFill>
                  <a:srgbClr val="FF0000"/>
                </a:solidFill>
                <a:highlight>
                  <a:srgbClr val="FFFF00"/>
                </a:highlight>
                <a:latin typeface="Agency FB" panose="020B0503020202020204" pitchFamily="34" charset="0"/>
              </a:rPr>
              <a:t>:</a:t>
            </a:r>
            <a:endParaRPr lang="tr-TR" altLang="en-US" sz="2400" b="1" dirty="0">
              <a:solidFill>
                <a:srgbClr val="FF0000"/>
              </a:solidFill>
              <a:highlight>
                <a:srgbClr val="FFFF00"/>
              </a:highlight>
              <a:latin typeface="Agency FB" panose="020B0503020202020204" pitchFamily="34" charset="0"/>
            </a:endParaRPr>
          </a:p>
          <a:p>
            <a:r>
              <a:rPr lang="tr-TR" altLang="en-US" sz="2400" b="1" dirty="0">
                <a:solidFill>
                  <a:schemeClr val="tx1"/>
                </a:solidFill>
                <a:highlight>
                  <a:srgbClr val="FFFF00"/>
                </a:highlight>
                <a:latin typeface="Agency FB" panose="020B0503020202020204" pitchFamily="34" charset="0"/>
              </a:rPr>
              <a:t>http://uluslararasi.karabuk.edu.tr/yuklenen/dosyalar/126127201634908.pdf</a:t>
            </a:r>
          </a:p>
        </p:txBody>
      </p:sp>
      <p:pic>
        <p:nvPicPr>
          <p:cNvPr id="8" name="Picture 6" descr="C:\Users\kerim\Desktop\ua_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032" y="472727"/>
            <a:ext cx="1656184" cy="727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Resim 8" descr="C:\Users\kerim\Desktop\indir.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39752" y="574667"/>
            <a:ext cx="2088232" cy="651528"/>
          </a:xfrm>
          <a:prstGeom prst="rect">
            <a:avLst/>
          </a:prstGeom>
          <a:noFill/>
          <a:ln>
            <a:noFill/>
          </a:ln>
        </p:spPr>
      </p:pic>
      <p:pic>
        <p:nvPicPr>
          <p:cNvPr id="10" name="Resim 9" descr="C:\Users\ilyas-UA\Desktop\ingilizce-2.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544" y="445531"/>
            <a:ext cx="1564640" cy="1095375"/>
          </a:xfrm>
          <a:prstGeom prst="rect">
            <a:avLst/>
          </a:prstGeom>
          <a:noFill/>
          <a:ln>
            <a:noFill/>
          </a:ln>
        </p:spPr>
      </p:pic>
    </p:spTree>
    <p:extLst>
      <p:ext uri="{BB962C8B-B14F-4D97-AF65-F5344CB8AC3E}">
        <p14:creationId xmlns:p14="http://schemas.microsoft.com/office/powerpoint/2010/main" val="121784348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70870" y="1359431"/>
            <a:ext cx="7971431" cy="1667068"/>
          </a:xfrm>
        </p:spPr>
        <p:txBody>
          <a:bodyPr>
            <a:noAutofit/>
          </a:bodyPr>
          <a:lstStyle/>
          <a:p>
            <a:pPr eaLnBrk="0" hangingPunct="0">
              <a:defRPr/>
            </a:pPr>
            <a:r>
              <a:rPr lang="tr-TR" sz="4800" b="1" dirty="0">
                <a:solidFill>
                  <a:schemeClr val="accent1">
                    <a:lumMod val="75000"/>
                  </a:schemeClr>
                </a:solidFill>
                <a:latin typeface="Comic Sans MS" pitchFamily="66" charset="0"/>
              </a:rPr>
              <a:t/>
            </a:r>
            <a:br>
              <a:rPr lang="tr-TR" sz="4800" b="1" dirty="0">
                <a:solidFill>
                  <a:schemeClr val="accent1">
                    <a:lumMod val="75000"/>
                  </a:schemeClr>
                </a:solidFill>
                <a:latin typeface="Comic Sans MS" pitchFamily="66" charset="0"/>
              </a:rPr>
            </a:br>
            <a:r>
              <a:rPr lang="tr-TR" sz="3600" b="1" u="sng" dirty="0">
                <a:solidFill>
                  <a:srgbClr val="FF6600"/>
                </a:solidFill>
                <a:highlight>
                  <a:srgbClr val="000000"/>
                </a:highlight>
                <a:latin typeface="Wide Latin" panose="020A0A07050505020404" pitchFamily="18" charset="0"/>
              </a:rPr>
              <a:t>Maddi destek </a:t>
            </a:r>
            <a:r>
              <a:rPr lang="tr-TR" sz="3600" b="1" u="sng" dirty="0" smtClean="0">
                <a:solidFill>
                  <a:srgbClr val="FF6600"/>
                </a:solidFill>
                <a:highlight>
                  <a:srgbClr val="000000"/>
                </a:highlight>
                <a:latin typeface="Wide Latin" panose="020A0A07050505020404" pitchFamily="18" charset="0"/>
              </a:rPr>
              <a:t>alacak  </a:t>
            </a:r>
            <a:r>
              <a:rPr lang="tr-TR" sz="3600" b="1" u="sng" dirty="0">
                <a:solidFill>
                  <a:srgbClr val="FF6600"/>
                </a:solidFill>
                <a:highlight>
                  <a:srgbClr val="000000"/>
                </a:highlight>
                <a:latin typeface="Wide Latin" panose="020A0A07050505020404" pitchFamily="18" charset="0"/>
              </a:rPr>
              <a:t>mıyım? </a:t>
            </a:r>
            <a:r>
              <a:rPr lang="tr-TR" sz="4800" b="1" dirty="0">
                <a:solidFill>
                  <a:schemeClr val="accent1">
                    <a:lumMod val="75000"/>
                  </a:schemeClr>
                </a:solidFill>
                <a:latin typeface="Comic Sans MS" pitchFamily="66" charset="0"/>
              </a:rPr>
              <a:t/>
            </a:r>
            <a:br>
              <a:rPr lang="tr-TR" sz="4800" b="1" dirty="0">
                <a:solidFill>
                  <a:schemeClr val="accent1">
                    <a:lumMod val="75000"/>
                  </a:schemeClr>
                </a:solidFill>
                <a:latin typeface="Comic Sans MS" pitchFamily="66" charset="0"/>
              </a:rPr>
            </a:br>
            <a:endParaRPr lang="tr-TR" sz="4800" dirty="0">
              <a:solidFill>
                <a:schemeClr val="accent3">
                  <a:lumMod val="75000"/>
                </a:schemeClr>
              </a:solidFill>
            </a:endParaRPr>
          </a:p>
        </p:txBody>
      </p:sp>
      <p:sp>
        <p:nvSpPr>
          <p:cNvPr id="3" name="Alt Başlık 2"/>
          <p:cNvSpPr>
            <a:spLocks noGrp="1"/>
          </p:cNvSpPr>
          <p:nvPr>
            <p:ph type="subTitle" idx="1"/>
          </p:nvPr>
        </p:nvSpPr>
        <p:spPr>
          <a:xfrm>
            <a:off x="200087" y="3026499"/>
            <a:ext cx="8712995" cy="3354829"/>
          </a:xfrm>
        </p:spPr>
        <p:txBody>
          <a:bodyPr>
            <a:noAutofit/>
          </a:bodyPr>
          <a:lstStyle/>
          <a:p>
            <a:r>
              <a:rPr lang="tr-TR" altLang="en-US" sz="2800" b="1" dirty="0">
                <a:solidFill>
                  <a:schemeClr val="tx1"/>
                </a:solidFill>
                <a:latin typeface="Agency FB" panose="020B0503020202020204" pitchFamily="34" charset="0"/>
              </a:rPr>
              <a:t>Ulusal  Ajans aracılığıyla Avrupa Komisyonu’ndan alınan </a:t>
            </a:r>
            <a:r>
              <a:rPr lang="tr-TR" altLang="en-US" sz="2800" b="1" dirty="0" err="1">
                <a:solidFill>
                  <a:schemeClr val="tx1"/>
                </a:solidFill>
                <a:latin typeface="Agency FB" panose="020B0503020202020204" pitchFamily="34" charset="0"/>
              </a:rPr>
              <a:t>Erasmus</a:t>
            </a:r>
            <a:r>
              <a:rPr lang="tr-TR" altLang="en-US" sz="2800" b="1" dirty="0">
                <a:solidFill>
                  <a:schemeClr val="tx1"/>
                </a:solidFill>
                <a:latin typeface="Agency FB" panose="020B0503020202020204" pitchFamily="34" charset="0"/>
              </a:rPr>
              <a:t>+ hibesi her yıl üniversiteler arasında kontenjana göre paylaştırılır.  Hibe miktarı ayda </a:t>
            </a:r>
            <a:r>
              <a:rPr lang="tr-TR" altLang="en-US" sz="2800" b="1" u="sng" dirty="0">
                <a:solidFill>
                  <a:srgbClr val="FF0000"/>
                </a:solidFill>
                <a:latin typeface="Agency FB" panose="020B0503020202020204" pitchFamily="34" charset="0"/>
              </a:rPr>
              <a:t>ortalama 300-500 € </a:t>
            </a:r>
            <a:r>
              <a:rPr lang="tr-TR" altLang="en-US" sz="2800" b="1" dirty="0">
                <a:solidFill>
                  <a:schemeClr val="tx1"/>
                </a:solidFill>
                <a:latin typeface="Agency FB" panose="020B0503020202020204" pitchFamily="34" charset="0"/>
              </a:rPr>
              <a:t>arasında değişiklik gösterir.   Hayat pahalılığına göre </a:t>
            </a:r>
            <a:r>
              <a:rPr lang="tr-TR" altLang="en-US" sz="2800" b="1" dirty="0" smtClean="0">
                <a:solidFill>
                  <a:schemeClr val="tx1"/>
                </a:solidFill>
                <a:latin typeface="Agency FB" panose="020B0503020202020204" pitchFamily="34" charset="0"/>
              </a:rPr>
              <a:t>2 </a:t>
            </a:r>
            <a:r>
              <a:rPr lang="tr-TR" altLang="en-US" sz="2800" b="1" dirty="0">
                <a:solidFill>
                  <a:schemeClr val="tx1"/>
                </a:solidFill>
                <a:latin typeface="Agency FB" panose="020B0503020202020204" pitchFamily="34" charset="0"/>
              </a:rPr>
              <a:t>Grup Program Ülkesi vardır.</a:t>
            </a:r>
          </a:p>
          <a:p>
            <a:endParaRPr lang="tr-TR" altLang="en-US" sz="2800" b="1" dirty="0">
              <a:solidFill>
                <a:schemeClr val="tx1"/>
              </a:solidFill>
              <a:latin typeface="Agency FB" panose="020B0503020202020204" pitchFamily="34" charset="0"/>
            </a:endParaRPr>
          </a:p>
          <a:p>
            <a:r>
              <a:rPr lang="tr-TR" altLang="en-US" sz="2800" b="1" dirty="0" err="1">
                <a:solidFill>
                  <a:srgbClr val="FF0000"/>
                </a:solidFill>
                <a:latin typeface="Agency FB" panose="020B0503020202020204" pitchFamily="34" charset="0"/>
              </a:rPr>
              <a:t>Erasmus</a:t>
            </a:r>
            <a:r>
              <a:rPr lang="tr-TR" altLang="en-US" sz="2800" b="1" dirty="0">
                <a:solidFill>
                  <a:srgbClr val="FF0000"/>
                </a:solidFill>
                <a:latin typeface="Agency FB" panose="020B0503020202020204" pitchFamily="34" charset="0"/>
              </a:rPr>
              <a:t>+ hibesinin, öğrencilerin tüm masraflarını karşılaması beklenmemelidir, yalnızca bir destek olarak değerlendirilmelidir. </a:t>
            </a:r>
            <a:endParaRPr lang="tr-TR" altLang="en-US" sz="2800" b="1" dirty="0">
              <a:solidFill>
                <a:srgbClr val="FF0000"/>
              </a:solidFill>
              <a:highlight>
                <a:srgbClr val="FFFF00"/>
              </a:highlight>
              <a:latin typeface="Agency FB" panose="020B0503020202020204" pitchFamily="34" charset="0"/>
            </a:endParaRPr>
          </a:p>
        </p:txBody>
      </p:sp>
      <p:pic>
        <p:nvPicPr>
          <p:cNvPr id="8" name="Picture 6" descr="C:\Users\kerim\Desktop\ua_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4248" y="261144"/>
            <a:ext cx="1656184" cy="727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Resim 8" descr="C:\Users\kerim\Desktop\indir.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91880" y="299330"/>
            <a:ext cx="2232248" cy="753405"/>
          </a:xfrm>
          <a:prstGeom prst="rect">
            <a:avLst/>
          </a:prstGeom>
          <a:noFill/>
          <a:ln>
            <a:noFill/>
          </a:ln>
        </p:spPr>
      </p:pic>
      <p:pic>
        <p:nvPicPr>
          <p:cNvPr id="10" name="Resim 9" descr="C:\Users\ilyas-UA\Desktop\ingilizce-2.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3568" y="299331"/>
            <a:ext cx="1564640" cy="1095375"/>
          </a:xfrm>
          <a:prstGeom prst="rect">
            <a:avLst/>
          </a:prstGeom>
          <a:noFill/>
          <a:ln>
            <a:noFill/>
          </a:ln>
        </p:spPr>
      </p:pic>
    </p:spTree>
    <p:extLst>
      <p:ext uri="{BB962C8B-B14F-4D97-AF65-F5344CB8AC3E}">
        <p14:creationId xmlns:p14="http://schemas.microsoft.com/office/powerpoint/2010/main" val="57788463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72659" y="206496"/>
            <a:ext cx="6120680" cy="1431032"/>
          </a:xfrm>
        </p:spPr>
        <p:txBody>
          <a:bodyPr>
            <a:normAutofit fontScale="90000"/>
          </a:bodyPr>
          <a:lstStyle/>
          <a:p>
            <a:r>
              <a:rPr lang="tr-TR" b="1" dirty="0" smtClean="0"/>
              <a:t/>
            </a:r>
            <a:br>
              <a:rPr lang="tr-TR" b="1" dirty="0" smtClean="0"/>
            </a:br>
            <a:r>
              <a:rPr lang="tr-TR" b="1" dirty="0" smtClean="0"/>
              <a:t>Ekonomik </a:t>
            </a:r>
            <a:r>
              <a:rPr lang="tr-TR" b="1" dirty="0"/>
              <a:t>Açıdan İmkânları Kısıtlı Öğrencilere İlave Hibe </a:t>
            </a:r>
            <a:r>
              <a:rPr lang="tr-TR" dirty="0"/>
              <a:t/>
            </a:r>
            <a:br>
              <a:rPr lang="tr-TR" dirty="0"/>
            </a:br>
            <a:endParaRPr lang="tr-TR" dirty="0"/>
          </a:p>
        </p:txBody>
      </p:sp>
      <p:sp>
        <p:nvSpPr>
          <p:cNvPr id="3" name="İçerik Yer Tutucusu 2"/>
          <p:cNvSpPr>
            <a:spLocks noGrp="1"/>
          </p:cNvSpPr>
          <p:nvPr>
            <p:ph idx="1"/>
          </p:nvPr>
        </p:nvSpPr>
        <p:spPr/>
        <p:txBody>
          <a:bodyPr>
            <a:normAutofit fontScale="55000" lnSpcReduction="20000"/>
          </a:bodyPr>
          <a:lstStyle/>
          <a:p>
            <a:r>
              <a:rPr lang="tr-TR" b="1" dirty="0"/>
              <a:t>6.1.1 Ekonomik Açıdan İmkânları Kısıtlı Öğrencilere İlave Hibe </a:t>
            </a:r>
            <a:endParaRPr lang="tr-TR" dirty="0"/>
          </a:p>
          <a:p>
            <a:pPr algn="just"/>
            <a:r>
              <a:rPr lang="tr-TR" dirty="0"/>
              <a:t>Öğrenim hareketliliği (SMS) için seçilen ekonomik açıdan imkânı kısıtlı öğrencilere Tablo-2’de belirtilen aylık hibe miktarlarına ek olarak öğrenim hareketliliği bütçesinden aylık 100 € ilave hibe ödenir. 29.05.1989 tarih ve 3294 Sayılı Sosyal Yardımlaşma ve Dayanışmayı Teşvik Kanunu’nun 2. Maddesi kapsamında anne veya babasına ya da kendisine muhtaçlık aylığı bağlanan öğrenciler ekonomik açıdan imkânı kısıtlılara yönelik ilave hibe imkânından yararlanırlar. </a:t>
            </a:r>
            <a:r>
              <a:rPr lang="tr-TR" b="1" dirty="0">
                <a:solidFill>
                  <a:srgbClr val="FF0000"/>
                </a:solidFill>
              </a:rPr>
              <a:t>Hareketliliğe seçilen öğrencinin ilave hibeden yararlanmak için Hibe Sözleşmesi imzalanmadan önce Erasmus ofisine başvurarak bağlı bulunduğu Aile, Çalışma ve Sosyal Hizmetler İl Müdürlüğü’nden alacağı yukarıda belirtilen </a:t>
            </a:r>
            <a:r>
              <a:rPr lang="tr-TR" b="1" dirty="0"/>
              <a:t>Kanun kapsamında muhtaçlık aylığı aldığına dair belgeyi ibraz etmesi gereklidir.</a:t>
            </a:r>
            <a:r>
              <a:rPr lang="tr-TR" b="1" dirty="0">
                <a:solidFill>
                  <a:srgbClr val="FF0000"/>
                </a:solidFill>
              </a:rPr>
              <a:t> </a:t>
            </a:r>
            <a:r>
              <a:rPr lang="tr-TR" dirty="0"/>
              <a:t>Yükseköğretim Kurumu, ilave hibe desteğinden yararlanacak öğrenci sayısının tespiti ve uygun bir hibe planlaması için gerekli önlemleri alır (başvuru formunda bu durumun sorgulanması vs. gibi). </a:t>
            </a:r>
          </a:p>
          <a:p>
            <a:pPr algn="just"/>
            <a:r>
              <a:rPr lang="tr-TR" dirty="0"/>
              <a:t>Yükseköğretim kurumları imkânları kısıtlı öğrencilere yönelik ilave hibe imkânını ve bundan yararlanma yöntemini internet sitelerinde ve Erasmus hareketliliğiyle ilgili bilgilendirmelerde duyururlar</a:t>
            </a:r>
            <a:r>
              <a:rPr lang="tr-TR" dirty="0" smtClean="0"/>
              <a:t>. </a:t>
            </a:r>
          </a:p>
          <a:p>
            <a:pPr algn="just"/>
            <a:r>
              <a:rPr lang="tr-TR" dirty="0" smtClean="0"/>
              <a:t>Yükseköğretim </a:t>
            </a:r>
            <a:r>
              <a:rPr lang="tr-TR" dirty="0"/>
              <a:t>kurumları, imkânları kısıtlı öğrencilere yönelik ilave hibe imkânı kapsamında bu maddede belirtilenler dışında belge arayamaz, şart koşamaz ve düzenleme yapamaz</a:t>
            </a:r>
            <a:r>
              <a:rPr lang="tr-TR" dirty="0" smtClean="0"/>
              <a:t>.  </a:t>
            </a:r>
            <a:endParaRPr lang="tr-TR" dirty="0"/>
          </a:p>
        </p:txBody>
      </p:sp>
      <p:pic>
        <p:nvPicPr>
          <p:cNvPr id="4" name="Resim 3" descr="C:\Users\ilyas-UA\Desktop\ingilizce-2.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45530"/>
            <a:ext cx="1224136" cy="823229"/>
          </a:xfrm>
          <a:prstGeom prst="rect">
            <a:avLst/>
          </a:prstGeom>
          <a:noFill/>
          <a:ln>
            <a:noFill/>
          </a:ln>
        </p:spPr>
      </p:pic>
      <p:pic>
        <p:nvPicPr>
          <p:cNvPr id="5" name="Resim 4" descr="C:\Users\kerim\Desktop\indir.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68343" y="206495"/>
            <a:ext cx="1296144" cy="650649"/>
          </a:xfrm>
          <a:prstGeom prst="rect">
            <a:avLst/>
          </a:prstGeom>
          <a:noFill/>
          <a:ln>
            <a:noFill/>
          </a:ln>
        </p:spPr>
      </p:pic>
      <p:pic>
        <p:nvPicPr>
          <p:cNvPr id="6" name="Picture 6" descr="C:\Users\kerim\Desktop\ua_log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68343" y="872078"/>
            <a:ext cx="1224135" cy="538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8841994"/>
      </p:ext>
    </p:extLst>
  </p:cSld>
  <p:clrMapOvr>
    <a:masterClrMapping/>
  </p:clrMapOvr>
  <mc:AlternateContent xmlns:mc="http://schemas.openxmlformats.org/markup-compatibility/2006" xmlns:p14="http://schemas.microsoft.com/office/powerpoint/2010/main">
    <mc:Choice Requires="p14">
      <p:transition spd="slow" p14:dur="2500">
        <p14:vortex dir="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70870" y="1359431"/>
            <a:ext cx="7971431" cy="1667068"/>
          </a:xfrm>
        </p:spPr>
        <p:txBody>
          <a:bodyPr>
            <a:noAutofit/>
          </a:bodyPr>
          <a:lstStyle/>
          <a:p>
            <a:pPr eaLnBrk="0" hangingPunct="0">
              <a:defRPr/>
            </a:pPr>
            <a:r>
              <a:rPr lang="tr-TR" sz="4800" b="1" dirty="0">
                <a:solidFill>
                  <a:schemeClr val="accent1">
                    <a:lumMod val="75000"/>
                  </a:schemeClr>
                </a:solidFill>
                <a:latin typeface="Comic Sans MS" pitchFamily="66" charset="0"/>
              </a:rPr>
              <a:t/>
            </a:r>
            <a:br>
              <a:rPr lang="tr-TR" sz="4800" b="1" dirty="0">
                <a:solidFill>
                  <a:schemeClr val="accent1">
                    <a:lumMod val="75000"/>
                  </a:schemeClr>
                </a:solidFill>
                <a:latin typeface="Comic Sans MS" pitchFamily="66" charset="0"/>
              </a:rPr>
            </a:br>
            <a:r>
              <a:rPr lang="tr-TR" sz="4800" b="1" dirty="0">
                <a:solidFill>
                  <a:schemeClr val="accent1">
                    <a:lumMod val="75000"/>
                  </a:schemeClr>
                </a:solidFill>
                <a:latin typeface="Comic Sans MS" pitchFamily="66" charset="0"/>
              </a:rPr>
              <a:t/>
            </a:r>
            <a:br>
              <a:rPr lang="tr-TR" sz="4800" b="1" dirty="0">
                <a:solidFill>
                  <a:schemeClr val="accent1">
                    <a:lumMod val="75000"/>
                  </a:schemeClr>
                </a:solidFill>
                <a:latin typeface="Comic Sans MS" pitchFamily="66" charset="0"/>
              </a:rPr>
            </a:br>
            <a:endParaRPr lang="tr-TR" sz="4800" dirty="0">
              <a:solidFill>
                <a:schemeClr val="accent3">
                  <a:lumMod val="75000"/>
                </a:schemeClr>
              </a:solidFill>
            </a:endParaRPr>
          </a:p>
        </p:txBody>
      </p:sp>
      <p:graphicFrame>
        <p:nvGraphicFramePr>
          <p:cNvPr id="4" name="Tablo 3"/>
          <p:cNvGraphicFramePr>
            <a:graphicFrameLocks noGrp="1"/>
          </p:cNvGraphicFramePr>
          <p:nvPr>
            <p:extLst>
              <p:ext uri="{D42A27DB-BD31-4B8C-83A1-F6EECF244321}">
                <p14:modId xmlns:p14="http://schemas.microsoft.com/office/powerpoint/2010/main" val="1506705243"/>
              </p:ext>
            </p:extLst>
          </p:nvPr>
        </p:nvGraphicFramePr>
        <p:xfrm>
          <a:off x="740161" y="2636913"/>
          <a:ext cx="7648263" cy="3260600"/>
        </p:xfrm>
        <a:graphic>
          <a:graphicData uri="http://schemas.openxmlformats.org/drawingml/2006/table">
            <a:tbl>
              <a:tblPr firstRow="1" firstCol="1" lastRow="1" lastCol="1" bandRow="1" bandCol="1"/>
              <a:tblGrid>
                <a:gridCol w="1661512">
                  <a:extLst>
                    <a:ext uri="{9D8B030D-6E8A-4147-A177-3AD203B41FA5}">
                      <a16:colId xmlns="" xmlns:a16="http://schemas.microsoft.com/office/drawing/2014/main" val="2843062307"/>
                    </a:ext>
                  </a:extLst>
                </a:gridCol>
                <a:gridCol w="3464111">
                  <a:extLst>
                    <a:ext uri="{9D8B030D-6E8A-4147-A177-3AD203B41FA5}">
                      <a16:colId xmlns="" xmlns:a16="http://schemas.microsoft.com/office/drawing/2014/main" val="3764627347"/>
                    </a:ext>
                  </a:extLst>
                </a:gridCol>
                <a:gridCol w="1300845">
                  <a:extLst>
                    <a:ext uri="{9D8B030D-6E8A-4147-A177-3AD203B41FA5}">
                      <a16:colId xmlns="" xmlns:a16="http://schemas.microsoft.com/office/drawing/2014/main" val="2735824286"/>
                    </a:ext>
                  </a:extLst>
                </a:gridCol>
                <a:gridCol w="1221795">
                  <a:extLst>
                    <a:ext uri="{9D8B030D-6E8A-4147-A177-3AD203B41FA5}">
                      <a16:colId xmlns="" xmlns:a16="http://schemas.microsoft.com/office/drawing/2014/main" val="1729454387"/>
                    </a:ext>
                  </a:extLst>
                </a:gridCol>
              </a:tblGrid>
              <a:tr h="775585">
                <a:tc>
                  <a:txBody>
                    <a:bodyPr/>
                    <a:lstStyle/>
                    <a:p>
                      <a:pPr marL="191770" marR="192405" indent="635" algn="ctr">
                        <a:spcAft>
                          <a:spcPts val="0"/>
                        </a:spcAft>
                      </a:pPr>
                      <a:r>
                        <a:rPr lang="tr-TR" sz="1400" b="1" dirty="0" smtClean="0">
                          <a:ln>
                            <a:solidFill>
                              <a:schemeClr val="tx1"/>
                            </a:solidFill>
                          </a:ln>
                          <a:effectLst/>
                          <a:latin typeface="+mj-lt"/>
                          <a:ea typeface="Dotum" panose="020B0600000101010101" pitchFamily="34" charset="-127"/>
                          <a:cs typeface="Times New Roman" panose="02020603050405020304" pitchFamily="18" charset="0"/>
                        </a:rPr>
                        <a:t>Ü</a:t>
                      </a:r>
                      <a:r>
                        <a:rPr lang="en-US" sz="1400" b="1" dirty="0" err="1" smtClean="0">
                          <a:ln>
                            <a:solidFill>
                              <a:schemeClr val="tx1"/>
                            </a:solidFill>
                          </a:ln>
                          <a:effectLst/>
                          <a:latin typeface="+mj-lt"/>
                          <a:ea typeface="Dotum" panose="020B0600000101010101" pitchFamily="34" charset="-127"/>
                          <a:cs typeface="Times New Roman" panose="02020603050405020304" pitchFamily="18" charset="0"/>
                        </a:rPr>
                        <a:t>lke</a:t>
                      </a:r>
                      <a:r>
                        <a:rPr lang="en-US" sz="1400" b="1" dirty="0" smtClean="0">
                          <a:ln>
                            <a:solidFill>
                              <a:schemeClr val="tx1"/>
                            </a:solidFill>
                          </a:ln>
                          <a:effectLst/>
                          <a:latin typeface="+mj-lt"/>
                          <a:ea typeface="Dotum" panose="020B0600000101010101" pitchFamily="34" charset="-127"/>
                          <a:cs typeface="Times New Roman" panose="02020603050405020304" pitchFamily="18" charset="0"/>
                        </a:rPr>
                        <a:t> </a:t>
                      </a:r>
                      <a:r>
                        <a:rPr lang="tr-TR" sz="1400" b="1" dirty="0" smtClean="0">
                          <a:ln>
                            <a:solidFill>
                              <a:schemeClr val="tx1"/>
                            </a:solidFill>
                          </a:ln>
                          <a:effectLst/>
                          <a:latin typeface="+mj-lt"/>
                          <a:ea typeface="Dotum" panose="020B0600000101010101" pitchFamily="34" charset="-127"/>
                          <a:cs typeface="Times New Roman" panose="02020603050405020304" pitchFamily="18" charset="0"/>
                        </a:rPr>
                        <a:t>G</a:t>
                      </a:r>
                      <a:r>
                        <a:rPr lang="en-US" sz="1400" b="1" dirty="0" err="1" smtClean="0">
                          <a:ln>
                            <a:solidFill>
                              <a:schemeClr val="tx1"/>
                            </a:solidFill>
                          </a:ln>
                          <a:effectLst/>
                          <a:latin typeface="+mj-lt"/>
                          <a:ea typeface="Dotum" panose="020B0600000101010101" pitchFamily="34" charset="-127"/>
                          <a:cs typeface="Times New Roman" panose="02020603050405020304" pitchFamily="18" charset="0"/>
                        </a:rPr>
                        <a:t>rupları</a:t>
                      </a:r>
                      <a:endParaRPr lang="tr-TR" sz="1400" b="1" dirty="0">
                        <a:ln>
                          <a:solidFill>
                            <a:schemeClr val="tx1"/>
                          </a:solidFill>
                        </a:ln>
                        <a:effectLst/>
                        <a:latin typeface="+mj-lt"/>
                        <a:ea typeface="Dotum" panose="020B0600000101010101" pitchFamily="34" charset="-127"/>
                        <a:cs typeface="Times New Roman" panose="02020603050405020304" pitchFamily="18" charset="0"/>
                      </a:endParaRPr>
                    </a:p>
                  </a:txBody>
                  <a:tcPr marL="0" marR="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151130" algn="ctr">
                        <a:spcAft>
                          <a:spcPts val="0"/>
                        </a:spcAft>
                      </a:pPr>
                      <a:r>
                        <a:rPr lang="tr-TR" sz="1400" b="1" dirty="0" smtClean="0">
                          <a:ln>
                            <a:solidFill>
                              <a:schemeClr val="tx1"/>
                            </a:solidFill>
                          </a:ln>
                          <a:effectLst/>
                          <a:latin typeface="+mj-lt"/>
                          <a:ea typeface="Dotum" panose="020B0600000101010101" pitchFamily="34" charset="-127"/>
                          <a:cs typeface="Times New Roman" panose="02020603050405020304" pitchFamily="18" charset="0"/>
                        </a:rPr>
                        <a:t>Hareketlilikte</a:t>
                      </a:r>
                      <a:r>
                        <a:rPr lang="tr-TR" sz="1400" b="1" baseline="0" dirty="0" smtClean="0">
                          <a:ln>
                            <a:solidFill>
                              <a:schemeClr val="tx1"/>
                            </a:solidFill>
                          </a:ln>
                          <a:effectLst/>
                          <a:latin typeface="+mj-lt"/>
                          <a:ea typeface="Dotum" panose="020B0600000101010101" pitchFamily="34" charset="-127"/>
                          <a:cs typeface="Times New Roman" panose="02020603050405020304" pitchFamily="18" charset="0"/>
                        </a:rPr>
                        <a:t> </a:t>
                      </a:r>
                    </a:p>
                    <a:p>
                      <a:pPr marL="151130" algn="ctr">
                        <a:spcAft>
                          <a:spcPts val="0"/>
                        </a:spcAft>
                      </a:pPr>
                      <a:r>
                        <a:rPr lang="en-US" sz="1400" b="1" dirty="0" err="1" smtClean="0">
                          <a:ln>
                            <a:solidFill>
                              <a:schemeClr val="tx1"/>
                            </a:solidFill>
                          </a:ln>
                          <a:effectLst/>
                          <a:latin typeface="+mj-lt"/>
                          <a:ea typeface="Dotum" panose="020B0600000101010101" pitchFamily="34" charset="-127"/>
                          <a:cs typeface="Times New Roman" panose="02020603050405020304" pitchFamily="18" charset="0"/>
                        </a:rPr>
                        <a:t>Misafir</a:t>
                      </a:r>
                      <a:r>
                        <a:rPr lang="en-US" sz="1400" b="1" dirty="0" smtClean="0">
                          <a:ln>
                            <a:solidFill>
                              <a:schemeClr val="tx1"/>
                            </a:solidFill>
                          </a:ln>
                          <a:effectLst/>
                          <a:latin typeface="+mj-lt"/>
                          <a:ea typeface="Dotum" panose="020B0600000101010101" pitchFamily="34" charset="-127"/>
                          <a:cs typeface="Times New Roman" panose="02020603050405020304" pitchFamily="18" charset="0"/>
                        </a:rPr>
                        <a:t> </a:t>
                      </a:r>
                      <a:r>
                        <a:rPr lang="en-US" sz="1400" b="1" dirty="0" err="1">
                          <a:ln>
                            <a:solidFill>
                              <a:schemeClr val="tx1"/>
                            </a:solidFill>
                          </a:ln>
                          <a:effectLst/>
                          <a:latin typeface="+mj-lt"/>
                          <a:ea typeface="Dotum" panose="020B0600000101010101" pitchFamily="34" charset="-127"/>
                          <a:cs typeface="Times New Roman" panose="02020603050405020304" pitchFamily="18" charset="0"/>
                        </a:rPr>
                        <a:t>Olunan</a:t>
                      </a:r>
                      <a:r>
                        <a:rPr lang="en-US" sz="1400" b="1" dirty="0">
                          <a:ln>
                            <a:solidFill>
                              <a:schemeClr val="tx1"/>
                            </a:solidFill>
                          </a:ln>
                          <a:effectLst/>
                          <a:latin typeface="+mj-lt"/>
                          <a:ea typeface="Dotum" panose="020B0600000101010101" pitchFamily="34" charset="-127"/>
                          <a:cs typeface="Times New Roman" panose="02020603050405020304" pitchFamily="18" charset="0"/>
                        </a:rPr>
                        <a:t> </a:t>
                      </a:r>
                      <a:r>
                        <a:rPr lang="en-US" sz="1400" b="1" dirty="0" err="1">
                          <a:ln>
                            <a:solidFill>
                              <a:schemeClr val="tx1"/>
                            </a:solidFill>
                          </a:ln>
                          <a:effectLst/>
                          <a:latin typeface="+mj-lt"/>
                          <a:ea typeface="Dotum" panose="020B0600000101010101" pitchFamily="34" charset="-127"/>
                          <a:cs typeface="Times New Roman" panose="02020603050405020304" pitchFamily="18" charset="0"/>
                        </a:rPr>
                        <a:t>Ülkeler</a:t>
                      </a:r>
                      <a:endParaRPr lang="tr-TR" sz="1400" b="1" dirty="0">
                        <a:ln>
                          <a:solidFill>
                            <a:schemeClr val="tx1"/>
                          </a:solidFill>
                        </a:ln>
                        <a:effectLst/>
                        <a:latin typeface="+mj-lt"/>
                        <a:ea typeface="Dotum" panose="020B0600000101010101" pitchFamily="34" charset="-127"/>
                        <a:cs typeface="Times New Roman" panose="02020603050405020304" pitchFamily="18" charset="0"/>
                      </a:endParaRPr>
                    </a:p>
                  </a:txBody>
                  <a:tcPr marL="0" marR="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R="88265" algn="ctr">
                        <a:spcAft>
                          <a:spcPts val="0"/>
                        </a:spcAft>
                      </a:pPr>
                      <a:r>
                        <a:rPr lang="en-US" sz="1400" b="1" dirty="0" err="1">
                          <a:ln>
                            <a:solidFill>
                              <a:schemeClr val="tx1"/>
                            </a:solidFill>
                          </a:ln>
                          <a:effectLst/>
                          <a:latin typeface="+mj-lt"/>
                          <a:ea typeface="Dotum" panose="020B0600000101010101" pitchFamily="34" charset="-127"/>
                          <a:cs typeface="Times New Roman" panose="02020603050405020304" pitchFamily="18" charset="0"/>
                        </a:rPr>
                        <a:t>Aylık</a:t>
                      </a:r>
                      <a:r>
                        <a:rPr lang="en-US" sz="1400" b="1" dirty="0">
                          <a:ln>
                            <a:solidFill>
                              <a:schemeClr val="tx1"/>
                            </a:solidFill>
                          </a:ln>
                          <a:effectLst/>
                          <a:latin typeface="+mj-lt"/>
                          <a:ea typeface="Dotum" panose="020B0600000101010101" pitchFamily="34" charset="-127"/>
                          <a:cs typeface="Times New Roman" panose="02020603050405020304" pitchFamily="18" charset="0"/>
                        </a:rPr>
                        <a:t> </a:t>
                      </a:r>
                      <a:r>
                        <a:rPr lang="en-US" sz="1400" b="1" dirty="0" err="1">
                          <a:ln>
                            <a:solidFill>
                              <a:schemeClr val="tx1"/>
                            </a:solidFill>
                          </a:ln>
                          <a:effectLst/>
                          <a:latin typeface="+mj-lt"/>
                          <a:ea typeface="Dotum" panose="020B0600000101010101" pitchFamily="34" charset="-127"/>
                          <a:cs typeface="Times New Roman" panose="02020603050405020304" pitchFamily="18" charset="0"/>
                        </a:rPr>
                        <a:t>Hibe</a:t>
                      </a:r>
                      <a:r>
                        <a:rPr lang="en-US" sz="1400" b="1" dirty="0">
                          <a:ln>
                            <a:solidFill>
                              <a:schemeClr val="tx1"/>
                            </a:solidFill>
                          </a:ln>
                          <a:effectLst/>
                          <a:latin typeface="+mj-lt"/>
                          <a:ea typeface="Dotum" panose="020B0600000101010101" pitchFamily="34" charset="-127"/>
                          <a:cs typeface="Times New Roman" panose="02020603050405020304" pitchFamily="18" charset="0"/>
                        </a:rPr>
                        <a:t> </a:t>
                      </a:r>
                      <a:r>
                        <a:rPr lang="en-US" sz="1400" b="1" dirty="0" err="1">
                          <a:ln>
                            <a:solidFill>
                              <a:schemeClr val="tx1"/>
                            </a:solidFill>
                          </a:ln>
                          <a:effectLst/>
                          <a:latin typeface="+mj-lt"/>
                          <a:ea typeface="Dotum" panose="020B0600000101010101" pitchFamily="34" charset="-127"/>
                          <a:cs typeface="Times New Roman" panose="02020603050405020304" pitchFamily="18" charset="0"/>
                        </a:rPr>
                        <a:t>Öğrenim</a:t>
                      </a:r>
                      <a:r>
                        <a:rPr lang="en-US" sz="1400" b="1" dirty="0">
                          <a:ln>
                            <a:solidFill>
                              <a:schemeClr val="tx1"/>
                            </a:solidFill>
                          </a:ln>
                          <a:effectLst/>
                          <a:latin typeface="+mj-lt"/>
                          <a:ea typeface="Dotum" panose="020B0600000101010101" pitchFamily="34" charset="-127"/>
                          <a:cs typeface="Times New Roman" panose="02020603050405020304" pitchFamily="18" charset="0"/>
                        </a:rPr>
                        <a:t> </a:t>
                      </a:r>
                      <a:r>
                        <a:rPr lang="en-US" sz="1400" b="1" dirty="0" smtClean="0">
                          <a:ln>
                            <a:solidFill>
                              <a:schemeClr val="tx1"/>
                            </a:solidFill>
                          </a:ln>
                          <a:effectLst/>
                          <a:latin typeface="+mj-lt"/>
                          <a:ea typeface="Dotum" panose="020B0600000101010101" pitchFamily="34" charset="-127"/>
                          <a:cs typeface="Times New Roman" panose="02020603050405020304" pitchFamily="18" charset="0"/>
                        </a:rPr>
                        <a:t>(</a:t>
                      </a:r>
                      <a:r>
                        <a:rPr lang="tr-TR" sz="1400" b="1" dirty="0" smtClean="0">
                          <a:ln>
                            <a:solidFill>
                              <a:schemeClr val="tx1"/>
                            </a:solidFill>
                          </a:ln>
                          <a:effectLst/>
                          <a:latin typeface="+mj-lt"/>
                          <a:ea typeface="Dotum" panose="020B0600000101010101" pitchFamily="34" charset="-127"/>
                          <a:cs typeface="Times New Roman" panose="02020603050405020304" pitchFamily="18" charset="0"/>
                        </a:rPr>
                        <a:t>Euro</a:t>
                      </a:r>
                      <a:r>
                        <a:rPr lang="en-US" sz="1400" b="1" dirty="0" smtClean="0">
                          <a:ln>
                            <a:solidFill>
                              <a:schemeClr val="tx1"/>
                            </a:solidFill>
                          </a:ln>
                          <a:effectLst/>
                          <a:latin typeface="+mj-lt"/>
                          <a:ea typeface="Dotum" panose="020B0600000101010101" pitchFamily="34" charset="-127"/>
                          <a:cs typeface="Times New Roman" panose="02020603050405020304" pitchFamily="18" charset="0"/>
                        </a:rPr>
                        <a:t>)</a:t>
                      </a:r>
                      <a:endParaRPr lang="tr-TR" sz="1400" b="1" dirty="0">
                        <a:ln>
                          <a:solidFill>
                            <a:schemeClr val="tx1"/>
                          </a:solidFill>
                        </a:ln>
                        <a:effectLst/>
                        <a:latin typeface="+mj-lt"/>
                        <a:ea typeface="Dotum" panose="020B0600000101010101" pitchFamily="34" charset="-127"/>
                        <a:cs typeface="Times New Roman" panose="02020603050405020304" pitchFamily="18" charset="0"/>
                      </a:endParaRPr>
                    </a:p>
                  </a:txBody>
                  <a:tcPr marL="0" marR="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R="184150" algn="ctr">
                        <a:spcAft>
                          <a:spcPts val="0"/>
                        </a:spcAft>
                      </a:pPr>
                      <a:r>
                        <a:rPr lang="en-US" sz="1400" b="1" dirty="0" err="1">
                          <a:ln>
                            <a:solidFill>
                              <a:schemeClr val="tx1"/>
                            </a:solidFill>
                          </a:ln>
                          <a:effectLst/>
                          <a:latin typeface="+mj-lt"/>
                          <a:ea typeface="Dotum" panose="020B0600000101010101" pitchFamily="34" charset="-127"/>
                          <a:cs typeface="Times New Roman" panose="02020603050405020304" pitchFamily="18" charset="0"/>
                        </a:rPr>
                        <a:t>Aylık</a:t>
                      </a:r>
                      <a:r>
                        <a:rPr lang="en-US" sz="1400" b="1" dirty="0">
                          <a:ln>
                            <a:solidFill>
                              <a:schemeClr val="tx1"/>
                            </a:solidFill>
                          </a:ln>
                          <a:effectLst/>
                          <a:latin typeface="+mj-lt"/>
                          <a:ea typeface="Dotum" panose="020B0600000101010101" pitchFamily="34" charset="-127"/>
                          <a:cs typeface="Times New Roman" panose="02020603050405020304" pitchFamily="18" charset="0"/>
                        </a:rPr>
                        <a:t> </a:t>
                      </a:r>
                      <a:r>
                        <a:rPr lang="en-US" sz="1400" b="1" dirty="0" err="1">
                          <a:ln>
                            <a:solidFill>
                              <a:schemeClr val="tx1"/>
                            </a:solidFill>
                          </a:ln>
                          <a:effectLst/>
                          <a:latin typeface="+mj-lt"/>
                          <a:ea typeface="Dotum" panose="020B0600000101010101" pitchFamily="34" charset="-127"/>
                          <a:cs typeface="Times New Roman" panose="02020603050405020304" pitchFamily="18" charset="0"/>
                        </a:rPr>
                        <a:t>Hibe</a:t>
                      </a:r>
                      <a:r>
                        <a:rPr lang="en-US" sz="1400" b="1" dirty="0">
                          <a:ln>
                            <a:solidFill>
                              <a:schemeClr val="tx1"/>
                            </a:solidFill>
                          </a:ln>
                          <a:effectLst/>
                          <a:latin typeface="+mj-lt"/>
                          <a:ea typeface="Dotum" panose="020B0600000101010101" pitchFamily="34" charset="-127"/>
                          <a:cs typeface="Times New Roman" panose="02020603050405020304" pitchFamily="18" charset="0"/>
                        </a:rPr>
                        <a:t> </a:t>
                      </a:r>
                      <a:r>
                        <a:rPr lang="en-US" sz="1400" b="1" dirty="0" err="1">
                          <a:ln>
                            <a:solidFill>
                              <a:schemeClr val="tx1"/>
                            </a:solidFill>
                          </a:ln>
                          <a:effectLst/>
                          <a:latin typeface="+mj-lt"/>
                          <a:ea typeface="Dotum" panose="020B0600000101010101" pitchFamily="34" charset="-127"/>
                          <a:cs typeface="Times New Roman" panose="02020603050405020304" pitchFamily="18" charset="0"/>
                        </a:rPr>
                        <a:t>Staj</a:t>
                      </a:r>
                      <a:r>
                        <a:rPr lang="en-US" sz="1400" b="1" dirty="0">
                          <a:ln>
                            <a:solidFill>
                              <a:schemeClr val="tx1"/>
                            </a:solidFill>
                          </a:ln>
                          <a:effectLst/>
                          <a:latin typeface="+mj-lt"/>
                          <a:ea typeface="Dotum" panose="020B0600000101010101" pitchFamily="34" charset="-127"/>
                          <a:cs typeface="Times New Roman" panose="02020603050405020304" pitchFamily="18" charset="0"/>
                        </a:rPr>
                        <a:t> </a:t>
                      </a:r>
                      <a:r>
                        <a:rPr lang="en-US" sz="1400" b="1" dirty="0" smtClean="0">
                          <a:ln>
                            <a:solidFill>
                              <a:schemeClr val="tx1"/>
                            </a:solidFill>
                          </a:ln>
                          <a:effectLst/>
                          <a:latin typeface="+mj-lt"/>
                          <a:ea typeface="Dotum" panose="020B0600000101010101" pitchFamily="34" charset="-127"/>
                          <a:cs typeface="Times New Roman" panose="02020603050405020304" pitchFamily="18" charset="0"/>
                        </a:rPr>
                        <a:t>(</a:t>
                      </a:r>
                      <a:r>
                        <a:rPr lang="tr-TR" sz="1400" b="1" dirty="0" smtClean="0">
                          <a:ln>
                            <a:solidFill>
                              <a:schemeClr val="tx1"/>
                            </a:solidFill>
                          </a:ln>
                          <a:effectLst/>
                          <a:latin typeface="+mj-lt"/>
                          <a:ea typeface="Dotum" panose="020B0600000101010101" pitchFamily="34" charset="-127"/>
                          <a:cs typeface="Times New Roman" panose="02020603050405020304" pitchFamily="18" charset="0"/>
                        </a:rPr>
                        <a:t>Euro</a:t>
                      </a:r>
                      <a:r>
                        <a:rPr lang="en-US" sz="1400" b="1" dirty="0" smtClean="0">
                          <a:ln>
                            <a:solidFill>
                              <a:schemeClr val="tx1"/>
                            </a:solidFill>
                          </a:ln>
                          <a:effectLst/>
                          <a:latin typeface="+mj-lt"/>
                          <a:ea typeface="Dotum" panose="020B0600000101010101" pitchFamily="34" charset="-127"/>
                          <a:cs typeface="Times New Roman" panose="02020603050405020304" pitchFamily="18" charset="0"/>
                        </a:rPr>
                        <a:t>)</a:t>
                      </a:r>
                      <a:endParaRPr lang="tr-TR" sz="1400" b="1" dirty="0">
                        <a:ln>
                          <a:solidFill>
                            <a:schemeClr val="tx1"/>
                          </a:solidFill>
                        </a:ln>
                        <a:effectLst/>
                        <a:latin typeface="+mj-lt"/>
                        <a:ea typeface="Dotum" panose="020B0600000101010101" pitchFamily="34" charset="-127"/>
                        <a:cs typeface="Times New Roman" panose="02020603050405020304" pitchFamily="18" charset="0"/>
                      </a:endParaRPr>
                    </a:p>
                  </a:txBody>
                  <a:tcPr marL="0" marR="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21407121"/>
                  </a:ext>
                </a:extLst>
              </a:tr>
              <a:tr h="1479158">
                <a:tc>
                  <a:txBody>
                    <a:bodyPr/>
                    <a:lstStyle/>
                    <a:p>
                      <a:pPr algn="ctr">
                        <a:spcAft>
                          <a:spcPts val="0"/>
                        </a:spcAft>
                      </a:pPr>
                      <a:r>
                        <a:rPr lang="en-US" sz="1400" b="0" dirty="0">
                          <a:ln>
                            <a:solidFill>
                              <a:schemeClr val="tx1"/>
                            </a:solidFill>
                          </a:ln>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400" b="0" dirty="0">
                        <a:ln>
                          <a:solidFill>
                            <a:schemeClr val="tx1"/>
                          </a:solidFill>
                        </a:ln>
                        <a:effectLst/>
                        <a:latin typeface="Times New Roman" panose="02020603050405020304" pitchFamily="18" charset="0"/>
                        <a:ea typeface="Times New Roman" panose="02020603050405020304" pitchFamily="18" charset="0"/>
                        <a:cs typeface="Times New Roman" panose="02020603050405020304" pitchFamily="18" charset="0"/>
                      </a:endParaRPr>
                    </a:p>
                    <a:p>
                      <a:pPr marL="62230" marR="54610" algn="ctr">
                        <a:spcAft>
                          <a:spcPts val="0"/>
                        </a:spcAft>
                      </a:pPr>
                      <a:endParaRPr lang="tr-TR" sz="1400" b="0" dirty="0" smtClean="0">
                        <a:ln>
                          <a:solidFill>
                            <a:schemeClr val="tx1"/>
                          </a:solidFill>
                        </a:ln>
                        <a:effectLst/>
                        <a:latin typeface="Times New Roman" panose="02020603050405020304" pitchFamily="18" charset="0"/>
                        <a:ea typeface="Times New Roman" panose="02020603050405020304" pitchFamily="18" charset="0"/>
                        <a:cs typeface="Times New Roman" panose="02020603050405020304" pitchFamily="18" charset="0"/>
                      </a:endParaRPr>
                    </a:p>
                    <a:p>
                      <a:pPr marL="62230" marR="54610" algn="ctr">
                        <a:spcAft>
                          <a:spcPts val="0"/>
                        </a:spcAft>
                      </a:pPr>
                      <a:r>
                        <a:rPr lang="en-US" sz="1400" b="0" dirty="0" smtClean="0">
                          <a:ln>
                            <a:solidFill>
                              <a:schemeClr val="tx1"/>
                            </a:solidFill>
                          </a:ln>
                          <a:effectLst/>
                          <a:latin typeface="Times New Roman" panose="02020603050405020304" pitchFamily="18" charset="0"/>
                          <a:ea typeface="Times New Roman" panose="02020603050405020304" pitchFamily="18" charset="0"/>
                          <a:cs typeface="Times New Roman" panose="02020603050405020304" pitchFamily="18" charset="0"/>
                        </a:rPr>
                        <a:t>1</a:t>
                      </a:r>
                      <a:r>
                        <a:rPr lang="en-US" sz="1400" b="0" dirty="0">
                          <a:ln>
                            <a:solidFill>
                              <a:schemeClr val="tx1"/>
                            </a:solidFill>
                          </a:ln>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400" b="0" dirty="0" smtClean="0">
                          <a:ln>
                            <a:solidFill>
                              <a:schemeClr val="tx1"/>
                            </a:solidFill>
                          </a:ln>
                          <a:effectLst/>
                          <a:latin typeface="Times New Roman" panose="02020603050405020304" pitchFamily="18" charset="0"/>
                          <a:ea typeface="Times New Roman" panose="02020603050405020304" pitchFamily="18" charset="0"/>
                          <a:cs typeface="Times New Roman" panose="02020603050405020304" pitchFamily="18" charset="0"/>
                        </a:rPr>
                        <a:t>Ve 2. </a:t>
                      </a:r>
                      <a:r>
                        <a:rPr lang="en-US" sz="1400" b="0" dirty="0" err="1" smtClean="0">
                          <a:ln>
                            <a:solidFill>
                              <a:schemeClr val="tx1"/>
                            </a:solidFill>
                          </a:ln>
                          <a:effectLst/>
                          <a:latin typeface="Times New Roman" panose="02020603050405020304" pitchFamily="18" charset="0"/>
                          <a:ea typeface="Times New Roman" panose="02020603050405020304" pitchFamily="18" charset="0"/>
                          <a:cs typeface="Times New Roman" panose="02020603050405020304" pitchFamily="18" charset="0"/>
                        </a:rPr>
                        <a:t>Grup</a:t>
                      </a:r>
                      <a:r>
                        <a:rPr lang="tr-TR" sz="1400" b="0" dirty="0" smtClean="0">
                          <a:ln>
                            <a:solidFill>
                              <a:schemeClr val="tx1"/>
                            </a:solidFill>
                          </a:ln>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400" b="0" dirty="0">
                        <a:ln>
                          <a:solidFill>
                            <a:schemeClr val="tx1"/>
                          </a:solidFill>
                        </a:ln>
                        <a:effectLst/>
                        <a:latin typeface="Times New Roman" panose="02020603050405020304" pitchFamily="18" charset="0"/>
                        <a:ea typeface="Times New Roman" panose="02020603050405020304" pitchFamily="18" charset="0"/>
                        <a:cs typeface="Times New Roman" panose="02020603050405020304" pitchFamily="18" charset="0"/>
                      </a:endParaRPr>
                    </a:p>
                    <a:p>
                      <a:pPr marL="62230" marR="54610" algn="ctr">
                        <a:spcAft>
                          <a:spcPts val="0"/>
                        </a:spcAft>
                      </a:pPr>
                      <a:r>
                        <a:rPr lang="en-US" sz="1400" b="0" dirty="0">
                          <a:ln>
                            <a:solidFill>
                              <a:schemeClr val="tx1"/>
                            </a:solidFill>
                          </a:ln>
                          <a:effectLst/>
                          <a:latin typeface="Times New Roman" panose="02020603050405020304" pitchFamily="18" charset="0"/>
                          <a:ea typeface="Times New Roman" panose="02020603050405020304" pitchFamily="18" charset="0"/>
                          <a:cs typeface="Times New Roman" panose="02020603050405020304" pitchFamily="18" charset="0"/>
                        </a:rPr>
                        <a:t>Program </a:t>
                      </a:r>
                      <a:r>
                        <a:rPr lang="en-US" sz="1400" b="0" dirty="0" err="1" smtClean="0">
                          <a:ln>
                            <a:solidFill>
                              <a:schemeClr val="tx1"/>
                            </a:solidFill>
                          </a:ln>
                          <a:effectLst/>
                          <a:latin typeface="Times New Roman" panose="02020603050405020304" pitchFamily="18" charset="0"/>
                          <a:ea typeface="Times New Roman" panose="02020603050405020304" pitchFamily="18" charset="0"/>
                          <a:cs typeface="Times New Roman" panose="02020603050405020304" pitchFamily="18" charset="0"/>
                        </a:rPr>
                        <a:t>Ülkeleri</a:t>
                      </a:r>
                      <a:endParaRPr lang="tr-TR" sz="1400" b="0" dirty="0">
                        <a:ln>
                          <a:solidFill>
                            <a:schemeClr val="tx1"/>
                          </a:solidFill>
                        </a:ln>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b="0" dirty="0">
                          <a:ln>
                            <a:solidFill>
                              <a:schemeClr val="tx1"/>
                            </a:solidFill>
                          </a:ln>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400" b="0" kern="1200" dirty="0" err="1"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Danimarka</a:t>
                      </a:r>
                      <a:r>
                        <a:rPr lang="en-GB" sz="1400" b="0" kern="1200" dirty="0"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 </a:t>
                      </a:r>
                      <a:r>
                        <a:rPr lang="en-GB" sz="1400" b="0" kern="1200" dirty="0" err="1"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Finlandiya</a:t>
                      </a:r>
                      <a:r>
                        <a:rPr lang="en-GB" sz="1400" b="0" kern="1200" dirty="0"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 </a:t>
                      </a:r>
                      <a:r>
                        <a:rPr lang="en-GB" sz="1400" b="0" kern="1200" dirty="0" err="1"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İzlanda</a:t>
                      </a:r>
                      <a:r>
                        <a:rPr lang="en-GB" sz="1400" b="0" kern="1200" dirty="0"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 </a:t>
                      </a:r>
                      <a:r>
                        <a:rPr lang="en-GB" sz="1400" b="0" kern="1200" dirty="0" err="1"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İrlanda</a:t>
                      </a:r>
                      <a:r>
                        <a:rPr lang="en-GB" sz="1400" b="0" kern="1200" dirty="0"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 </a:t>
                      </a:r>
                      <a:r>
                        <a:rPr lang="en-GB" sz="1400" b="0" kern="1200" dirty="0" err="1"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Lüksemburg</a:t>
                      </a:r>
                      <a:r>
                        <a:rPr lang="en-GB" sz="1400" b="0" kern="1200" dirty="0"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 </a:t>
                      </a:r>
                      <a:r>
                        <a:rPr lang="en-GB" sz="1400" b="0" kern="1200" dirty="0" err="1"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İsveç</a:t>
                      </a:r>
                      <a:r>
                        <a:rPr lang="en-GB" sz="1400" b="0" kern="1200" dirty="0"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 </a:t>
                      </a:r>
                      <a:r>
                        <a:rPr lang="en-GB" sz="1400" b="0" kern="1200" dirty="0" err="1"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Birleşik</a:t>
                      </a:r>
                      <a:r>
                        <a:rPr lang="en-GB" sz="1400" b="0" kern="1200" dirty="0"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 </a:t>
                      </a:r>
                      <a:r>
                        <a:rPr lang="en-GB" sz="1400" b="0" kern="1200" dirty="0" err="1"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Krallık</a:t>
                      </a:r>
                      <a:r>
                        <a:rPr lang="en-GB" sz="1400" b="0" kern="1200" dirty="0"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 </a:t>
                      </a:r>
                      <a:r>
                        <a:rPr lang="en-GB" sz="1400" b="0" kern="1200" dirty="0" err="1"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Lihtenştayn</a:t>
                      </a:r>
                      <a:r>
                        <a:rPr lang="en-GB" sz="1400" b="0" kern="1200" dirty="0"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 </a:t>
                      </a:r>
                      <a:r>
                        <a:rPr lang="en-GB" sz="1400" b="0" kern="1200" dirty="0" err="1"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Norveç</a:t>
                      </a:r>
                      <a:r>
                        <a:rPr lang="en-GB" sz="1400" b="0" kern="1200" dirty="0"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a:t>
                      </a:r>
                      <a:endParaRPr lang="tr-TR" sz="1400" b="0" dirty="0">
                        <a:ln>
                          <a:solidFill>
                            <a:schemeClr val="tx1"/>
                          </a:solidFill>
                        </a:ln>
                        <a:effectLst/>
                        <a:latin typeface="Times New Roman" panose="02020603050405020304" pitchFamily="18" charset="0"/>
                        <a:ea typeface="Times New Roman" panose="02020603050405020304" pitchFamily="18" charset="0"/>
                        <a:cs typeface="Times New Roman" panose="02020603050405020304" pitchFamily="18" charset="0"/>
                      </a:endParaRPr>
                    </a:p>
                    <a:p>
                      <a:pPr marL="62865" algn="ctr">
                        <a:spcAft>
                          <a:spcPts val="0"/>
                        </a:spcAft>
                      </a:pPr>
                      <a:r>
                        <a:rPr lang="en-GB" sz="1400" b="0" kern="1200" dirty="0" err="1"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Avusturya</a:t>
                      </a:r>
                      <a:r>
                        <a:rPr lang="en-GB" sz="1400" b="0" kern="1200" dirty="0"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 </a:t>
                      </a:r>
                      <a:r>
                        <a:rPr lang="en-GB" sz="1400" b="0" kern="1200" dirty="0" err="1"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Belçika</a:t>
                      </a:r>
                      <a:r>
                        <a:rPr lang="en-GB" sz="1400" b="0" kern="1200" dirty="0"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 </a:t>
                      </a:r>
                      <a:r>
                        <a:rPr lang="en-GB" sz="1400" b="0" kern="1200" dirty="0" err="1"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Almanya</a:t>
                      </a:r>
                      <a:r>
                        <a:rPr lang="en-GB" sz="1400" b="0" kern="1200" dirty="0"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 </a:t>
                      </a:r>
                      <a:r>
                        <a:rPr lang="en-GB" sz="1400" b="0" kern="1200" dirty="0" err="1"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Fransa</a:t>
                      </a:r>
                      <a:r>
                        <a:rPr lang="en-GB" sz="1400" b="0" kern="1200" dirty="0"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 </a:t>
                      </a:r>
                      <a:r>
                        <a:rPr lang="en-GB" sz="1400" b="0" kern="1200" dirty="0" err="1"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İtalya</a:t>
                      </a:r>
                      <a:r>
                        <a:rPr lang="en-GB" sz="1400" b="0" kern="1200" dirty="0"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 </a:t>
                      </a:r>
                      <a:r>
                        <a:rPr lang="en-GB" sz="1400" b="0" kern="1200" dirty="0" err="1"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Yunanistan</a:t>
                      </a:r>
                      <a:r>
                        <a:rPr lang="en-GB" sz="1400" b="0" kern="1200" dirty="0"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 </a:t>
                      </a:r>
                      <a:r>
                        <a:rPr lang="en-GB" sz="1400" b="0" kern="1200" dirty="0" err="1"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İspanya</a:t>
                      </a:r>
                      <a:r>
                        <a:rPr lang="en-GB" sz="1400" b="0" kern="1200" dirty="0"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 </a:t>
                      </a:r>
                      <a:r>
                        <a:rPr lang="tr-TR" sz="1400" b="0" kern="1200" dirty="0"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Güney Kıbrıs</a:t>
                      </a:r>
                      <a:r>
                        <a:rPr lang="en-GB" sz="1400" b="0" kern="1200" dirty="0"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 </a:t>
                      </a:r>
                      <a:r>
                        <a:rPr lang="en-GB" sz="1400" b="0" kern="1200" dirty="0" err="1"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Hollanda</a:t>
                      </a:r>
                      <a:r>
                        <a:rPr lang="en-GB" sz="1400" b="0" kern="1200" dirty="0"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 Malta, </a:t>
                      </a:r>
                      <a:r>
                        <a:rPr lang="en-GB" sz="1400" b="0" kern="1200" dirty="0" err="1"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Portekiz</a:t>
                      </a:r>
                      <a:r>
                        <a:rPr lang="en-GB" sz="1400" b="0" kern="1200" dirty="0"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a:t>
                      </a:r>
                      <a:endParaRPr lang="tr-TR" sz="1400" b="0" dirty="0">
                        <a:ln>
                          <a:solidFill>
                            <a:schemeClr val="tx1"/>
                          </a:solidFill>
                        </a:ln>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b="0" u="none" strike="noStrike" dirty="0">
                          <a:ln>
                            <a:solidFill>
                              <a:schemeClr val="tx1"/>
                            </a:solidFill>
                          </a:ln>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400" b="0" dirty="0">
                        <a:ln>
                          <a:solidFill>
                            <a:schemeClr val="tx1"/>
                          </a:solidFill>
                        </a:ln>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US" sz="1400" b="0" u="none" strike="noStrike" dirty="0">
                          <a:ln>
                            <a:solidFill>
                              <a:schemeClr val="tx1"/>
                            </a:solidFill>
                          </a:ln>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400" b="0" u="none" strike="noStrike" dirty="0" smtClean="0">
                        <a:ln>
                          <a:solidFill>
                            <a:schemeClr val="tx1"/>
                          </a:solidFill>
                        </a:ln>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endParaRPr lang="tr-TR" sz="1400" b="0" u="none" strike="noStrike" dirty="0" smtClean="0">
                        <a:ln>
                          <a:solidFill>
                            <a:schemeClr val="tx1"/>
                          </a:solidFill>
                        </a:ln>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US" sz="2800" b="0" u="sng" dirty="0" smtClean="0">
                          <a:ln>
                            <a:solidFill>
                              <a:schemeClr val="tx1"/>
                            </a:solidFill>
                          </a:ln>
                          <a:effectLst/>
                          <a:latin typeface="Times New Roman" panose="02020603050405020304" pitchFamily="18" charset="0"/>
                          <a:ea typeface="Times New Roman" panose="02020603050405020304" pitchFamily="18" charset="0"/>
                          <a:cs typeface="Times New Roman" panose="02020603050405020304" pitchFamily="18" charset="0"/>
                        </a:rPr>
                        <a:t>500</a:t>
                      </a:r>
                      <a:endParaRPr lang="tr-TR" sz="2800" b="0" dirty="0">
                        <a:ln>
                          <a:solidFill>
                            <a:schemeClr val="tx1"/>
                          </a:solidFill>
                        </a:ln>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US" sz="1400" b="0" u="none" strike="noStrike" dirty="0">
                          <a:ln>
                            <a:solidFill>
                              <a:schemeClr val="tx1"/>
                            </a:solidFill>
                          </a:ln>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400" b="0" dirty="0">
                        <a:ln>
                          <a:solidFill>
                            <a:schemeClr val="tx1"/>
                          </a:solidFill>
                        </a:ln>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b="0" dirty="0">
                          <a:ln>
                            <a:solidFill>
                              <a:schemeClr val="tx1"/>
                            </a:solidFill>
                          </a:ln>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400" b="0" dirty="0">
                        <a:ln>
                          <a:solidFill>
                            <a:schemeClr val="tx1"/>
                          </a:solidFill>
                        </a:ln>
                        <a:effectLst/>
                        <a:latin typeface="Times New Roman" panose="02020603050405020304" pitchFamily="18" charset="0"/>
                        <a:ea typeface="Times New Roman" panose="02020603050405020304" pitchFamily="18" charset="0"/>
                        <a:cs typeface="Times New Roman" panose="02020603050405020304" pitchFamily="18" charset="0"/>
                      </a:endParaRPr>
                    </a:p>
                    <a:p>
                      <a:pPr marL="271145" marR="271145" algn="ctr">
                        <a:spcAft>
                          <a:spcPts val="0"/>
                        </a:spcAft>
                      </a:pPr>
                      <a:endParaRPr lang="tr-TR" sz="1400" b="0" dirty="0" smtClean="0">
                        <a:ln>
                          <a:solidFill>
                            <a:schemeClr val="tx1"/>
                          </a:solidFill>
                        </a:ln>
                        <a:effectLst/>
                        <a:latin typeface="Times New Roman" panose="02020603050405020304" pitchFamily="18" charset="0"/>
                        <a:ea typeface="Times New Roman" panose="02020603050405020304" pitchFamily="18" charset="0"/>
                        <a:cs typeface="Times New Roman" panose="02020603050405020304" pitchFamily="18" charset="0"/>
                      </a:endParaRPr>
                    </a:p>
                    <a:p>
                      <a:pPr marL="271145" marR="271145" algn="ctr">
                        <a:spcAft>
                          <a:spcPts val="0"/>
                        </a:spcAft>
                      </a:pPr>
                      <a:endParaRPr lang="tr-TR" sz="1400" b="0" dirty="0" smtClean="0">
                        <a:ln>
                          <a:solidFill>
                            <a:schemeClr val="tx1"/>
                          </a:solidFill>
                        </a:ln>
                        <a:effectLst/>
                        <a:latin typeface="Times New Roman" panose="02020603050405020304" pitchFamily="18" charset="0"/>
                        <a:ea typeface="Times New Roman" panose="02020603050405020304" pitchFamily="18" charset="0"/>
                        <a:cs typeface="Times New Roman" panose="02020603050405020304" pitchFamily="18" charset="0"/>
                      </a:endParaRPr>
                    </a:p>
                    <a:p>
                      <a:pPr marL="271145" marR="271145" algn="ctr">
                        <a:spcAft>
                          <a:spcPts val="0"/>
                        </a:spcAft>
                      </a:pPr>
                      <a:r>
                        <a:rPr lang="en-US" sz="1400" b="0" dirty="0" smtClean="0">
                          <a:ln>
                            <a:solidFill>
                              <a:schemeClr val="tx1"/>
                            </a:solidFill>
                          </a:ln>
                          <a:effectLst/>
                          <a:latin typeface="Times New Roman" panose="02020603050405020304" pitchFamily="18" charset="0"/>
                          <a:ea typeface="Times New Roman" panose="02020603050405020304" pitchFamily="18" charset="0"/>
                          <a:cs typeface="Times New Roman" panose="02020603050405020304" pitchFamily="18" charset="0"/>
                        </a:rPr>
                        <a:t>600</a:t>
                      </a:r>
                      <a:endParaRPr lang="tr-TR" sz="1400" b="0" dirty="0">
                        <a:ln>
                          <a:solidFill>
                            <a:schemeClr val="tx1"/>
                          </a:solidFill>
                        </a:ln>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US" sz="1400" b="0" dirty="0">
                          <a:ln>
                            <a:solidFill>
                              <a:schemeClr val="tx1"/>
                            </a:solidFill>
                          </a:ln>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400" b="0" dirty="0">
                        <a:ln>
                          <a:solidFill>
                            <a:schemeClr val="tx1"/>
                          </a:solidFill>
                        </a:ln>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229173019"/>
                  </a:ext>
                </a:extLst>
              </a:tr>
              <a:tr h="1005857">
                <a:tc>
                  <a:txBody>
                    <a:bodyPr/>
                    <a:lstStyle/>
                    <a:p>
                      <a:pPr marL="62230" marR="54610" algn="ctr">
                        <a:spcAft>
                          <a:spcPts val="0"/>
                        </a:spcAft>
                      </a:pPr>
                      <a:endParaRPr lang="tr-TR" sz="1400" b="0" dirty="0" smtClean="0">
                        <a:ln>
                          <a:solidFill>
                            <a:schemeClr val="tx1"/>
                          </a:solidFill>
                        </a:ln>
                        <a:effectLst/>
                        <a:latin typeface="Times New Roman" panose="02020603050405020304" pitchFamily="18" charset="0"/>
                        <a:ea typeface="Times New Roman" panose="02020603050405020304" pitchFamily="18" charset="0"/>
                        <a:cs typeface="Times New Roman" panose="02020603050405020304" pitchFamily="18" charset="0"/>
                      </a:endParaRPr>
                    </a:p>
                    <a:p>
                      <a:pPr marL="62230" marR="54610" algn="ctr">
                        <a:spcAft>
                          <a:spcPts val="0"/>
                        </a:spcAft>
                      </a:pPr>
                      <a:r>
                        <a:rPr lang="en-US" sz="1400" b="0" dirty="0" smtClean="0">
                          <a:ln>
                            <a:solidFill>
                              <a:schemeClr val="tx1"/>
                            </a:solidFill>
                          </a:ln>
                          <a:effectLst/>
                          <a:latin typeface="Times New Roman" panose="02020603050405020304" pitchFamily="18" charset="0"/>
                          <a:ea typeface="Times New Roman" panose="02020603050405020304" pitchFamily="18" charset="0"/>
                          <a:cs typeface="Times New Roman" panose="02020603050405020304" pitchFamily="18" charset="0"/>
                        </a:rPr>
                        <a:t>3</a:t>
                      </a:r>
                      <a:r>
                        <a:rPr lang="en-US" sz="1400" b="0" dirty="0">
                          <a:ln>
                            <a:solidFill>
                              <a:schemeClr val="tx1"/>
                            </a:solidFill>
                          </a:ln>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b="0" dirty="0" err="1">
                          <a:ln>
                            <a:solidFill>
                              <a:schemeClr val="tx1"/>
                            </a:solidFill>
                          </a:ln>
                          <a:effectLst/>
                          <a:latin typeface="Times New Roman" panose="02020603050405020304" pitchFamily="18" charset="0"/>
                          <a:ea typeface="Times New Roman" panose="02020603050405020304" pitchFamily="18" charset="0"/>
                          <a:cs typeface="Times New Roman" panose="02020603050405020304" pitchFamily="18" charset="0"/>
                        </a:rPr>
                        <a:t>Grup</a:t>
                      </a:r>
                      <a:endParaRPr lang="tr-TR" sz="1400" b="0" dirty="0">
                        <a:ln>
                          <a:solidFill>
                            <a:schemeClr val="tx1"/>
                          </a:solidFill>
                        </a:ln>
                        <a:effectLst/>
                        <a:latin typeface="Times New Roman" panose="02020603050405020304" pitchFamily="18" charset="0"/>
                        <a:ea typeface="Times New Roman" panose="02020603050405020304" pitchFamily="18" charset="0"/>
                        <a:cs typeface="Times New Roman" panose="02020603050405020304" pitchFamily="18" charset="0"/>
                      </a:endParaRPr>
                    </a:p>
                    <a:p>
                      <a:pPr marL="62230" marR="54610" algn="ctr">
                        <a:spcAft>
                          <a:spcPts val="0"/>
                        </a:spcAft>
                      </a:pPr>
                      <a:r>
                        <a:rPr lang="en-US" sz="1400" b="0" dirty="0">
                          <a:ln>
                            <a:solidFill>
                              <a:schemeClr val="tx1"/>
                            </a:solidFill>
                          </a:ln>
                          <a:effectLst/>
                          <a:latin typeface="Times New Roman" panose="02020603050405020304" pitchFamily="18" charset="0"/>
                          <a:ea typeface="Times New Roman" panose="02020603050405020304" pitchFamily="18" charset="0"/>
                          <a:cs typeface="Times New Roman" panose="02020603050405020304" pitchFamily="18" charset="0"/>
                        </a:rPr>
                        <a:t>Program </a:t>
                      </a:r>
                      <a:r>
                        <a:rPr lang="en-US" sz="1400" b="0" dirty="0" err="1">
                          <a:ln>
                            <a:solidFill>
                              <a:schemeClr val="tx1"/>
                            </a:solidFill>
                          </a:ln>
                          <a:effectLst/>
                          <a:latin typeface="Times New Roman" panose="02020603050405020304" pitchFamily="18" charset="0"/>
                          <a:ea typeface="Times New Roman" panose="02020603050405020304" pitchFamily="18" charset="0"/>
                          <a:cs typeface="Times New Roman" panose="02020603050405020304" pitchFamily="18" charset="0"/>
                        </a:rPr>
                        <a:t>Ülkeleri</a:t>
                      </a:r>
                      <a:endParaRPr lang="tr-TR" sz="1400" b="0" dirty="0">
                        <a:ln>
                          <a:solidFill>
                            <a:schemeClr val="tx1"/>
                          </a:solidFill>
                        </a:ln>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62865" marR="66675" algn="ctr">
                        <a:spcAft>
                          <a:spcPts val="0"/>
                        </a:spcAft>
                      </a:pPr>
                      <a:r>
                        <a:rPr lang="en-GB" sz="1400" b="0" kern="1200" dirty="0" err="1"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Bulgaristan</a:t>
                      </a:r>
                      <a:r>
                        <a:rPr lang="en-GB" sz="1400" b="0" kern="1200" dirty="0"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 </a:t>
                      </a:r>
                      <a:r>
                        <a:rPr lang="en-GB" sz="1400" b="0" kern="1200" dirty="0" err="1"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Hırvatistan</a:t>
                      </a:r>
                      <a:r>
                        <a:rPr lang="en-GB" sz="1400" b="0" kern="1200" dirty="0"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 </a:t>
                      </a:r>
                      <a:r>
                        <a:rPr lang="en-GB" sz="1400" b="0" kern="1200" dirty="0" err="1"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Çek</a:t>
                      </a:r>
                      <a:r>
                        <a:rPr lang="en-GB" sz="1400" b="0" kern="1200" dirty="0"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 </a:t>
                      </a:r>
                      <a:r>
                        <a:rPr lang="en-GB" sz="1400" b="0" kern="1200" dirty="0" err="1"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Cumhuriyeti</a:t>
                      </a:r>
                      <a:r>
                        <a:rPr lang="en-GB" sz="1400" b="0" kern="1200" dirty="0"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 </a:t>
                      </a:r>
                      <a:r>
                        <a:rPr lang="en-GB" sz="1400" b="0" kern="1200" dirty="0" err="1"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Estonya</a:t>
                      </a:r>
                      <a:r>
                        <a:rPr lang="en-GB" sz="1400" b="0" kern="1200" dirty="0"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 </a:t>
                      </a:r>
                      <a:r>
                        <a:rPr lang="en-GB" sz="1400" b="0" kern="1200" dirty="0" err="1"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Letonya</a:t>
                      </a:r>
                      <a:r>
                        <a:rPr lang="en-GB" sz="1400" b="0" kern="1200" dirty="0"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 </a:t>
                      </a:r>
                      <a:r>
                        <a:rPr lang="en-GB" sz="1400" b="0" kern="1200" dirty="0" err="1"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Litvanya</a:t>
                      </a:r>
                      <a:r>
                        <a:rPr lang="en-GB" sz="1400" b="0" kern="1200" dirty="0"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 </a:t>
                      </a:r>
                      <a:r>
                        <a:rPr lang="en-GB" sz="1400" b="0" kern="1200" dirty="0" err="1"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Macaristan</a:t>
                      </a:r>
                      <a:r>
                        <a:rPr lang="en-GB" sz="1400" b="0" kern="1200" dirty="0"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 </a:t>
                      </a:r>
                      <a:r>
                        <a:rPr lang="en-GB" sz="1400" b="0" kern="1200" dirty="0" err="1"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Polonya</a:t>
                      </a:r>
                      <a:r>
                        <a:rPr lang="en-GB" sz="1400" b="0" kern="1200" dirty="0"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 </a:t>
                      </a:r>
                      <a:r>
                        <a:rPr lang="en-GB" sz="1400" b="0" kern="1200" dirty="0" err="1"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Romanya</a:t>
                      </a:r>
                      <a:r>
                        <a:rPr lang="en-GB" sz="1400" b="0" kern="1200" dirty="0"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a:t>
                      </a:r>
                      <a:r>
                        <a:rPr lang="tr-TR" sz="1400" b="0" kern="1200" dirty="0"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 Sırbistan,</a:t>
                      </a:r>
                      <a:r>
                        <a:rPr lang="en-GB" sz="1400" b="0" kern="1200" dirty="0"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 </a:t>
                      </a:r>
                      <a:r>
                        <a:rPr lang="en-GB" sz="1400" b="0" kern="1200" dirty="0" err="1"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Slovakya</a:t>
                      </a:r>
                      <a:r>
                        <a:rPr lang="en-GB" sz="1400" b="0" kern="1200" dirty="0"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 </a:t>
                      </a:r>
                      <a:r>
                        <a:rPr lang="en-GB" sz="1400" b="0" kern="1200" dirty="0" err="1"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Slovenya</a:t>
                      </a:r>
                      <a:r>
                        <a:rPr lang="en-GB" sz="1400" b="0" kern="1200" dirty="0"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 </a:t>
                      </a:r>
                      <a:r>
                        <a:rPr lang="en-GB" sz="1400" b="0" kern="1200" dirty="0" err="1"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Makedonya</a:t>
                      </a:r>
                      <a:r>
                        <a:rPr lang="en-GB" sz="1400" b="0" kern="1200" dirty="0"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 </a:t>
                      </a:r>
                      <a:r>
                        <a:rPr lang="en-GB" sz="1400" b="0" kern="1200" dirty="0" err="1"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Türkiye</a:t>
                      </a:r>
                      <a:r>
                        <a:rPr lang="en-GB" sz="1400" b="0" kern="1200" dirty="0" smtClean="0">
                          <a:ln>
                            <a:solidFill>
                              <a:schemeClr val="tx1"/>
                            </a:solidFill>
                          </a:ln>
                          <a:solidFill>
                            <a:schemeClr val="tx1"/>
                          </a:solidFill>
                          <a:effectLst/>
                          <a:latin typeface="Times New Roman" panose="02020603050405020304" pitchFamily="18" charset="0"/>
                          <a:ea typeface="+mn-ea"/>
                          <a:cs typeface="Times New Roman" panose="02020603050405020304" pitchFamily="18" charset="0"/>
                        </a:rPr>
                        <a:t>.</a:t>
                      </a:r>
                      <a:endParaRPr lang="tr-TR" sz="1400" b="0" dirty="0">
                        <a:ln>
                          <a:solidFill>
                            <a:schemeClr val="tx1"/>
                          </a:solidFill>
                        </a:ln>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b="0" u="none" strike="noStrike" dirty="0">
                          <a:ln>
                            <a:solidFill>
                              <a:schemeClr val="tx1"/>
                            </a:solidFill>
                          </a:ln>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400" b="0" dirty="0">
                        <a:ln>
                          <a:solidFill>
                            <a:schemeClr val="tx1"/>
                          </a:solidFill>
                        </a:ln>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US" sz="2800" b="0" u="none" strike="noStrike" dirty="0">
                          <a:ln>
                            <a:solidFill>
                              <a:schemeClr val="tx1"/>
                            </a:solidFill>
                          </a:ln>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0" u="sng" dirty="0" smtClean="0">
                          <a:ln>
                            <a:solidFill>
                              <a:schemeClr val="tx1"/>
                            </a:solidFill>
                          </a:ln>
                          <a:effectLst/>
                          <a:latin typeface="Times New Roman" panose="02020603050405020304" pitchFamily="18" charset="0"/>
                          <a:ea typeface="Times New Roman" panose="02020603050405020304" pitchFamily="18" charset="0"/>
                          <a:cs typeface="Times New Roman" panose="02020603050405020304" pitchFamily="18" charset="0"/>
                        </a:rPr>
                        <a:t>300</a:t>
                      </a:r>
                      <a:endParaRPr lang="tr-TR" sz="2800" b="0" dirty="0">
                        <a:ln>
                          <a:solidFill>
                            <a:schemeClr val="tx1"/>
                          </a:solidFill>
                        </a:ln>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tr-TR" sz="1400" b="0" dirty="0">
                        <a:ln>
                          <a:solidFill>
                            <a:schemeClr val="tx1"/>
                          </a:solidFill>
                        </a:ln>
                        <a:effectLst/>
                        <a:latin typeface="Times New Roman" panose="02020603050405020304" pitchFamily="18" charset="0"/>
                        <a:ea typeface="Times New Roman" panose="02020603050405020304" pitchFamily="18" charset="0"/>
                        <a:cs typeface="Times New Roman" panose="02020603050405020304" pitchFamily="18" charset="0"/>
                      </a:endParaRPr>
                    </a:p>
                    <a:p>
                      <a:pPr marL="271145" marR="271145" algn="ctr">
                        <a:spcAft>
                          <a:spcPts val="0"/>
                        </a:spcAft>
                      </a:pPr>
                      <a:endParaRPr lang="tr-TR" sz="1400" b="0" dirty="0" smtClean="0">
                        <a:ln>
                          <a:solidFill>
                            <a:schemeClr val="tx1"/>
                          </a:solidFill>
                        </a:ln>
                        <a:effectLst/>
                        <a:latin typeface="Times New Roman" panose="02020603050405020304" pitchFamily="18" charset="0"/>
                        <a:ea typeface="Times New Roman" panose="02020603050405020304" pitchFamily="18" charset="0"/>
                        <a:cs typeface="Times New Roman" panose="02020603050405020304" pitchFamily="18" charset="0"/>
                      </a:endParaRPr>
                    </a:p>
                    <a:p>
                      <a:pPr marL="271145" marR="271145" algn="ctr">
                        <a:spcAft>
                          <a:spcPts val="0"/>
                        </a:spcAft>
                      </a:pPr>
                      <a:r>
                        <a:rPr lang="en-US" sz="1400" b="0" dirty="0" smtClean="0">
                          <a:ln>
                            <a:solidFill>
                              <a:schemeClr val="tx1"/>
                            </a:solidFill>
                          </a:ln>
                          <a:effectLst/>
                          <a:latin typeface="Times New Roman" panose="02020603050405020304" pitchFamily="18" charset="0"/>
                          <a:ea typeface="Times New Roman" panose="02020603050405020304" pitchFamily="18" charset="0"/>
                          <a:cs typeface="Times New Roman" panose="02020603050405020304" pitchFamily="18" charset="0"/>
                        </a:rPr>
                        <a:t>400</a:t>
                      </a:r>
                      <a:endParaRPr lang="tr-TR" sz="1400" b="0" dirty="0">
                        <a:ln>
                          <a:solidFill>
                            <a:schemeClr val="tx1"/>
                          </a:solidFill>
                        </a:ln>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699426331"/>
                  </a:ext>
                </a:extLst>
              </a:tr>
            </a:tbl>
          </a:graphicData>
        </a:graphic>
      </p:graphicFrame>
      <p:sp>
        <p:nvSpPr>
          <p:cNvPr id="3" name="Dikdörtgen 2"/>
          <p:cNvSpPr/>
          <p:nvPr/>
        </p:nvSpPr>
        <p:spPr>
          <a:xfrm>
            <a:off x="1979712" y="1597196"/>
            <a:ext cx="5472608" cy="82369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solidFill>
                  <a:schemeClr val="tx1"/>
                </a:solidFill>
              </a:rPr>
              <a:t>2019  SÖZLEŞME DÖNEMİ KAPSAMINDA SEÇİLEN ÖĞRENCİLER İÇİN</a:t>
            </a:r>
            <a:endParaRPr lang="tr-TR" sz="2400" b="1" dirty="0">
              <a:solidFill>
                <a:schemeClr val="tx1"/>
              </a:solidFill>
            </a:endParaRPr>
          </a:p>
        </p:txBody>
      </p:sp>
      <p:pic>
        <p:nvPicPr>
          <p:cNvPr id="9" name="Picture 6" descr="C:\Users\kerim\Desktop\ua_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472727"/>
            <a:ext cx="1656184" cy="727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Resim 9" descr="C:\Users\kerim\Desktop\indir.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39752" y="574667"/>
            <a:ext cx="2088232" cy="651528"/>
          </a:xfrm>
          <a:prstGeom prst="rect">
            <a:avLst/>
          </a:prstGeom>
          <a:noFill/>
          <a:ln>
            <a:noFill/>
          </a:ln>
        </p:spPr>
      </p:pic>
      <p:pic>
        <p:nvPicPr>
          <p:cNvPr id="11" name="Resim 10" descr="C:\Users\ilyas-UA\Desktop\ingilizce-2.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445531"/>
            <a:ext cx="1564640" cy="1095375"/>
          </a:xfrm>
          <a:prstGeom prst="rect">
            <a:avLst/>
          </a:prstGeom>
          <a:noFill/>
          <a:ln>
            <a:noFill/>
          </a:ln>
        </p:spPr>
      </p:pic>
    </p:spTree>
    <p:extLst>
      <p:ext uri="{BB962C8B-B14F-4D97-AF65-F5344CB8AC3E}">
        <p14:creationId xmlns:p14="http://schemas.microsoft.com/office/powerpoint/2010/main" val="308744920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82599" y="2206923"/>
            <a:ext cx="7772400" cy="936104"/>
          </a:xfrm>
        </p:spPr>
        <p:txBody>
          <a:bodyPr>
            <a:noAutofit/>
          </a:bodyPr>
          <a:lstStyle/>
          <a:p>
            <a:pPr eaLnBrk="0" hangingPunct="0">
              <a:defRPr/>
            </a:pPr>
            <a:r>
              <a:rPr lang="tr-TR" sz="4800" b="1" dirty="0">
                <a:solidFill>
                  <a:schemeClr val="accent1">
                    <a:lumMod val="75000"/>
                  </a:schemeClr>
                </a:solidFill>
                <a:latin typeface="Comic Sans MS" pitchFamily="66" charset="0"/>
              </a:rPr>
              <a:t/>
            </a:r>
            <a:br>
              <a:rPr lang="tr-TR" sz="4800" b="1" dirty="0">
                <a:solidFill>
                  <a:schemeClr val="accent1">
                    <a:lumMod val="75000"/>
                  </a:schemeClr>
                </a:solidFill>
                <a:latin typeface="Comic Sans MS" pitchFamily="66" charset="0"/>
              </a:rPr>
            </a:br>
            <a:r>
              <a:rPr lang="tr-TR" sz="4800" b="1" dirty="0">
                <a:solidFill>
                  <a:schemeClr val="accent1">
                    <a:lumMod val="75000"/>
                  </a:schemeClr>
                </a:solidFill>
                <a:latin typeface="Comic Sans MS" pitchFamily="66" charset="0"/>
              </a:rPr>
              <a:t/>
            </a:r>
            <a:br>
              <a:rPr lang="tr-TR" sz="4800" b="1" dirty="0">
                <a:solidFill>
                  <a:schemeClr val="accent1">
                    <a:lumMod val="75000"/>
                  </a:schemeClr>
                </a:solidFill>
                <a:latin typeface="Comic Sans MS" pitchFamily="66" charset="0"/>
              </a:rPr>
            </a:br>
            <a:r>
              <a:rPr lang="tr-TR" sz="4800" b="1" dirty="0">
                <a:solidFill>
                  <a:schemeClr val="accent1">
                    <a:lumMod val="75000"/>
                  </a:schemeClr>
                </a:solidFill>
                <a:latin typeface="Comic Sans MS" pitchFamily="66" charset="0"/>
              </a:rPr>
              <a:t/>
            </a:r>
            <a:br>
              <a:rPr lang="tr-TR" sz="4800" b="1" dirty="0">
                <a:solidFill>
                  <a:schemeClr val="accent1">
                    <a:lumMod val="75000"/>
                  </a:schemeClr>
                </a:solidFill>
                <a:latin typeface="Comic Sans MS" pitchFamily="66" charset="0"/>
              </a:rPr>
            </a:br>
            <a:endParaRPr lang="tr-TR" sz="4800" dirty="0">
              <a:solidFill>
                <a:schemeClr val="accent3">
                  <a:lumMod val="75000"/>
                </a:schemeClr>
              </a:solidFill>
            </a:endParaRPr>
          </a:p>
        </p:txBody>
      </p:sp>
      <p:sp>
        <p:nvSpPr>
          <p:cNvPr id="3" name="Alt Başlık 2"/>
          <p:cNvSpPr>
            <a:spLocks noGrp="1"/>
          </p:cNvSpPr>
          <p:nvPr>
            <p:ph type="subTitle" idx="1"/>
          </p:nvPr>
        </p:nvSpPr>
        <p:spPr>
          <a:xfrm>
            <a:off x="2098386" y="2751235"/>
            <a:ext cx="6794093" cy="3647371"/>
          </a:xfrm>
        </p:spPr>
        <p:txBody>
          <a:bodyPr>
            <a:noAutofit/>
          </a:bodyPr>
          <a:lstStyle/>
          <a:p>
            <a:pPr lvl="0" algn="r"/>
            <a:r>
              <a:rPr lang="tr-TR" altLang="en-US" sz="3600" dirty="0">
                <a:solidFill>
                  <a:schemeClr val="tx1"/>
                </a:solidFill>
                <a:latin typeface="Candara" panose="020E0502030303020204" pitchFamily="34" charset="0"/>
              </a:rPr>
              <a:t>*</a:t>
            </a:r>
            <a:r>
              <a:rPr lang="tr-TR" altLang="en-US" sz="3600" dirty="0">
                <a:solidFill>
                  <a:srgbClr val="FF0000"/>
                </a:solidFill>
                <a:latin typeface="Candara" panose="020E0502030303020204" pitchFamily="34" charset="0"/>
              </a:rPr>
              <a:t>Gitmeden önce toplam hibenin %80’i</a:t>
            </a:r>
            <a:r>
              <a:rPr lang="tr-TR" altLang="en-US" sz="3600" dirty="0">
                <a:solidFill>
                  <a:prstClr val="black"/>
                </a:solidFill>
                <a:latin typeface="Candara" panose="020E0502030303020204" pitchFamily="34" charset="0"/>
              </a:rPr>
              <a:t> öğrencinin hesabına yatırılır.  </a:t>
            </a:r>
          </a:p>
          <a:p>
            <a:pPr marL="342900" lvl="0" indent="-342900" algn="r"/>
            <a:r>
              <a:rPr lang="tr-TR" altLang="en-US" sz="3600" dirty="0">
                <a:solidFill>
                  <a:prstClr val="black"/>
                </a:solidFill>
                <a:latin typeface="Candara" panose="020E0502030303020204" pitchFamily="34" charset="0"/>
              </a:rPr>
              <a:t>*Kalan %20’lik hibe, öğrencinin geri döndükten sonraki </a:t>
            </a:r>
            <a:r>
              <a:rPr lang="tr-TR" altLang="en-US" sz="3600" dirty="0">
                <a:solidFill>
                  <a:srgbClr val="FF0000"/>
                </a:solidFill>
                <a:latin typeface="Candara" panose="020E0502030303020204" pitchFamily="34" charset="0"/>
              </a:rPr>
              <a:t>katılım sertifikasındaki tarih ve başarı oranı dikkate alınarak</a:t>
            </a:r>
            <a:r>
              <a:rPr lang="tr-TR" altLang="en-US" sz="3600" dirty="0">
                <a:solidFill>
                  <a:prstClr val="black"/>
                </a:solidFill>
                <a:latin typeface="Candara" panose="020E0502030303020204" pitchFamily="34" charset="0"/>
              </a:rPr>
              <a:t> ödenir. </a:t>
            </a:r>
          </a:p>
          <a:p>
            <a:endParaRPr lang="tr-TR" altLang="en-US" sz="2400" b="1" dirty="0">
              <a:solidFill>
                <a:schemeClr val="tx1"/>
              </a:solidFill>
              <a:highlight>
                <a:srgbClr val="FFFF00"/>
              </a:highlight>
              <a:latin typeface="Agency FB" panose="020B0503020202020204" pitchFamily="34" charset="0"/>
            </a:endParaRPr>
          </a:p>
        </p:txBody>
      </p:sp>
      <p:sp>
        <p:nvSpPr>
          <p:cNvPr id="4" name="Dikdörtgen 3"/>
          <p:cNvSpPr/>
          <p:nvPr/>
        </p:nvSpPr>
        <p:spPr>
          <a:xfrm>
            <a:off x="1634530" y="1510847"/>
            <a:ext cx="6696744" cy="1200329"/>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r-TR" altLang="en-US" sz="3600" b="1" i="0" u="sng" strike="noStrike" kern="0" cap="none" spc="0" normalizeH="0" baseline="0" noProof="0" dirty="0">
                <a:ln>
                  <a:noFill/>
                </a:ln>
                <a:solidFill>
                  <a:srgbClr val="FF6600"/>
                </a:solidFill>
                <a:effectLst/>
                <a:highlight>
                  <a:srgbClr val="000000"/>
                </a:highlight>
                <a:uLnTx/>
                <a:uFillTx/>
                <a:latin typeface="Wide Latin" panose="020A0A07050505020404" pitchFamily="18" charset="0"/>
                <a:ea typeface="Segoe UI Black" panose="020B0A02040204020203" pitchFamily="34" charset="0"/>
                <a:cs typeface="Segoe UI Black" panose="020B0A02040204020203" pitchFamily="34" charset="0"/>
              </a:rPr>
              <a:t>Maddi destek alacak mıyım?</a:t>
            </a:r>
            <a:r>
              <a:rPr kumimoji="0" lang="tr-TR" altLang="en-US" sz="3600" b="0" i="0" u="sng" strike="noStrike" kern="0" cap="none" spc="0" normalizeH="0" baseline="0" noProof="0" dirty="0">
                <a:ln>
                  <a:noFill/>
                </a:ln>
                <a:solidFill>
                  <a:srgbClr val="FF6600"/>
                </a:solidFill>
                <a:effectLst/>
                <a:highlight>
                  <a:srgbClr val="000000"/>
                </a:highlight>
                <a:uLnTx/>
                <a:uFillTx/>
                <a:latin typeface="Wide Latin" panose="020A0A07050505020404" pitchFamily="18" charset="0"/>
                <a:ea typeface="Segoe UI Black" panose="020B0A02040204020203" pitchFamily="34" charset="0"/>
                <a:cs typeface="Segoe UI Black" panose="020B0A02040204020203" pitchFamily="34" charset="0"/>
              </a:rPr>
              <a:t> </a:t>
            </a:r>
            <a:endParaRPr kumimoji="0" lang="tr-TR" sz="1800" b="0" i="0" u="sng" strike="noStrike" kern="0" cap="none" spc="0" normalizeH="0" baseline="0" noProof="0" dirty="0">
              <a:ln>
                <a:noFill/>
              </a:ln>
              <a:solidFill>
                <a:srgbClr val="FF6600"/>
              </a:solidFill>
              <a:effectLst/>
              <a:highlight>
                <a:srgbClr val="000000"/>
              </a:highlight>
              <a:uLnTx/>
              <a:uFillTx/>
              <a:latin typeface="Wide Latin" panose="020A0A07050505020404" pitchFamily="18" charset="0"/>
              <a:ea typeface="Segoe UI Black" panose="020B0A02040204020203" pitchFamily="34" charset="0"/>
              <a:cs typeface="Segoe UI Black" panose="020B0A02040204020203" pitchFamily="34" charset="0"/>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812" y="2474585"/>
            <a:ext cx="1965574" cy="2156033"/>
          </a:xfrm>
          <a:prstGeom prst="rect">
            <a:avLst/>
          </a:prstGeom>
        </p:spPr>
      </p:pic>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0796" y="4900822"/>
            <a:ext cx="2615638" cy="1743759"/>
          </a:xfrm>
          <a:prstGeom prst="rect">
            <a:avLst/>
          </a:prstGeom>
        </p:spPr>
      </p:pic>
      <p:pic>
        <p:nvPicPr>
          <p:cNvPr id="11" name="Picture 6" descr="C:\Users\kerim\Desktop\ua_log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0032" y="472727"/>
            <a:ext cx="1656184" cy="727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Resim 11" descr="C:\Users\kerim\Desktop\indir.pn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339752" y="574667"/>
            <a:ext cx="2088232" cy="651528"/>
          </a:xfrm>
          <a:prstGeom prst="rect">
            <a:avLst/>
          </a:prstGeom>
          <a:noFill/>
          <a:ln>
            <a:noFill/>
          </a:ln>
        </p:spPr>
      </p:pic>
      <p:pic>
        <p:nvPicPr>
          <p:cNvPr id="13" name="Resim 12" descr="C:\Users\ilyas-UA\Desktop\ingilizce-2.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67544" y="445531"/>
            <a:ext cx="1564640" cy="1095375"/>
          </a:xfrm>
          <a:prstGeom prst="rect">
            <a:avLst/>
          </a:prstGeom>
          <a:noFill/>
          <a:ln>
            <a:noFill/>
          </a:ln>
        </p:spPr>
      </p:pic>
    </p:spTree>
    <p:extLst>
      <p:ext uri="{BB962C8B-B14F-4D97-AF65-F5344CB8AC3E}">
        <p14:creationId xmlns:p14="http://schemas.microsoft.com/office/powerpoint/2010/main" val="309787481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91293" y="1709520"/>
            <a:ext cx="8535886" cy="941437"/>
          </a:xfrm>
        </p:spPr>
        <p:txBody>
          <a:bodyPr>
            <a:noAutofit/>
          </a:bodyPr>
          <a:lstStyle/>
          <a:p>
            <a:pPr eaLnBrk="0" hangingPunct="0">
              <a:defRPr/>
            </a:pPr>
            <a:r>
              <a:rPr lang="tr-TR" sz="4800" b="1" dirty="0">
                <a:solidFill>
                  <a:schemeClr val="accent1">
                    <a:lumMod val="75000"/>
                  </a:schemeClr>
                </a:solidFill>
                <a:latin typeface="Comic Sans MS" pitchFamily="66" charset="0"/>
              </a:rPr>
              <a:t/>
            </a:r>
            <a:br>
              <a:rPr lang="tr-TR" sz="4800" b="1" dirty="0">
                <a:solidFill>
                  <a:schemeClr val="accent1">
                    <a:lumMod val="75000"/>
                  </a:schemeClr>
                </a:solidFill>
                <a:latin typeface="Comic Sans MS" pitchFamily="66" charset="0"/>
              </a:rPr>
            </a:br>
            <a:r>
              <a:rPr lang="tr-TR" altLang="en-US" sz="3600" b="1" dirty="0">
                <a:latin typeface="Aharoni" panose="02010803020104030203" pitchFamily="2" charset="-79"/>
                <a:cs typeface="Aharoni" panose="02010803020104030203" pitchFamily="2" charset="-79"/>
              </a:rPr>
              <a:t>Gidilen üniversiteye ücret ödenir mi?</a:t>
            </a:r>
            <a:r>
              <a:rPr lang="tr-TR" sz="4800" b="1" dirty="0">
                <a:solidFill>
                  <a:schemeClr val="accent1">
                    <a:lumMod val="75000"/>
                  </a:schemeClr>
                </a:solidFill>
                <a:latin typeface="Comic Sans MS" pitchFamily="66" charset="0"/>
              </a:rPr>
              <a:t/>
            </a:r>
            <a:br>
              <a:rPr lang="tr-TR" sz="4800" b="1" dirty="0">
                <a:solidFill>
                  <a:schemeClr val="accent1">
                    <a:lumMod val="75000"/>
                  </a:schemeClr>
                </a:solidFill>
                <a:latin typeface="Comic Sans MS" pitchFamily="66" charset="0"/>
              </a:rPr>
            </a:br>
            <a:endParaRPr lang="tr-TR" sz="4800" dirty="0">
              <a:solidFill>
                <a:schemeClr val="accent3">
                  <a:lumMod val="75000"/>
                </a:schemeClr>
              </a:solidFill>
            </a:endParaRPr>
          </a:p>
        </p:txBody>
      </p:sp>
      <p:sp>
        <p:nvSpPr>
          <p:cNvPr id="3" name="Alt Başlık 2"/>
          <p:cNvSpPr>
            <a:spLocks noGrp="1"/>
          </p:cNvSpPr>
          <p:nvPr>
            <p:ph type="subTitle" idx="1"/>
          </p:nvPr>
        </p:nvSpPr>
        <p:spPr>
          <a:xfrm>
            <a:off x="1403648" y="2564904"/>
            <a:ext cx="6120680" cy="3312368"/>
          </a:xfrm>
        </p:spPr>
        <p:txBody>
          <a:bodyPr>
            <a:noAutofit/>
          </a:bodyPr>
          <a:lstStyle/>
          <a:p>
            <a:pPr marL="342900" lvl="0" indent="-342900">
              <a:buFont typeface="Arial" panose="020B0604020202020204" pitchFamily="34" charset="0"/>
              <a:buChar char="•"/>
            </a:pPr>
            <a:r>
              <a:rPr lang="tr-TR" altLang="en-US" sz="2800" b="1" dirty="0" err="1">
                <a:solidFill>
                  <a:prstClr val="black"/>
                </a:solidFill>
                <a:latin typeface="Times New Roman" panose="02020603050405020304" pitchFamily="18" charset="0"/>
                <a:cs typeface="Times New Roman" panose="02020603050405020304" pitchFamily="18" charset="0"/>
              </a:rPr>
              <a:t>Erasmus</a:t>
            </a:r>
            <a:r>
              <a:rPr lang="tr-TR" altLang="en-US" sz="2800" b="1" dirty="0">
                <a:solidFill>
                  <a:prstClr val="black"/>
                </a:solidFill>
                <a:latin typeface="Times New Roman" panose="02020603050405020304" pitchFamily="18" charset="0"/>
                <a:cs typeface="Times New Roman" panose="02020603050405020304" pitchFamily="18" charset="0"/>
              </a:rPr>
              <a:t> öğrencileri misafir oldukları üniversitede </a:t>
            </a:r>
          </a:p>
          <a:p>
            <a:pPr lvl="0"/>
            <a:r>
              <a:rPr lang="tr-TR" altLang="en-US" sz="2800" b="1" u="sng" dirty="0">
                <a:solidFill>
                  <a:srgbClr val="FF0000"/>
                </a:solidFill>
                <a:highlight>
                  <a:srgbClr val="FFFF00"/>
                </a:highlight>
                <a:latin typeface="Times New Roman" panose="02020603050405020304" pitchFamily="18" charset="0"/>
                <a:cs typeface="Times New Roman" panose="02020603050405020304" pitchFamily="18" charset="0"/>
              </a:rPr>
              <a:t> öğrenim ücreti ödemezler.</a:t>
            </a:r>
          </a:p>
          <a:p>
            <a:pPr marL="342900" lvl="0" indent="-342900">
              <a:buFont typeface="Arial" panose="020B0604020202020204" pitchFamily="34" charset="0"/>
              <a:buChar char="•"/>
            </a:pPr>
            <a:endParaRPr lang="tr-TR" altLang="en-US" sz="2800" b="1" dirty="0">
              <a:solidFill>
                <a:prstClr val="black"/>
              </a:solidFill>
              <a:latin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tr-TR" altLang="en-US" sz="2800" b="1" dirty="0">
                <a:solidFill>
                  <a:prstClr val="black"/>
                </a:solidFill>
                <a:latin typeface="Times New Roman" panose="02020603050405020304" pitchFamily="18" charset="0"/>
                <a:cs typeface="Times New Roman" panose="02020603050405020304" pitchFamily="18" charset="0"/>
              </a:rPr>
              <a:t>Ancak ulaşım, yemek, konaklama gibi yaşam masrafları öğrencinin kendi sorumluluğundadır. </a:t>
            </a:r>
          </a:p>
          <a:p>
            <a:endParaRPr lang="tr-TR" altLang="en-US" sz="3500" b="1" dirty="0">
              <a:solidFill>
                <a:schemeClr val="tx1"/>
              </a:solidFill>
              <a:latin typeface="Agency FB" panose="020B0503020202020204" pitchFamily="34" charset="0"/>
            </a:endParaRPr>
          </a:p>
        </p:txBody>
      </p:sp>
      <p:pic>
        <p:nvPicPr>
          <p:cNvPr id="8" name="Picture 6" descr="C:\Users\kerim\Desktop\ua_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472727"/>
            <a:ext cx="1656184" cy="727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Resim 8" descr="C:\Users\kerim\Desktop\indir.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39752" y="574667"/>
            <a:ext cx="2088232" cy="651528"/>
          </a:xfrm>
          <a:prstGeom prst="rect">
            <a:avLst/>
          </a:prstGeom>
          <a:noFill/>
          <a:ln>
            <a:noFill/>
          </a:ln>
        </p:spPr>
      </p:pic>
      <p:pic>
        <p:nvPicPr>
          <p:cNvPr id="10" name="Resim 9" descr="C:\Users\ilyas-UA\Desktop\ingilizce-2.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445531"/>
            <a:ext cx="1564640" cy="1095375"/>
          </a:xfrm>
          <a:prstGeom prst="rect">
            <a:avLst/>
          </a:prstGeom>
          <a:noFill/>
          <a:ln>
            <a:noFill/>
          </a:ln>
        </p:spPr>
      </p:pic>
    </p:spTree>
    <p:extLst>
      <p:ext uri="{BB962C8B-B14F-4D97-AF65-F5344CB8AC3E}">
        <p14:creationId xmlns:p14="http://schemas.microsoft.com/office/powerpoint/2010/main" val="43822749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303643" y="1709519"/>
            <a:ext cx="8535886" cy="1215425"/>
          </a:xfrm>
        </p:spPr>
        <p:txBody>
          <a:bodyPr>
            <a:noAutofit/>
          </a:bodyPr>
          <a:lstStyle/>
          <a:p>
            <a:pPr eaLnBrk="0" hangingPunct="0">
              <a:defRPr/>
            </a:pPr>
            <a:r>
              <a:rPr lang="tr-TR" sz="4800" b="1" dirty="0">
                <a:solidFill>
                  <a:schemeClr val="accent1">
                    <a:lumMod val="75000"/>
                  </a:schemeClr>
                </a:solidFill>
                <a:latin typeface="Comic Sans MS" pitchFamily="66" charset="0"/>
              </a:rPr>
              <a:t/>
            </a:r>
            <a:br>
              <a:rPr lang="tr-TR" sz="4800" b="1" dirty="0">
                <a:solidFill>
                  <a:schemeClr val="accent1">
                    <a:lumMod val="75000"/>
                  </a:schemeClr>
                </a:solidFill>
                <a:latin typeface="Comic Sans MS" pitchFamily="66" charset="0"/>
              </a:rPr>
            </a:br>
            <a:r>
              <a:rPr lang="tr-TR" altLang="en-US" sz="4000" b="1" dirty="0">
                <a:solidFill>
                  <a:prstClr val="black"/>
                </a:solidFill>
                <a:latin typeface="Aharoni" panose="02010803020104030203" pitchFamily="2" charset="-79"/>
                <a:cs typeface="Aharoni" panose="02010803020104030203" pitchFamily="2" charset="-79"/>
              </a:rPr>
              <a:t>Yurtdışında alınan derslere </a:t>
            </a:r>
            <a:r>
              <a:rPr lang="tr-TR" altLang="en-US" sz="4000" b="1" dirty="0" smtClean="0">
                <a:solidFill>
                  <a:prstClr val="black"/>
                </a:solidFill>
                <a:latin typeface="Aharoni" panose="02010803020104030203" pitchFamily="2" charset="-79"/>
                <a:cs typeface="Aharoni" panose="02010803020104030203" pitchFamily="2" charset="-79"/>
              </a:rPr>
              <a:t>KBU </a:t>
            </a:r>
            <a:r>
              <a:rPr lang="tr-TR" altLang="en-US" sz="4000" b="1" dirty="0">
                <a:solidFill>
                  <a:prstClr val="black"/>
                </a:solidFill>
                <a:latin typeface="Aharoni" panose="02010803020104030203" pitchFamily="2" charset="-79"/>
                <a:cs typeface="Aharoni" panose="02010803020104030203" pitchFamily="2" charset="-79"/>
              </a:rPr>
              <a:t/>
            </a:r>
            <a:br>
              <a:rPr lang="tr-TR" altLang="en-US" sz="4000" b="1" dirty="0">
                <a:solidFill>
                  <a:prstClr val="black"/>
                </a:solidFill>
                <a:latin typeface="Aharoni" panose="02010803020104030203" pitchFamily="2" charset="-79"/>
                <a:cs typeface="Aharoni" panose="02010803020104030203" pitchFamily="2" charset="-79"/>
              </a:rPr>
            </a:br>
            <a:r>
              <a:rPr lang="tr-TR" altLang="en-US" sz="4000" b="1" dirty="0">
                <a:solidFill>
                  <a:prstClr val="black"/>
                </a:solidFill>
                <a:latin typeface="Aharoni" panose="02010803020104030203" pitchFamily="2" charset="-79"/>
                <a:cs typeface="Aharoni" panose="02010803020104030203" pitchFamily="2" charset="-79"/>
              </a:rPr>
              <a:t>denklik veriyor mu?</a:t>
            </a:r>
            <a:r>
              <a:rPr lang="tr-TR" sz="4800" b="1" dirty="0">
                <a:solidFill>
                  <a:schemeClr val="accent1">
                    <a:lumMod val="75000"/>
                  </a:schemeClr>
                </a:solidFill>
                <a:latin typeface="Comic Sans MS" pitchFamily="66" charset="0"/>
              </a:rPr>
              <a:t/>
            </a:r>
            <a:br>
              <a:rPr lang="tr-TR" sz="4800" b="1" dirty="0">
                <a:solidFill>
                  <a:schemeClr val="accent1">
                    <a:lumMod val="75000"/>
                  </a:schemeClr>
                </a:solidFill>
                <a:latin typeface="Comic Sans MS" pitchFamily="66" charset="0"/>
              </a:rPr>
            </a:br>
            <a:endParaRPr lang="tr-TR" sz="4800" dirty="0">
              <a:solidFill>
                <a:schemeClr val="accent3">
                  <a:lumMod val="75000"/>
                </a:schemeClr>
              </a:solidFill>
            </a:endParaRPr>
          </a:p>
        </p:txBody>
      </p:sp>
      <p:sp>
        <p:nvSpPr>
          <p:cNvPr id="3" name="Alt Başlık 2"/>
          <p:cNvSpPr>
            <a:spLocks noGrp="1"/>
          </p:cNvSpPr>
          <p:nvPr>
            <p:ph type="subTitle" idx="1"/>
          </p:nvPr>
        </p:nvSpPr>
        <p:spPr>
          <a:xfrm>
            <a:off x="323529" y="2924944"/>
            <a:ext cx="8535886" cy="3240360"/>
          </a:xfrm>
        </p:spPr>
        <p:txBody>
          <a:bodyPr>
            <a:noAutofit/>
          </a:bodyPr>
          <a:lstStyle/>
          <a:p>
            <a:pPr marL="342900" lvl="0" indent="-342900" algn="l">
              <a:buFont typeface="Arial" panose="020B0604020202020204" pitchFamily="34" charset="0"/>
              <a:buChar char="•"/>
            </a:pPr>
            <a:r>
              <a:rPr lang="en-US" altLang="en-US" sz="2400" b="1" dirty="0">
                <a:solidFill>
                  <a:srgbClr val="C00000"/>
                </a:solidFill>
                <a:latin typeface="Times New Roman" panose="02020603050405020304" pitchFamily="18" charset="0"/>
                <a:cs typeface="Times New Roman" panose="02020603050405020304" pitchFamily="18" charset="0"/>
              </a:rPr>
              <a:t>EVET</a:t>
            </a:r>
            <a:r>
              <a:rPr lang="tr-TR" altLang="en-US" sz="2400" b="1" dirty="0">
                <a:solidFill>
                  <a:srgbClr val="C00000"/>
                </a:solidFill>
                <a:latin typeface="Times New Roman" panose="02020603050405020304" pitchFamily="18" charset="0"/>
                <a:cs typeface="Times New Roman" panose="02020603050405020304" pitchFamily="18" charset="0"/>
              </a:rPr>
              <a:t>, Karşı kurumdan </a:t>
            </a:r>
            <a:r>
              <a:rPr lang="tr-TR" altLang="en-US" sz="2400" b="1" dirty="0" smtClean="0">
                <a:solidFill>
                  <a:srgbClr val="C00000"/>
                </a:solidFill>
                <a:latin typeface="Times New Roman" panose="02020603050405020304" pitchFamily="18" charset="0"/>
                <a:cs typeface="Times New Roman" panose="02020603050405020304" pitchFamily="18" charset="0"/>
              </a:rPr>
              <a:t>alınan </a:t>
            </a:r>
            <a:r>
              <a:rPr lang="tr-TR" altLang="en-US" sz="2400" b="1" dirty="0">
                <a:solidFill>
                  <a:srgbClr val="C00000"/>
                </a:solidFill>
                <a:latin typeface="Times New Roman" panose="02020603050405020304" pitchFamily="18" charset="0"/>
                <a:cs typeface="Times New Roman" panose="02020603050405020304" pitchFamily="18" charset="0"/>
              </a:rPr>
              <a:t>dersler </a:t>
            </a:r>
            <a:r>
              <a:rPr lang="tr-TR" altLang="en-US" sz="2400" b="1" dirty="0" smtClean="0">
                <a:solidFill>
                  <a:srgbClr val="C00000"/>
                </a:solidFill>
                <a:latin typeface="Times New Roman" panose="02020603050405020304" pitchFamily="18" charset="0"/>
                <a:cs typeface="Times New Roman" panose="02020603050405020304" pitchFamily="18" charset="0"/>
              </a:rPr>
              <a:t>OBS </a:t>
            </a:r>
            <a:r>
              <a:rPr lang="tr-TR" altLang="en-US" sz="2400" b="1" dirty="0">
                <a:solidFill>
                  <a:srgbClr val="C00000"/>
                </a:solidFill>
                <a:latin typeface="Times New Roman" panose="02020603050405020304" pitchFamily="18" charset="0"/>
                <a:cs typeface="Times New Roman" panose="02020603050405020304" pitchFamily="18" charset="0"/>
              </a:rPr>
              <a:t>sistemine birebir girilmektedir.</a:t>
            </a:r>
          </a:p>
          <a:p>
            <a:pPr marL="342900" lvl="0" indent="-342900">
              <a:buFont typeface="Arial" panose="020B0604020202020204" pitchFamily="34" charset="0"/>
              <a:buChar char="•"/>
            </a:pPr>
            <a:r>
              <a:rPr lang="tr-TR" altLang="en-US" sz="2800" b="1" dirty="0">
                <a:solidFill>
                  <a:prstClr val="black"/>
                </a:solidFill>
                <a:latin typeface="Times New Roman" panose="02020603050405020304" pitchFamily="18" charset="0"/>
                <a:cs typeface="Times New Roman" panose="02020603050405020304" pitchFamily="18" charset="0"/>
              </a:rPr>
              <a:t>Yurtdışında </a:t>
            </a:r>
            <a:r>
              <a:rPr lang="tr-TR" altLang="en-US" sz="2800" b="1" dirty="0" smtClean="0">
                <a:solidFill>
                  <a:prstClr val="black"/>
                </a:solidFill>
                <a:latin typeface="Times New Roman" panose="02020603050405020304" pitchFamily="18" charset="0"/>
                <a:cs typeface="Times New Roman" panose="02020603050405020304" pitchFamily="18" charset="0"/>
              </a:rPr>
              <a:t>alınacak dersler, </a:t>
            </a:r>
            <a:r>
              <a:rPr lang="tr-TR" altLang="en-US" sz="2800" b="1" u="sng" dirty="0">
                <a:solidFill>
                  <a:prstClr val="black"/>
                </a:solidFill>
                <a:latin typeface="Times New Roman" panose="02020603050405020304" pitchFamily="18" charset="0"/>
                <a:cs typeface="Times New Roman" panose="02020603050405020304" pitchFamily="18" charset="0"/>
              </a:rPr>
              <a:t>Erasmus Bölüm </a:t>
            </a:r>
            <a:r>
              <a:rPr lang="tr-TR" altLang="en-US" sz="2800" b="1" u="sng" dirty="0" smtClean="0">
                <a:solidFill>
                  <a:prstClr val="black"/>
                </a:solidFill>
                <a:latin typeface="Times New Roman" panose="02020603050405020304" pitchFamily="18" charset="0"/>
                <a:cs typeface="Times New Roman" panose="02020603050405020304" pitchFamily="18" charset="0"/>
              </a:rPr>
              <a:t>Koordinatörüne </a:t>
            </a:r>
            <a:r>
              <a:rPr lang="tr-TR" altLang="en-US" sz="2800" b="1" u="sng" dirty="0">
                <a:solidFill>
                  <a:prstClr val="black"/>
                </a:solidFill>
                <a:latin typeface="Times New Roman" panose="02020603050405020304" pitchFamily="18" charset="0"/>
                <a:cs typeface="Times New Roman" panose="02020603050405020304" pitchFamily="18" charset="0"/>
              </a:rPr>
              <a:t>danışarak </a:t>
            </a:r>
            <a:r>
              <a:rPr lang="tr-TR" altLang="en-US" sz="2800" b="1" dirty="0" smtClean="0">
                <a:solidFill>
                  <a:prstClr val="black"/>
                </a:solidFill>
                <a:latin typeface="Times New Roman" panose="02020603050405020304" pitchFamily="18" charset="0"/>
                <a:cs typeface="Times New Roman" panose="02020603050405020304" pitchFamily="18" charset="0"/>
              </a:rPr>
              <a:t>belirlenmelidir.  </a:t>
            </a:r>
            <a:endParaRPr lang="tr-TR" altLang="en-US" sz="2800" b="1" dirty="0">
              <a:solidFill>
                <a:prstClr val="black"/>
              </a:solidFill>
              <a:latin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tr-TR" altLang="en-US" sz="2800" b="1" dirty="0">
                <a:solidFill>
                  <a:prstClr val="black"/>
                </a:solidFill>
                <a:latin typeface="Times New Roman" panose="02020603050405020304" pitchFamily="18" charset="0"/>
                <a:cs typeface="Times New Roman" panose="02020603050405020304" pitchFamily="18" charset="0"/>
              </a:rPr>
              <a:t>Yurtdışında </a:t>
            </a:r>
            <a:r>
              <a:rPr lang="tr-TR" altLang="en-US" sz="2800" b="1" dirty="0" smtClean="0">
                <a:solidFill>
                  <a:prstClr val="black"/>
                </a:solidFill>
                <a:latin typeface="Times New Roman" panose="02020603050405020304" pitchFamily="18" charset="0"/>
                <a:cs typeface="Times New Roman" panose="02020603050405020304" pitchFamily="18" charset="0"/>
              </a:rPr>
              <a:t>alınan </a:t>
            </a:r>
            <a:r>
              <a:rPr lang="tr-TR" altLang="en-US" sz="2800" b="1" dirty="0">
                <a:solidFill>
                  <a:prstClr val="black"/>
                </a:solidFill>
                <a:latin typeface="Times New Roman" panose="02020603050405020304" pitchFamily="18" charset="0"/>
                <a:cs typeface="Times New Roman" panose="02020603050405020304" pitchFamily="18" charset="0"/>
              </a:rPr>
              <a:t>dersler, yönetmelik gereğince üniversitemiz not sistemine </a:t>
            </a:r>
            <a:r>
              <a:rPr lang="tr-TR" altLang="en-US" sz="2800" b="1" dirty="0" smtClean="0">
                <a:solidFill>
                  <a:prstClr val="black"/>
                </a:solidFill>
                <a:latin typeface="Times New Roman" panose="02020603050405020304" pitchFamily="18" charset="0"/>
                <a:cs typeface="Times New Roman" panose="02020603050405020304" pitchFamily="18" charset="0"/>
              </a:rPr>
              <a:t>çevrilerek KBÜ </a:t>
            </a:r>
            <a:r>
              <a:rPr lang="tr-TR" altLang="en-US" sz="2800" b="1" dirty="0">
                <a:solidFill>
                  <a:prstClr val="black"/>
                </a:solidFill>
                <a:latin typeface="Times New Roman" panose="02020603050405020304" pitchFamily="18" charset="0"/>
                <a:cs typeface="Times New Roman" panose="02020603050405020304" pitchFamily="18" charset="0"/>
              </a:rPr>
              <a:t>not </a:t>
            </a:r>
            <a:r>
              <a:rPr lang="tr-TR" altLang="en-US" sz="2800" b="1" dirty="0" smtClean="0">
                <a:solidFill>
                  <a:prstClr val="black"/>
                </a:solidFill>
                <a:latin typeface="Times New Roman" panose="02020603050405020304" pitchFamily="18" charset="0"/>
                <a:cs typeface="Times New Roman" panose="02020603050405020304" pitchFamily="18" charset="0"/>
              </a:rPr>
              <a:t>ortalamasına dahil </a:t>
            </a:r>
            <a:r>
              <a:rPr lang="tr-TR" altLang="en-US" sz="2800" b="1" dirty="0">
                <a:solidFill>
                  <a:prstClr val="black"/>
                </a:solidFill>
                <a:latin typeface="Times New Roman" panose="02020603050405020304" pitchFamily="18" charset="0"/>
                <a:cs typeface="Times New Roman" panose="02020603050405020304" pitchFamily="18" charset="0"/>
              </a:rPr>
              <a:t>edilmektedir</a:t>
            </a:r>
            <a:r>
              <a:rPr lang="tr-TR" altLang="en-US" sz="2400" dirty="0">
                <a:solidFill>
                  <a:prstClr val="black"/>
                </a:solidFill>
                <a:latin typeface="Times New Roman" panose="02020603050405020304" pitchFamily="18" charset="0"/>
                <a:cs typeface="Times New Roman" panose="02020603050405020304" pitchFamily="18" charset="0"/>
              </a:rPr>
              <a:t>. </a:t>
            </a:r>
          </a:p>
          <a:p>
            <a:endParaRPr lang="tr-TR" altLang="en-US" sz="3500" b="1" dirty="0">
              <a:solidFill>
                <a:schemeClr val="tx1"/>
              </a:solidFill>
              <a:latin typeface="Agency FB" panose="020B0503020202020204" pitchFamily="34" charset="0"/>
            </a:endParaRPr>
          </a:p>
        </p:txBody>
      </p:sp>
      <p:pic>
        <p:nvPicPr>
          <p:cNvPr id="8" name="Picture 6" descr="C:\Users\kerim\Desktop\ua_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472727"/>
            <a:ext cx="1656184" cy="727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Resim 8" descr="C:\Users\kerim\Desktop\indir.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39752" y="574667"/>
            <a:ext cx="2088232" cy="651528"/>
          </a:xfrm>
          <a:prstGeom prst="rect">
            <a:avLst/>
          </a:prstGeom>
          <a:noFill/>
          <a:ln>
            <a:noFill/>
          </a:ln>
        </p:spPr>
      </p:pic>
      <p:pic>
        <p:nvPicPr>
          <p:cNvPr id="10" name="Resim 9" descr="C:\Users\ilyas-UA\Desktop\ingilizce-2.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445531"/>
            <a:ext cx="1564640" cy="1095375"/>
          </a:xfrm>
          <a:prstGeom prst="rect">
            <a:avLst/>
          </a:prstGeom>
          <a:noFill/>
          <a:ln>
            <a:noFill/>
          </a:ln>
        </p:spPr>
      </p:pic>
    </p:spTree>
    <p:extLst>
      <p:ext uri="{BB962C8B-B14F-4D97-AF65-F5344CB8AC3E}">
        <p14:creationId xmlns:p14="http://schemas.microsoft.com/office/powerpoint/2010/main" val="46815547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323529" y="1844824"/>
            <a:ext cx="8535886" cy="1229469"/>
          </a:xfrm>
        </p:spPr>
        <p:txBody>
          <a:bodyPr>
            <a:noAutofit/>
          </a:bodyPr>
          <a:lstStyle/>
          <a:p>
            <a:pPr eaLnBrk="0" hangingPunct="0">
              <a:defRPr/>
            </a:pPr>
            <a:r>
              <a:rPr lang="tr-TR" sz="4800" b="1" dirty="0">
                <a:solidFill>
                  <a:schemeClr val="accent1">
                    <a:lumMod val="75000"/>
                  </a:schemeClr>
                </a:solidFill>
                <a:latin typeface="Comic Sans MS" pitchFamily="66" charset="0"/>
              </a:rPr>
              <a:t/>
            </a:r>
            <a:br>
              <a:rPr lang="tr-TR" sz="4800" b="1" dirty="0">
                <a:solidFill>
                  <a:schemeClr val="accent1">
                    <a:lumMod val="75000"/>
                  </a:schemeClr>
                </a:solidFill>
                <a:latin typeface="Comic Sans MS" pitchFamily="66" charset="0"/>
              </a:rPr>
            </a:br>
            <a:r>
              <a:rPr lang="tr-TR" altLang="en-US" b="1" dirty="0">
                <a:latin typeface="Times New Roman" panose="02020603050405020304" pitchFamily="18" charset="0"/>
                <a:cs typeface="Times New Roman" panose="02020603050405020304" pitchFamily="18" charset="0"/>
              </a:rPr>
              <a:t>Gittiğim üniversitede hangi dilde</a:t>
            </a:r>
            <a:br>
              <a:rPr lang="tr-TR" altLang="en-US" b="1" dirty="0">
                <a:latin typeface="Times New Roman" panose="02020603050405020304" pitchFamily="18" charset="0"/>
                <a:cs typeface="Times New Roman" panose="02020603050405020304" pitchFamily="18" charset="0"/>
              </a:rPr>
            </a:br>
            <a:r>
              <a:rPr lang="tr-TR" altLang="en-US" b="1" dirty="0">
                <a:latin typeface="Times New Roman" panose="02020603050405020304" pitchFamily="18" charset="0"/>
                <a:cs typeface="Times New Roman" panose="02020603050405020304" pitchFamily="18" charset="0"/>
              </a:rPr>
              <a:t>ders alacağım?</a:t>
            </a:r>
            <a:r>
              <a:rPr lang="tr-TR" altLang="en-US" dirty="0">
                <a:latin typeface="Times New Roman" panose="02020603050405020304" pitchFamily="18" charset="0"/>
                <a:cs typeface="Times New Roman" panose="02020603050405020304" pitchFamily="18" charset="0"/>
              </a:rPr>
              <a:t> </a:t>
            </a:r>
            <a:r>
              <a:rPr lang="tr-TR" sz="4800" b="1" dirty="0">
                <a:solidFill>
                  <a:schemeClr val="accent1">
                    <a:lumMod val="75000"/>
                  </a:schemeClr>
                </a:solidFill>
                <a:latin typeface="Comic Sans MS" pitchFamily="66" charset="0"/>
              </a:rPr>
              <a:t/>
            </a:r>
            <a:br>
              <a:rPr lang="tr-TR" sz="4800" b="1" dirty="0">
                <a:solidFill>
                  <a:schemeClr val="accent1">
                    <a:lumMod val="75000"/>
                  </a:schemeClr>
                </a:solidFill>
                <a:latin typeface="Comic Sans MS" pitchFamily="66" charset="0"/>
              </a:rPr>
            </a:br>
            <a:endParaRPr lang="tr-TR" sz="4800" dirty="0">
              <a:solidFill>
                <a:schemeClr val="accent3">
                  <a:lumMod val="75000"/>
                </a:schemeClr>
              </a:solidFill>
            </a:endParaRPr>
          </a:p>
        </p:txBody>
      </p:sp>
      <p:sp>
        <p:nvSpPr>
          <p:cNvPr id="3" name="Alt Başlık 2"/>
          <p:cNvSpPr>
            <a:spLocks noGrp="1"/>
          </p:cNvSpPr>
          <p:nvPr>
            <p:ph type="subTitle" idx="1"/>
          </p:nvPr>
        </p:nvSpPr>
        <p:spPr>
          <a:xfrm>
            <a:off x="179512" y="3212976"/>
            <a:ext cx="8856983" cy="2808312"/>
          </a:xfrm>
        </p:spPr>
        <p:txBody>
          <a:bodyPr>
            <a:noAutofit/>
          </a:bodyPr>
          <a:lstStyle/>
          <a:p>
            <a:pPr lvl="0">
              <a:defRPr/>
            </a:pPr>
            <a:r>
              <a:rPr lang="tr-TR" altLang="en-US" sz="2800" b="1" dirty="0">
                <a:solidFill>
                  <a:prstClr val="black"/>
                </a:solidFill>
                <a:latin typeface="Dotum" panose="020B0600000101010101" pitchFamily="34" charset="-127"/>
                <a:ea typeface="Dotum" panose="020B0600000101010101" pitchFamily="34" charset="-127"/>
              </a:rPr>
              <a:t>Avrupa’daki üniversitelerin çoğu kendi dillerinde eğitim yapmaktadır. Ancak bu üniversiteler Erasmus ö</a:t>
            </a:r>
            <a:r>
              <a:rPr lang="tr-TR" altLang="en-US" sz="2800" b="1" dirty="0" smtClean="0">
                <a:solidFill>
                  <a:prstClr val="black"/>
                </a:solidFill>
                <a:latin typeface="Dotum" panose="020B0600000101010101" pitchFamily="34" charset="-127"/>
                <a:ea typeface="Dotum" panose="020B0600000101010101" pitchFamily="34" charset="-127"/>
              </a:rPr>
              <a:t>ğrencileri </a:t>
            </a:r>
            <a:r>
              <a:rPr lang="tr-TR" altLang="en-US" sz="2800" b="1" dirty="0">
                <a:solidFill>
                  <a:prstClr val="black"/>
                </a:solidFill>
                <a:latin typeface="Dotum" panose="020B0600000101010101" pitchFamily="34" charset="-127"/>
                <a:ea typeface="Dotum" panose="020B0600000101010101" pitchFamily="34" charset="-127"/>
              </a:rPr>
              <a:t>için İngilizce ders seçeneği sunmaktadır. </a:t>
            </a:r>
          </a:p>
          <a:p>
            <a:pPr lvl="0">
              <a:defRPr/>
            </a:pPr>
            <a:r>
              <a:rPr lang="tr-TR" altLang="en-US" sz="3600" b="1" u="sng" dirty="0" smtClean="0">
                <a:solidFill>
                  <a:prstClr val="black"/>
                </a:solidFill>
                <a:latin typeface="Dotum" panose="020B0600000101010101" pitchFamily="34" charset="-127"/>
                <a:ea typeface="Dotum" panose="020B0600000101010101" pitchFamily="34" charset="-127"/>
              </a:rPr>
              <a:t>Başvuru </a:t>
            </a:r>
            <a:r>
              <a:rPr lang="tr-TR" altLang="en-US" sz="3600" b="1" u="sng" dirty="0">
                <a:solidFill>
                  <a:prstClr val="black"/>
                </a:solidFill>
                <a:latin typeface="Dotum" panose="020B0600000101010101" pitchFamily="34" charset="-127"/>
                <a:ea typeface="Dotum" panose="020B0600000101010101" pitchFamily="34" charset="-127"/>
              </a:rPr>
              <a:t>yapmadan önce tercih edilen üniversitenin </a:t>
            </a:r>
            <a:r>
              <a:rPr lang="tr-TR" altLang="en-US" sz="3600" b="1" u="sng" dirty="0">
                <a:solidFill>
                  <a:srgbClr val="FF0000"/>
                </a:solidFill>
                <a:latin typeface="Dotum" panose="020B0600000101010101" pitchFamily="34" charset="-127"/>
                <a:ea typeface="Dotum" panose="020B0600000101010101" pitchFamily="34" charset="-127"/>
              </a:rPr>
              <a:t>eğitim dili araştırılmalıdır.</a:t>
            </a:r>
          </a:p>
          <a:p>
            <a:endParaRPr lang="tr-TR" altLang="en-US" sz="3500" b="1" dirty="0">
              <a:solidFill>
                <a:schemeClr val="tx1"/>
              </a:solidFill>
              <a:latin typeface="Agency FB" panose="020B0503020202020204" pitchFamily="34" charset="0"/>
            </a:endParaRPr>
          </a:p>
        </p:txBody>
      </p:sp>
      <p:pic>
        <p:nvPicPr>
          <p:cNvPr id="8" name="Picture 6" descr="C:\Users\kerim\Desktop\ua_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472727"/>
            <a:ext cx="1656184" cy="727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Resim 8" descr="C:\Users\kerim\Desktop\indir.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39752" y="574667"/>
            <a:ext cx="2088232" cy="651528"/>
          </a:xfrm>
          <a:prstGeom prst="rect">
            <a:avLst/>
          </a:prstGeom>
          <a:noFill/>
          <a:ln>
            <a:noFill/>
          </a:ln>
        </p:spPr>
      </p:pic>
      <p:pic>
        <p:nvPicPr>
          <p:cNvPr id="10" name="Resim 9" descr="C:\Users\ilyas-UA\Desktop\ingilizce-2.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445531"/>
            <a:ext cx="1564640" cy="1095375"/>
          </a:xfrm>
          <a:prstGeom prst="rect">
            <a:avLst/>
          </a:prstGeom>
          <a:noFill/>
          <a:ln>
            <a:noFill/>
          </a:ln>
        </p:spPr>
      </p:pic>
    </p:spTree>
    <p:extLst>
      <p:ext uri="{BB962C8B-B14F-4D97-AF65-F5344CB8AC3E}">
        <p14:creationId xmlns:p14="http://schemas.microsoft.com/office/powerpoint/2010/main" val="149125449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313511" y="1434415"/>
            <a:ext cx="8856983" cy="864096"/>
          </a:xfrm>
        </p:spPr>
        <p:txBody>
          <a:bodyPr>
            <a:noAutofit/>
          </a:bodyPr>
          <a:lstStyle/>
          <a:p>
            <a:pPr eaLnBrk="0" hangingPunct="0">
              <a:defRPr/>
            </a:pPr>
            <a:r>
              <a:rPr lang="tr-TR" altLang="en-US" sz="3600" b="1" dirty="0">
                <a:solidFill>
                  <a:schemeClr val="accent1">
                    <a:lumMod val="75000"/>
                  </a:schemeClr>
                </a:solidFill>
                <a:latin typeface="Arial Narrow" panose="020B0606020202030204" pitchFamily="34" charset="0"/>
                <a:cs typeface="Aharoni" panose="02010803020104030203" pitchFamily="2" charset="-79"/>
              </a:rPr>
              <a:t/>
            </a:r>
            <a:br>
              <a:rPr lang="tr-TR" altLang="en-US" sz="3600" b="1" dirty="0">
                <a:solidFill>
                  <a:schemeClr val="accent1">
                    <a:lumMod val="75000"/>
                  </a:schemeClr>
                </a:solidFill>
                <a:latin typeface="Arial Narrow" panose="020B0606020202030204" pitchFamily="34" charset="0"/>
                <a:cs typeface="Aharoni" panose="02010803020104030203" pitchFamily="2" charset="-79"/>
              </a:rPr>
            </a:br>
            <a:r>
              <a:rPr lang="tr-TR" altLang="en-US" sz="4800" b="1" u="sng" dirty="0">
                <a:latin typeface="Britannic Bold" panose="020B0903060703020204" pitchFamily="34" charset="0"/>
              </a:rPr>
              <a:t>Nerede kalacağım?</a:t>
            </a:r>
            <a:r>
              <a:rPr lang="tr-TR" altLang="en-US" sz="4800" u="sng" dirty="0">
                <a:latin typeface="Britannic Bold" panose="020B0903060703020204" pitchFamily="34" charset="0"/>
              </a:rPr>
              <a:t> </a:t>
            </a:r>
            <a:endParaRPr lang="tr-TR" sz="4800" u="sng" dirty="0">
              <a:solidFill>
                <a:schemeClr val="accent3">
                  <a:lumMod val="75000"/>
                </a:schemeClr>
              </a:solidFill>
            </a:endParaRPr>
          </a:p>
        </p:txBody>
      </p:sp>
      <p:sp>
        <p:nvSpPr>
          <p:cNvPr id="3" name="Alt Başlık 2"/>
          <p:cNvSpPr>
            <a:spLocks noGrp="1"/>
          </p:cNvSpPr>
          <p:nvPr>
            <p:ph type="subTitle" idx="1"/>
          </p:nvPr>
        </p:nvSpPr>
        <p:spPr>
          <a:xfrm>
            <a:off x="0" y="2618156"/>
            <a:ext cx="9144000" cy="3115100"/>
          </a:xfrm>
        </p:spPr>
        <p:txBody>
          <a:bodyPr>
            <a:noAutofit/>
          </a:bodyPr>
          <a:lstStyle/>
          <a:p>
            <a:r>
              <a:rPr lang="tr-TR" altLang="en-US" sz="2400" b="1" dirty="0">
                <a:solidFill>
                  <a:srgbClr val="FF0000"/>
                </a:solidFill>
                <a:latin typeface="Times New Roman" panose="02020603050405020304" pitchFamily="18" charset="0"/>
                <a:cs typeface="Times New Roman" panose="02020603050405020304" pitchFamily="18" charset="0"/>
              </a:rPr>
              <a:t>Konaklama seçenekleri gidilen ülke ve üniversiteye göre değişir.</a:t>
            </a:r>
          </a:p>
          <a:p>
            <a:r>
              <a:rPr lang="tr-TR" altLang="en-US" sz="2800" b="1" dirty="0" smtClean="0">
                <a:solidFill>
                  <a:schemeClr val="tx1"/>
                </a:solidFill>
                <a:latin typeface="Times New Roman" panose="02020603050405020304" pitchFamily="18" charset="0"/>
                <a:cs typeface="Times New Roman" panose="02020603050405020304" pitchFamily="18" charset="0"/>
              </a:rPr>
              <a:t>Bazı </a:t>
            </a:r>
            <a:r>
              <a:rPr lang="tr-TR" altLang="en-US" sz="2800" b="1" dirty="0">
                <a:solidFill>
                  <a:schemeClr val="tx1"/>
                </a:solidFill>
                <a:latin typeface="Times New Roman" panose="02020603050405020304" pitchFamily="18" charset="0"/>
                <a:cs typeface="Times New Roman" panose="02020603050405020304" pitchFamily="18" charset="0"/>
              </a:rPr>
              <a:t>kurumların kendi yurtları olmakla beraber, bazıları merkezi öğrenci yurtları ile çalışırlar. </a:t>
            </a:r>
          </a:p>
          <a:p>
            <a:r>
              <a:rPr lang="tr-TR" altLang="en-US" b="1" dirty="0" smtClean="0">
                <a:solidFill>
                  <a:schemeClr val="tx1"/>
                </a:solidFill>
                <a:latin typeface="Times New Roman" panose="02020603050405020304" pitchFamily="18" charset="0"/>
                <a:cs typeface="Times New Roman" panose="02020603050405020304" pitchFamily="18" charset="0"/>
              </a:rPr>
              <a:t>Yurtta </a:t>
            </a:r>
            <a:r>
              <a:rPr lang="tr-TR" altLang="en-US" b="1" dirty="0">
                <a:solidFill>
                  <a:schemeClr val="tx1"/>
                </a:solidFill>
                <a:latin typeface="Times New Roman" panose="02020603050405020304" pitchFamily="18" charset="0"/>
                <a:cs typeface="Times New Roman" panose="02020603050405020304" pitchFamily="18" charset="0"/>
              </a:rPr>
              <a:t>kalmak için gideceğiniz üniversitenin Yurt Başvuru Formunu (</a:t>
            </a:r>
            <a:r>
              <a:rPr lang="tr-TR" altLang="en-US" b="1" dirty="0" smtClean="0">
                <a:solidFill>
                  <a:schemeClr val="tx1"/>
                </a:solidFill>
                <a:latin typeface="Times New Roman" panose="02020603050405020304" pitchFamily="18" charset="0"/>
                <a:cs typeface="Times New Roman" panose="02020603050405020304" pitchFamily="18" charset="0"/>
              </a:rPr>
              <a:t>Accommodation </a:t>
            </a:r>
            <a:r>
              <a:rPr lang="tr-TR" altLang="en-US" b="1" dirty="0">
                <a:solidFill>
                  <a:schemeClr val="tx1"/>
                </a:solidFill>
                <a:latin typeface="Times New Roman" panose="02020603050405020304" pitchFamily="18" charset="0"/>
                <a:cs typeface="Times New Roman" panose="02020603050405020304" pitchFamily="18" charset="0"/>
              </a:rPr>
              <a:t>Form) </a:t>
            </a:r>
            <a:r>
              <a:rPr lang="tr-TR" altLang="en-US" b="1" dirty="0" smtClean="0">
                <a:solidFill>
                  <a:schemeClr val="tx1"/>
                </a:solidFill>
                <a:latin typeface="Times New Roman" panose="02020603050405020304" pitchFamily="18" charset="0"/>
                <a:cs typeface="Times New Roman" panose="02020603050405020304" pitchFamily="18" charset="0"/>
              </a:rPr>
              <a:t>doldurulması </a:t>
            </a:r>
            <a:r>
              <a:rPr lang="tr-TR" altLang="en-US" b="1" dirty="0">
                <a:solidFill>
                  <a:schemeClr val="tx1"/>
                </a:solidFill>
                <a:latin typeface="Times New Roman" panose="02020603050405020304" pitchFamily="18" charset="0"/>
                <a:cs typeface="Times New Roman" panose="02020603050405020304" pitchFamily="18" charset="0"/>
              </a:rPr>
              <a:t>gerekmektedir. </a:t>
            </a:r>
          </a:p>
          <a:p>
            <a:endParaRPr lang="tr-TR" altLang="en-US" sz="3500" b="1" dirty="0">
              <a:solidFill>
                <a:schemeClr val="tx1"/>
              </a:solidFill>
              <a:latin typeface="Agency FB" panose="020B0503020202020204" pitchFamily="34" charset="0"/>
            </a:endParaRPr>
          </a:p>
          <a:p>
            <a:endParaRPr lang="tr-TR" altLang="en-US" sz="3500" b="1" dirty="0">
              <a:solidFill>
                <a:schemeClr val="tx1"/>
              </a:solidFill>
              <a:latin typeface="Agency FB" panose="020B0503020202020204" pitchFamily="34" charset="0"/>
            </a:endParaRPr>
          </a:p>
        </p:txBody>
      </p:sp>
      <p:pic>
        <p:nvPicPr>
          <p:cNvPr id="8" name="Picture 6" descr="C:\Users\kerim\Desktop\ua_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472727"/>
            <a:ext cx="1656184" cy="727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Resim 8" descr="C:\Users\kerim\Desktop\indir.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39752" y="574667"/>
            <a:ext cx="2088232" cy="651528"/>
          </a:xfrm>
          <a:prstGeom prst="rect">
            <a:avLst/>
          </a:prstGeom>
          <a:noFill/>
          <a:ln>
            <a:noFill/>
          </a:ln>
        </p:spPr>
      </p:pic>
      <p:pic>
        <p:nvPicPr>
          <p:cNvPr id="10" name="Resim 9" descr="C:\Users\ilyas-UA\Desktop\ingilizce-2.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445531"/>
            <a:ext cx="1564640" cy="1095375"/>
          </a:xfrm>
          <a:prstGeom prst="rect">
            <a:avLst/>
          </a:prstGeom>
          <a:noFill/>
          <a:ln>
            <a:noFill/>
          </a:ln>
        </p:spPr>
      </p:pic>
    </p:spTree>
    <p:extLst>
      <p:ext uri="{BB962C8B-B14F-4D97-AF65-F5344CB8AC3E}">
        <p14:creationId xmlns:p14="http://schemas.microsoft.com/office/powerpoint/2010/main" val="357195255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412776"/>
            <a:ext cx="7772400" cy="1470025"/>
          </a:xfrm>
        </p:spPr>
        <p:txBody>
          <a:bodyPr>
            <a:noAutofit/>
          </a:bodyPr>
          <a:lstStyle/>
          <a:p>
            <a:pPr eaLnBrk="0" hangingPunct="0">
              <a:defRPr/>
            </a:pPr>
            <a:r>
              <a:rPr lang="tr-TR" sz="4800" b="1" dirty="0">
                <a:solidFill>
                  <a:schemeClr val="accent3">
                    <a:lumMod val="75000"/>
                  </a:schemeClr>
                </a:solidFill>
              </a:rPr>
              <a:t>Karabük Üniversitesi </a:t>
            </a:r>
            <a:br>
              <a:rPr lang="tr-TR" sz="4800" b="1" dirty="0">
                <a:solidFill>
                  <a:schemeClr val="accent3">
                    <a:lumMod val="75000"/>
                  </a:schemeClr>
                </a:solidFill>
              </a:rPr>
            </a:br>
            <a:r>
              <a:rPr lang="tr-TR" sz="4800" b="1" dirty="0">
                <a:solidFill>
                  <a:schemeClr val="accent3">
                    <a:lumMod val="75000"/>
                  </a:schemeClr>
                </a:solidFill>
              </a:rPr>
              <a:t>Erasmus Hareketliliği</a:t>
            </a:r>
            <a:endParaRPr lang="tr-TR" sz="4800" dirty="0">
              <a:solidFill>
                <a:schemeClr val="accent3">
                  <a:lumMod val="75000"/>
                </a:schemeClr>
              </a:solidFill>
            </a:endParaRPr>
          </a:p>
        </p:txBody>
      </p:sp>
      <p:sp>
        <p:nvSpPr>
          <p:cNvPr id="3" name="Alt Başlık 2"/>
          <p:cNvSpPr>
            <a:spLocks noGrp="1"/>
          </p:cNvSpPr>
          <p:nvPr>
            <p:ph type="subTitle" idx="1"/>
          </p:nvPr>
        </p:nvSpPr>
        <p:spPr>
          <a:xfrm>
            <a:off x="539552" y="2996952"/>
            <a:ext cx="8064896" cy="3312368"/>
          </a:xfrm>
        </p:spPr>
        <p:txBody>
          <a:bodyPr>
            <a:normAutofit fontScale="55000" lnSpcReduction="20000"/>
          </a:bodyPr>
          <a:lstStyle/>
          <a:p>
            <a:r>
              <a:rPr lang="tr-TR" altLang="en-US" sz="6700" b="1" dirty="0">
                <a:solidFill>
                  <a:schemeClr val="tx1"/>
                </a:solidFill>
              </a:rPr>
              <a:t>Üniversitemiz 2008 yılından bu yana ERASMUS değişim programları ile AB Ülkelerinin birçok üniversitesi ile anlaşmalar yapmış ve </a:t>
            </a:r>
            <a:r>
              <a:rPr lang="tr-TR" altLang="en-US" sz="6700" b="1" dirty="0" smtClean="0">
                <a:solidFill>
                  <a:schemeClr val="tx1"/>
                </a:solidFill>
              </a:rPr>
              <a:t>2019-2020 </a:t>
            </a:r>
            <a:r>
              <a:rPr lang="tr-TR" altLang="en-US" sz="6700" b="1" dirty="0">
                <a:solidFill>
                  <a:schemeClr val="tx1"/>
                </a:solidFill>
              </a:rPr>
              <a:t>Bahar Dönemi dahil olmak üzere bugüne kadar </a:t>
            </a:r>
            <a:r>
              <a:rPr lang="tr-TR" altLang="en-US" sz="6700" b="1" dirty="0" smtClean="0">
                <a:solidFill>
                  <a:srgbClr val="FF0000"/>
                </a:solidFill>
              </a:rPr>
              <a:t>1370</a:t>
            </a:r>
            <a:r>
              <a:rPr lang="tr-TR" altLang="en-US" sz="6700" b="1" dirty="0" smtClean="0">
                <a:solidFill>
                  <a:schemeClr val="tx1"/>
                </a:solidFill>
              </a:rPr>
              <a:t> </a:t>
            </a:r>
            <a:r>
              <a:rPr lang="tr-TR" altLang="en-US" sz="6700" b="1" dirty="0">
                <a:solidFill>
                  <a:schemeClr val="tx1"/>
                </a:solidFill>
              </a:rPr>
              <a:t>öğrencimiz yurt dışına eğitime gönderilmiştir.</a:t>
            </a:r>
          </a:p>
          <a:p>
            <a:endParaRPr lang="tr-TR" dirty="0"/>
          </a:p>
        </p:txBody>
      </p:sp>
      <p:pic>
        <p:nvPicPr>
          <p:cNvPr id="8" name="Resim 7" descr="C:\Users\kerim\Desktop\indir.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9752" y="574667"/>
            <a:ext cx="2088232" cy="651528"/>
          </a:xfrm>
          <a:prstGeom prst="rect">
            <a:avLst/>
          </a:prstGeom>
          <a:noFill/>
          <a:ln>
            <a:noFill/>
          </a:ln>
        </p:spPr>
      </p:pic>
      <p:pic>
        <p:nvPicPr>
          <p:cNvPr id="9" name="Picture 6" descr="C:\Users\kerim\Desktop\ua_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032" y="472727"/>
            <a:ext cx="1656184" cy="727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Resim 9" descr="C:\Users\ilyas-UA\Desktop\ingilizce-2.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28" y="352743"/>
            <a:ext cx="1564640" cy="1095375"/>
          </a:xfrm>
          <a:prstGeom prst="rect">
            <a:avLst/>
          </a:prstGeom>
          <a:noFill/>
          <a:ln>
            <a:noFill/>
          </a:ln>
        </p:spPr>
      </p:pic>
    </p:spTree>
    <p:extLst>
      <p:ext uri="{BB962C8B-B14F-4D97-AF65-F5344CB8AC3E}">
        <p14:creationId xmlns:p14="http://schemas.microsoft.com/office/powerpoint/2010/main" val="308206959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79512" y="1844824"/>
            <a:ext cx="8856983" cy="1229469"/>
          </a:xfrm>
        </p:spPr>
        <p:txBody>
          <a:bodyPr>
            <a:noAutofit/>
          </a:bodyPr>
          <a:lstStyle/>
          <a:p>
            <a:pPr eaLnBrk="0" hangingPunct="0">
              <a:defRPr/>
            </a:pPr>
            <a:r>
              <a:rPr lang="tr-TR" altLang="en-US" sz="3600" b="1" dirty="0">
                <a:solidFill>
                  <a:schemeClr val="accent1">
                    <a:lumMod val="75000"/>
                  </a:schemeClr>
                </a:solidFill>
                <a:latin typeface="Arial Narrow" panose="020B0606020202030204" pitchFamily="34" charset="0"/>
                <a:cs typeface="Aharoni" panose="02010803020104030203" pitchFamily="2" charset="-79"/>
              </a:rPr>
              <a:t/>
            </a:r>
            <a:br>
              <a:rPr lang="tr-TR" altLang="en-US" sz="3600" b="1" dirty="0">
                <a:solidFill>
                  <a:schemeClr val="accent1">
                    <a:lumMod val="75000"/>
                  </a:schemeClr>
                </a:solidFill>
                <a:latin typeface="Arial Narrow" panose="020B0606020202030204" pitchFamily="34" charset="0"/>
                <a:cs typeface="Aharoni" panose="02010803020104030203" pitchFamily="2" charset="-79"/>
              </a:rPr>
            </a:br>
            <a:r>
              <a:rPr lang="tr-TR" altLang="en-US" sz="3600" b="1" u="sng" dirty="0">
                <a:latin typeface="Arial Narrow" panose="020B0606020202030204" pitchFamily="34" charset="0"/>
                <a:cs typeface="Aharoni" panose="02010803020104030203" pitchFamily="2" charset="-79"/>
              </a:rPr>
              <a:t>Çift Anadal Programı (ÇAP) ve </a:t>
            </a:r>
            <a:br>
              <a:rPr lang="tr-TR" altLang="en-US" sz="3600" b="1" u="sng" dirty="0">
                <a:latin typeface="Arial Narrow" panose="020B0606020202030204" pitchFamily="34" charset="0"/>
                <a:cs typeface="Aharoni" panose="02010803020104030203" pitchFamily="2" charset="-79"/>
              </a:rPr>
            </a:br>
            <a:r>
              <a:rPr lang="tr-TR" altLang="en-US" sz="3600" b="1" u="sng" dirty="0">
                <a:latin typeface="Arial Narrow" panose="020B0606020202030204" pitchFamily="34" charset="0"/>
                <a:cs typeface="Aharoni" panose="02010803020104030203" pitchFamily="2" charset="-79"/>
              </a:rPr>
              <a:t>Yan Dal öğrencileri Erasmus’a başvurabilir mi?</a:t>
            </a:r>
            <a:r>
              <a:rPr lang="tr-TR" sz="4800" b="1" dirty="0">
                <a:solidFill>
                  <a:schemeClr val="accent1">
                    <a:lumMod val="75000"/>
                  </a:schemeClr>
                </a:solidFill>
                <a:latin typeface="Comic Sans MS" pitchFamily="66" charset="0"/>
              </a:rPr>
              <a:t/>
            </a:r>
            <a:br>
              <a:rPr lang="tr-TR" sz="4800" b="1" dirty="0">
                <a:solidFill>
                  <a:schemeClr val="accent1">
                    <a:lumMod val="75000"/>
                  </a:schemeClr>
                </a:solidFill>
                <a:latin typeface="Comic Sans MS" pitchFamily="66" charset="0"/>
              </a:rPr>
            </a:br>
            <a:endParaRPr lang="tr-TR" sz="4800" dirty="0">
              <a:solidFill>
                <a:schemeClr val="accent3">
                  <a:lumMod val="75000"/>
                </a:schemeClr>
              </a:solidFill>
            </a:endParaRPr>
          </a:p>
        </p:txBody>
      </p:sp>
      <p:sp>
        <p:nvSpPr>
          <p:cNvPr id="3" name="Alt Başlık 2"/>
          <p:cNvSpPr>
            <a:spLocks noGrp="1"/>
          </p:cNvSpPr>
          <p:nvPr>
            <p:ph type="subTitle" idx="1"/>
          </p:nvPr>
        </p:nvSpPr>
        <p:spPr>
          <a:xfrm>
            <a:off x="179512" y="3212976"/>
            <a:ext cx="8856983" cy="3168352"/>
          </a:xfrm>
        </p:spPr>
        <p:txBody>
          <a:bodyPr>
            <a:noAutofit/>
          </a:bodyPr>
          <a:lstStyle/>
          <a:p>
            <a:endParaRPr lang="tr-TR" altLang="en-US" sz="3500" b="1" dirty="0">
              <a:solidFill>
                <a:schemeClr val="tx1"/>
              </a:solidFill>
              <a:latin typeface="Agency FB" panose="020B0503020202020204" pitchFamily="34" charset="0"/>
            </a:endParaRPr>
          </a:p>
          <a:p>
            <a:r>
              <a:rPr lang="tr-TR" altLang="en-US" sz="3500" b="1" dirty="0">
                <a:solidFill>
                  <a:schemeClr val="tx1"/>
                </a:solidFill>
                <a:latin typeface="Agency FB" panose="020B0503020202020204" pitchFamily="34" charset="0"/>
              </a:rPr>
              <a:t>ÇAP ve Yan dal öğrencileri de programdan faydalanmak için başvuruda bulunabilirler. </a:t>
            </a:r>
          </a:p>
          <a:p>
            <a:r>
              <a:rPr lang="tr-TR" altLang="en-US" sz="3500" b="1" dirty="0" smtClean="0">
                <a:solidFill>
                  <a:srgbClr val="FF0000"/>
                </a:solidFill>
                <a:latin typeface="Agency FB" panose="020B0503020202020204" pitchFamily="34" charset="0"/>
              </a:rPr>
              <a:t>Ancak sadece </a:t>
            </a:r>
            <a:r>
              <a:rPr lang="tr-TR" altLang="en-US" sz="3500" b="1" dirty="0">
                <a:solidFill>
                  <a:srgbClr val="FF0000"/>
                </a:solidFill>
                <a:latin typeface="Agency FB" panose="020B0503020202020204" pitchFamily="34" charset="0"/>
              </a:rPr>
              <a:t>bir </a:t>
            </a:r>
            <a:r>
              <a:rPr lang="tr-TR" altLang="en-US" sz="3500" b="1" dirty="0" smtClean="0">
                <a:solidFill>
                  <a:srgbClr val="FF0000"/>
                </a:solidFill>
                <a:latin typeface="Agency FB" panose="020B0503020202020204" pitchFamily="34" charset="0"/>
              </a:rPr>
              <a:t>bölümden başvuru yapılmalıdır.</a:t>
            </a:r>
            <a:endParaRPr lang="tr-TR" altLang="en-US" sz="3500" b="1" dirty="0">
              <a:solidFill>
                <a:srgbClr val="FF0000"/>
              </a:solidFill>
              <a:latin typeface="Agency FB" panose="020B0503020202020204" pitchFamily="34" charset="0"/>
            </a:endParaRPr>
          </a:p>
          <a:p>
            <a:endParaRPr lang="tr-TR" altLang="en-US" sz="3500" b="1" dirty="0">
              <a:solidFill>
                <a:schemeClr val="tx1"/>
              </a:solidFill>
              <a:latin typeface="Agency FB" panose="020B0503020202020204" pitchFamily="34" charset="0"/>
            </a:endParaRPr>
          </a:p>
        </p:txBody>
      </p:sp>
      <p:pic>
        <p:nvPicPr>
          <p:cNvPr id="8" name="Picture 6" descr="C:\Users\kerim\Desktop\ua_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472727"/>
            <a:ext cx="1656184" cy="727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Resim 8" descr="C:\Users\kerim\Desktop\indir.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39752" y="574667"/>
            <a:ext cx="2088232" cy="651528"/>
          </a:xfrm>
          <a:prstGeom prst="rect">
            <a:avLst/>
          </a:prstGeom>
          <a:noFill/>
          <a:ln>
            <a:noFill/>
          </a:ln>
        </p:spPr>
      </p:pic>
      <p:pic>
        <p:nvPicPr>
          <p:cNvPr id="10" name="Resim 9" descr="C:\Users\ilyas-UA\Desktop\ingilizce-2.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445531"/>
            <a:ext cx="1564640" cy="1095375"/>
          </a:xfrm>
          <a:prstGeom prst="rect">
            <a:avLst/>
          </a:prstGeom>
          <a:noFill/>
          <a:ln>
            <a:noFill/>
          </a:ln>
        </p:spPr>
      </p:pic>
    </p:spTree>
    <p:extLst>
      <p:ext uri="{BB962C8B-B14F-4D97-AF65-F5344CB8AC3E}">
        <p14:creationId xmlns:p14="http://schemas.microsoft.com/office/powerpoint/2010/main" val="47237393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87017" y="1534045"/>
            <a:ext cx="8856983" cy="864096"/>
          </a:xfrm>
        </p:spPr>
        <p:txBody>
          <a:bodyPr>
            <a:noAutofit/>
          </a:bodyPr>
          <a:lstStyle/>
          <a:p>
            <a:pPr eaLnBrk="0" hangingPunct="0">
              <a:defRPr/>
            </a:pPr>
            <a:r>
              <a:rPr lang="tr-TR" altLang="en-US" sz="3600" b="1" dirty="0">
                <a:solidFill>
                  <a:schemeClr val="accent1">
                    <a:lumMod val="75000"/>
                  </a:schemeClr>
                </a:solidFill>
                <a:latin typeface="Arial Narrow" panose="020B0606020202030204" pitchFamily="34" charset="0"/>
                <a:cs typeface="Aharoni" panose="02010803020104030203" pitchFamily="2" charset="-79"/>
              </a:rPr>
              <a:t/>
            </a:r>
            <a:br>
              <a:rPr lang="tr-TR" altLang="en-US" sz="3600" b="1" dirty="0">
                <a:solidFill>
                  <a:schemeClr val="accent1">
                    <a:lumMod val="75000"/>
                  </a:schemeClr>
                </a:solidFill>
                <a:latin typeface="Arial Narrow" panose="020B0606020202030204" pitchFamily="34" charset="0"/>
                <a:cs typeface="Aharoni" panose="02010803020104030203" pitchFamily="2" charset="-79"/>
              </a:rPr>
            </a:br>
            <a:r>
              <a:rPr lang="tr-TR" altLang="en-US" sz="4000" b="1" dirty="0">
                <a:latin typeface="Aharoni" panose="02010803020104030203" pitchFamily="2" charset="-79"/>
                <a:cs typeface="Aharoni" panose="02010803020104030203" pitchFamily="2" charset="-79"/>
              </a:rPr>
              <a:t>Erasmus+ programına katılırsam </a:t>
            </a:r>
            <a:br>
              <a:rPr lang="tr-TR" altLang="en-US" sz="4000" b="1" dirty="0">
                <a:latin typeface="Aharoni" panose="02010803020104030203" pitchFamily="2" charset="-79"/>
                <a:cs typeface="Aharoni" panose="02010803020104030203" pitchFamily="2" charset="-79"/>
              </a:rPr>
            </a:br>
            <a:r>
              <a:rPr lang="tr-TR" altLang="en-US" sz="4000" b="1" dirty="0">
                <a:latin typeface="Aharoni" panose="02010803020104030203" pitchFamily="2" charset="-79"/>
                <a:cs typeface="Aharoni" panose="02010803020104030203" pitchFamily="2" charset="-79"/>
              </a:rPr>
              <a:t>okulum uzar mı?</a:t>
            </a:r>
            <a:endParaRPr lang="tr-TR" sz="4000" u="sng" dirty="0">
              <a:solidFill>
                <a:schemeClr val="accent3">
                  <a:lumMod val="75000"/>
                </a:schemeClr>
              </a:solidFill>
              <a:latin typeface="Aharoni" panose="02010803020104030203" pitchFamily="2" charset="-79"/>
              <a:cs typeface="Aharoni" panose="02010803020104030203" pitchFamily="2" charset="-79"/>
            </a:endParaRPr>
          </a:p>
        </p:txBody>
      </p:sp>
      <p:sp>
        <p:nvSpPr>
          <p:cNvPr id="3" name="Alt Başlık 2"/>
          <p:cNvSpPr>
            <a:spLocks noGrp="1"/>
          </p:cNvSpPr>
          <p:nvPr>
            <p:ph type="subTitle" idx="1"/>
          </p:nvPr>
        </p:nvSpPr>
        <p:spPr>
          <a:xfrm>
            <a:off x="323528" y="2982917"/>
            <a:ext cx="8535887" cy="2822347"/>
          </a:xfrm>
          <a:solidFill>
            <a:schemeClr val="accent1">
              <a:lumMod val="20000"/>
              <a:lumOff val="80000"/>
            </a:schemeClr>
          </a:solidFill>
        </p:spPr>
        <p:txBody>
          <a:bodyPr>
            <a:noAutofit/>
          </a:bodyPr>
          <a:lstStyle/>
          <a:p>
            <a:pPr lvl="0">
              <a:spcBef>
                <a:spcPts val="600"/>
              </a:spcBef>
              <a:spcAft>
                <a:spcPts val="600"/>
              </a:spcAft>
            </a:pPr>
            <a:r>
              <a:rPr lang="tr-TR" altLang="en-US" sz="3000" dirty="0">
                <a:solidFill>
                  <a:srgbClr val="FF0000"/>
                </a:solidFill>
                <a:latin typeface="Narkisim" panose="020E0502050101010101" pitchFamily="34" charset="-79"/>
                <a:cs typeface="Narkisim" panose="020E0502050101010101" pitchFamily="34" charset="-79"/>
              </a:rPr>
              <a:t>Böyle bir genelleme yapılamaz.  </a:t>
            </a:r>
          </a:p>
          <a:p>
            <a:pPr lvl="0">
              <a:spcBef>
                <a:spcPts val="600"/>
              </a:spcBef>
              <a:spcAft>
                <a:spcPts val="600"/>
              </a:spcAft>
            </a:pPr>
            <a:r>
              <a:rPr lang="tr-TR" altLang="en-US" sz="3000" dirty="0">
                <a:solidFill>
                  <a:schemeClr val="tx1"/>
                </a:solidFill>
                <a:latin typeface="Narkisim" panose="020E0502050101010101" pitchFamily="34" charset="-79"/>
                <a:cs typeface="Narkisim" panose="020E0502050101010101" pitchFamily="34" charset="-79"/>
              </a:rPr>
              <a:t>Temel amaç maksimum düzeyde ders eşdeğerliğini sağlayarak programdan faydalanmaktır. </a:t>
            </a:r>
          </a:p>
          <a:p>
            <a:pPr lvl="0">
              <a:spcBef>
                <a:spcPts val="600"/>
              </a:spcBef>
              <a:spcAft>
                <a:spcPts val="600"/>
              </a:spcAft>
            </a:pPr>
            <a:r>
              <a:rPr lang="tr-TR" altLang="en-US" sz="3000" dirty="0" smtClean="0">
                <a:solidFill>
                  <a:srgbClr val="FF0000"/>
                </a:solidFill>
                <a:latin typeface="Narkisim" panose="020E0502050101010101" pitchFamily="34" charset="-79"/>
                <a:cs typeface="Narkisim" panose="020E0502050101010101" pitchFamily="34" charset="-79"/>
              </a:rPr>
              <a:t>Okulun </a:t>
            </a:r>
            <a:r>
              <a:rPr lang="tr-TR" altLang="en-US" sz="3000" dirty="0">
                <a:solidFill>
                  <a:srgbClr val="FF0000"/>
                </a:solidFill>
                <a:latin typeface="Narkisim" panose="020E0502050101010101" pitchFamily="34" charset="-79"/>
                <a:cs typeface="Narkisim" panose="020E0502050101010101" pitchFamily="34" charset="-79"/>
              </a:rPr>
              <a:t>zamanında bitmesi </a:t>
            </a:r>
            <a:r>
              <a:rPr lang="tr-TR" altLang="en-US" sz="3000" dirty="0" smtClean="0">
                <a:solidFill>
                  <a:srgbClr val="FF0000"/>
                </a:solidFill>
                <a:latin typeface="Narkisim" panose="020E0502050101010101" pitchFamily="34" charset="-79"/>
                <a:cs typeface="Narkisim" panose="020E0502050101010101" pitchFamily="34" charset="-79"/>
              </a:rPr>
              <a:t>öğrencinin </a:t>
            </a:r>
            <a:r>
              <a:rPr lang="tr-TR" altLang="en-US" sz="3000" dirty="0">
                <a:solidFill>
                  <a:srgbClr val="FF0000"/>
                </a:solidFill>
                <a:latin typeface="Narkisim" panose="020E0502050101010101" pitchFamily="34" charset="-79"/>
                <a:cs typeface="Narkisim" panose="020E0502050101010101" pitchFamily="34" charset="-79"/>
              </a:rPr>
              <a:t>yurtdışında </a:t>
            </a:r>
            <a:r>
              <a:rPr lang="tr-TR" altLang="en-US" sz="3000" dirty="0" smtClean="0">
                <a:solidFill>
                  <a:srgbClr val="FF0000"/>
                </a:solidFill>
                <a:latin typeface="Narkisim" panose="020E0502050101010101" pitchFamily="34" charset="-79"/>
                <a:cs typeface="Narkisim" panose="020E0502050101010101" pitchFamily="34" charset="-79"/>
              </a:rPr>
              <a:t>geçireceği </a:t>
            </a:r>
            <a:r>
              <a:rPr lang="tr-TR" altLang="en-US" sz="3000" dirty="0">
                <a:solidFill>
                  <a:srgbClr val="FF0000"/>
                </a:solidFill>
                <a:latin typeface="Narkisim" panose="020E0502050101010101" pitchFamily="34" charset="-79"/>
                <a:cs typeface="Narkisim" panose="020E0502050101010101" pitchFamily="34" charset="-79"/>
              </a:rPr>
              <a:t>dönemdeki akademik </a:t>
            </a:r>
            <a:r>
              <a:rPr lang="tr-TR" altLang="en-US" sz="3000" dirty="0" smtClean="0">
                <a:solidFill>
                  <a:srgbClr val="FF0000"/>
                </a:solidFill>
                <a:latin typeface="Narkisim" panose="020E0502050101010101" pitchFamily="34" charset="-79"/>
                <a:cs typeface="Narkisim" panose="020E0502050101010101" pitchFamily="34" charset="-79"/>
              </a:rPr>
              <a:t>başarısına </a:t>
            </a:r>
            <a:r>
              <a:rPr lang="tr-TR" altLang="en-US" sz="3000" dirty="0">
                <a:solidFill>
                  <a:srgbClr val="FF0000"/>
                </a:solidFill>
                <a:latin typeface="Narkisim" panose="020E0502050101010101" pitchFamily="34" charset="-79"/>
                <a:cs typeface="Narkisim" panose="020E0502050101010101" pitchFamily="34" charset="-79"/>
              </a:rPr>
              <a:t>bağlıdır.  </a:t>
            </a:r>
          </a:p>
          <a:p>
            <a:endParaRPr lang="tr-TR" altLang="en-US" sz="3500" b="1" dirty="0">
              <a:solidFill>
                <a:schemeClr val="tx1"/>
              </a:solidFill>
              <a:latin typeface="Agency FB" panose="020B0503020202020204" pitchFamily="34" charset="0"/>
            </a:endParaRPr>
          </a:p>
          <a:p>
            <a:endParaRPr lang="tr-TR" altLang="en-US" sz="3500" b="1" dirty="0">
              <a:solidFill>
                <a:schemeClr val="tx1"/>
              </a:solidFill>
              <a:latin typeface="Agency FB" panose="020B0503020202020204" pitchFamily="34" charset="0"/>
            </a:endParaRPr>
          </a:p>
        </p:txBody>
      </p:sp>
      <p:pic>
        <p:nvPicPr>
          <p:cNvPr id="8" name="Picture 6" descr="C:\Users\kerim\Desktop\ua_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472727"/>
            <a:ext cx="1656184" cy="727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Resim 8" descr="C:\Users\kerim\Desktop\indir.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39752" y="574667"/>
            <a:ext cx="2088232" cy="651528"/>
          </a:xfrm>
          <a:prstGeom prst="rect">
            <a:avLst/>
          </a:prstGeom>
          <a:noFill/>
          <a:ln>
            <a:noFill/>
          </a:ln>
        </p:spPr>
      </p:pic>
      <p:pic>
        <p:nvPicPr>
          <p:cNvPr id="10" name="Resim 9" descr="C:\Users\ilyas-UA\Desktop\ingilizce-2.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445531"/>
            <a:ext cx="1564640" cy="1095375"/>
          </a:xfrm>
          <a:prstGeom prst="rect">
            <a:avLst/>
          </a:prstGeom>
          <a:noFill/>
          <a:ln>
            <a:noFill/>
          </a:ln>
        </p:spPr>
      </p:pic>
    </p:spTree>
    <p:extLst>
      <p:ext uri="{BB962C8B-B14F-4D97-AF65-F5344CB8AC3E}">
        <p14:creationId xmlns:p14="http://schemas.microsoft.com/office/powerpoint/2010/main" val="149497664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323528" y="1961548"/>
            <a:ext cx="8496944" cy="999400"/>
          </a:xfrm>
        </p:spPr>
        <p:txBody>
          <a:bodyPr>
            <a:noAutofit/>
          </a:bodyPr>
          <a:lstStyle/>
          <a:p>
            <a:pPr eaLnBrk="0" hangingPunct="0">
              <a:defRPr/>
            </a:pPr>
            <a:r>
              <a:rPr lang="tr-TR" altLang="en-US" sz="3600" b="1" dirty="0">
                <a:solidFill>
                  <a:schemeClr val="accent1">
                    <a:lumMod val="75000"/>
                  </a:schemeClr>
                </a:solidFill>
                <a:latin typeface="Arial Narrow" panose="020B0606020202030204" pitchFamily="34" charset="0"/>
                <a:cs typeface="Aharoni" panose="02010803020104030203" pitchFamily="2" charset="-79"/>
              </a:rPr>
              <a:t/>
            </a:r>
            <a:br>
              <a:rPr lang="tr-TR" altLang="en-US" sz="3600" b="1" dirty="0">
                <a:solidFill>
                  <a:schemeClr val="accent1">
                    <a:lumMod val="75000"/>
                  </a:schemeClr>
                </a:solidFill>
                <a:latin typeface="Arial Narrow" panose="020B0606020202030204" pitchFamily="34" charset="0"/>
                <a:cs typeface="Aharoni" panose="02010803020104030203" pitchFamily="2" charset="-79"/>
              </a:rPr>
            </a:br>
            <a:r>
              <a:rPr lang="tr-TR" altLang="en-US" sz="4800" b="1" u="sng" dirty="0">
                <a:solidFill>
                  <a:schemeClr val="accent1">
                    <a:lumMod val="75000"/>
                  </a:schemeClr>
                </a:solidFill>
                <a:latin typeface="Arial Narrow" panose="020B0606020202030204" pitchFamily="34" charset="0"/>
                <a:cs typeface="Aharoni" panose="02010803020104030203" pitchFamily="2" charset="-79"/>
              </a:rPr>
              <a:t>Başvuru ve Öğrenci Seçim Süreci </a:t>
            </a:r>
            <a:r>
              <a:rPr lang="tr-TR" altLang="en-US" sz="3600" b="1" dirty="0">
                <a:solidFill>
                  <a:schemeClr val="accent1">
                    <a:lumMod val="75000"/>
                  </a:schemeClr>
                </a:solidFill>
                <a:latin typeface="Arial Narrow" panose="020B0606020202030204" pitchFamily="34" charset="0"/>
                <a:cs typeface="Aharoni" panose="02010803020104030203" pitchFamily="2" charset="-79"/>
              </a:rPr>
              <a:t/>
            </a:r>
            <a:br>
              <a:rPr lang="tr-TR" altLang="en-US" sz="3600" b="1" dirty="0">
                <a:solidFill>
                  <a:schemeClr val="accent1">
                    <a:lumMod val="75000"/>
                  </a:schemeClr>
                </a:solidFill>
                <a:latin typeface="Arial Narrow" panose="020B0606020202030204" pitchFamily="34" charset="0"/>
                <a:cs typeface="Aharoni" panose="02010803020104030203" pitchFamily="2" charset="-79"/>
              </a:rPr>
            </a:br>
            <a:r>
              <a:rPr lang="tr-TR" sz="4800" b="1" dirty="0">
                <a:solidFill>
                  <a:schemeClr val="accent1">
                    <a:lumMod val="75000"/>
                  </a:schemeClr>
                </a:solidFill>
                <a:latin typeface="Comic Sans MS" pitchFamily="66" charset="0"/>
              </a:rPr>
              <a:t/>
            </a:r>
            <a:br>
              <a:rPr lang="tr-TR" sz="4800" b="1" dirty="0">
                <a:solidFill>
                  <a:schemeClr val="accent1">
                    <a:lumMod val="75000"/>
                  </a:schemeClr>
                </a:solidFill>
                <a:latin typeface="Comic Sans MS" pitchFamily="66" charset="0"/>
              </a:rPr>
            </a:br>
            <a:endParaRPr lang="tr-TR" sz="4800" dirty="0">
              <a:solidFill>
                <a:schemeClr val="accent3">
                  <a:lumMod val="75000"/>
                </a:schemeClr>
              </a:solidFill>
            </a:endParaRPr>
          </a:p>
        </p:txBody>
      </p:sp>
      <p:sp>
        <p:nvSpPr>
          <p:cNvPr id="3" name="Alt Başlık 2"/>
          <p:cNvSpPr>
            <a:spLocks noGrp="1"/>
          </p:cNvSpPr>
          <p:nvPr>
            <p:ph type="subTitle" idx="1"/>
          </p:nvPr>
        </p:nvSpPr>
        <p:spPr>
          <a:xfrm>
            <a:off x="168887" y="2442882"/>
            <a:ext cx="8806226" cy="3938445"/>
          </a:xfrm>
        </p:spPr>
        <p:txBody>
          <a:bodyPr>
            <a:noAutofit/>
          </a:bodyPr>
          <a:lstStyle/>
          <a:p>
            <a:pPr marL="342900" lvl="0" indent="-342900">
              <a:buFont typeface="Arial" panose="020B0604020202020204" pitchFamily="34" charset="0"/>
              <a:buChar char="•"/>
            </a:pPr>
            <a:r>
              <a:rPr lang="tr-TR" altLang="en-US" b="1" dirty="0" smtClean="0">
                <a:solidFill>
                  <a:prstClr val="black"/>
                </a:solidFill>
                <a:latin typeface="Comic Sans MS" pitchFamily="66" charset="0"/>
              </a:rPr>
              <a:t>Başvuru </a:t>
            </a:r>
            <a:r>
              <a:rPr lang="tr-TR" altLang="en-US" b="1" dirty="0">
                <a:solidFill>
                  <a:prstClr val="black"/>
                </a:solidFill>
                <a:latin typeface="Comic Sans MS" pitchFamily="66" charset="0"/>
              </a:rPr>
              <a:t>için ön şart: </a:t>
            </a:r>
            <a:endParaRPr lang="tr-TR" altLang="en-US" b="1" dirty="0" smtClean="0">
              <a:solidFill>
                <a:prstClr val="black"/>
              </a:solidFill>
              <a:latin typeface="Comic Sans MS" pitchFamily="66" charset="0"/>
            </a:endParaRPr>
          </a:p>
          <a:p>
            <a:pPr lvl="0"/>
            <a:r>
              <a:rPr lang="tr-TR" altLang="en-US" b="1" u="sng" dirty="0" smtClean="0">
                <a:solidFill>
                  <a:srgbClr val="FF0000"/>
                </a:solidFill>
                <a:latin typeface="Comic Sans MS" pitchFamily="66" charset="0"/>
              </a:rPr>
              <a:t>Minimum 2.50 </a:t>
            </a:r>
            <a:r>
              <a:rPr lang="tr-TR" altLang="en-US" b="1" u="sng" dirty="0">
                <a:solidFill>
                  <a:srgbClr val="FF0000"/>
                </a:solidFill>
                <a:latin typeface="Comic Sans MS" pitchFamily="66" charset="0"/>
              </a:rPr>
              <a:t>GANO</a:t>
            </a:r>
          </a:p>
          <a:p>
            <a:pPr lvl="0"/>
            <a:r>
              <a:rPr lang="tr-TR" altLang="en-US" sz="2400" dirty="0">
                <a:solidFill>
                  <a:schemeClr val="tx1"/>
                </a:solidFill>
                <a:latin typeface="Comic Sans MS" pitchFamily="66" charset="0"/>
              </a:rPr>
              <a:t>BAŞVURU LİNKİ</a:t>
            </a:r>
          </a:p>
          <a:p>
            <a:pPr lvl="0"/>
            <a:r>
              <a:rPr lang="tr-TR" altLang="en-US" sz="5400" b="1" dirty="0">
                <a:solidFill>
                  <a:schemeClr val="tx1"/>
                </a:solidFill>
                <a:highlight>
                  <a:srgbClr val="00FFFF"/>
                </a:highlight>
                <a:latin typeface="Comic Sans MS" pitchFamily="66" charset="0"/>
              </a:rPr>
              <a:t>erasmus.karabuk.edu.tr</a:t>
            </a:r>
          </a:p>
          <a:p>
            <a:endParaRPr lang="tr-TR" altLang="en-US" sz="3500" b="1" dirty="0">
              <a:solidFill>
                <a:schemeClr val="tx1"/>
              </a:solidFill>
              <a:latin typeface="Agency FB" panose="020B0503020202020204" pitchFamily="34" charset="0"/>
            </a:endParaRPr>
          </a:p>
        </p:txBody>
      </p:sp>
      <p:pic>
        <p:nvPicPr>
          <p:cNvPr id="8" name="Picture 6" descr="C:\Users\kerim\Desktop\ua_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472727"/>
            <a:ext cx="1656184" cy="727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Resim 8" descr="C:\Users\kerim\Desktop\indir.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39752" y="574667"/>
            <a:ext cx="2088232" cy="651528"/>
          </a:xfrm>
          <a:prstGeom prst="rect">
            <a:avLst/>
          </a:prstGeom>
          <a:noFill/>
          <a:ln>
            <a:noFill/>
          </a:ln>
        </p:spPr>
      </p:pic>
      <p:pic>
        <p:nvPicPr>
          <p:cNvPr id="10" name="Resim 9" descr="C:\Users\ilyas-UA\Desktop\ingilizce-2.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445531"/>
            <a:ext cx="1564640" cy="1095375"/>
          </a:xfrm>
          <a:prstGeom prst="rect">
            <a:avLst/>
          </a:prstGeom>
          <a:noFill/>
          <a:ln>
            <a:noFill/>
          </a:ln>
        </p:spPr>
      </p:pic>
    </p:spTree>
    <p:extLst>
      <p:ext uri="{BB962C8B-B14F-4D97-AF65-F5344CB8AC3E}">
        <p14:creationId xmlns:p14="http://schemas.microsoft.com/office/powerpoint/2010/main" val="19236536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274638"/>
            <a:ext cx="8712968" cy="706090"/>
          </a:xfrm>
        </p:spPr>
        <p:txBody>
          <a:bodyPr>
            <a:normAutofit fontScale="90000"/>
          </a:bodyPr>
          <a:lstStyle/>
          <a:p>
            <a:r>
              <a:rPr lang="tr-TR" b="1" dirty="0" smtClean="0"/>
              <a:t>erasmus.karabuk.edu.tr</a:t>
            </a:r>
            <a:endParaRPr lang="tr-TR" b="1"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19672" y="1084522"/>
            <a:ext cx="6984776" cy="5041641"/>
          </a:xfrm>
        </p:spPr>
      </p:pic>
      <p:pic>
        <p:nvPicPr>
          <p:cNvPr id="8" name="Resim 7" descr="C:\Users\kerim\Desktop\indir.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708920"/>
            <a:ext cx="1619672" cy="576064"/>
          </a:xfrm>
          <a:prstGeom prst="rect">
            <a:avLst/>
          </a:prstGeom>
          <a:noFill/>
          <a:ln>
            <a:noFill/>
          </a:ln>
        </p:spPr>
      </p:pic>
      <p:pic>
        <p:nvPicPr>
          <p:cNvPr id="9" name="Picture 6" descr="C:\Users\kerim\Desktop\ua_log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24328" y="5157192"/>
            <a:ext cx="1440160"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Resim 9" descr="C:\Users\ilyas-UA\Desktop\ingilizce-2.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188641"/>
            <a:ext cx="1224136" cy="864096"/>
          </a:xfrm>
          <a:prstGeom prst="rect">
            <a:avLst/>
          </a:prstGeom>
          <a:noFill/>
          <a:ln>
            <a:noFill/>
          </a:ln>
        </p:spPr>
      </p:pic>
    </p:spTree>
    <p:extLst>
      <p:ext uri="{BB962C8B-B14F-4D97-AF65-F5344CB8AC3E}">
        <p14:creationId xmlns:p14="http://schemas.microsoft.com/office/powerpoint/2010/main" val="48500386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78098"/>
          </a:xfrm>
        </p:spPr>
        <p:txBody>
          <a:bodyPr>
            <a:normAutofit fontScale="90000"/>
          </a:bodyPr>
          <a:lstStyle/>
          <a:p>
            <a:r>
              <a:rPr lang="tr-TR" b="1" dirty="0" smtClean="0">
                <a:solidFill>
                  <a:srgbClr val="FF0000"/>
                </a:solidFill>
              </a:rPr>
              <a:t>Değerlendirme Ölçütleri</a:t>
            </a:r>
            <a:br>
              <a:rPr lang="tr-TR" b="1" dirty="0" smtClean="0">
                <a:solidFill>
                  <a:srgbClr val="FF0000"/>
                </a:solidFill>
              </a:rPr>
            </a:br>
            <a:r>
              <a:rPr lang="tr-TR" sz="2700" b="1" dirty="0" smtClean="0">
                <a:solidFill>
                  <a:srgbClr val="FF0000"/>
                </a:solidFill>
              </a:rPr>
              <a:t>(Öğrenci Seçim Kriterleri)</a:t>
            </a:r>
            <a:endParaRPr lang="tr-TR" sz="2700" b="1" dirty="0">
              <a:solidFill>
                <a:srgbClr val="FF0000"/>
              </a:solidFill>
            </a:endParaRPr>
          </a:p>
        </p:txBody>
      </p:sp>
      <p:sp>
        <p:nvSpPr>
          <p:cNvPr id="3" name="İçerik Yer Tutucusu 2"/>
          <p:cNvSpPr>
            <a:spLocks noGrp="1"/>
          </p:cNvSpPr>
          <p:nvPr>
            <p:ph idx="1"/>
          </p:nvPr>
        </p:nvSpPr>
        <p:spPr>
          <a:xfrm>
            <a:off x="251520" y="980728"/>
            <a:ext cx="8568952" cy="4824536"/>
          </a:xfrm>
          <a:noFill/>
        </p:spPr>
        <p:txBody>
          <a:bodyPr>
            <a:normAutofit/>
          </a:bodyPr>
          <a:lstStyle/>
          <a:p>
            <a:r>
              <a:rPr lang="tr-TR" b="1" dirty="0"/>
              <a:t>Başarı </a:t>
            </a:r>
            <a:r>
              <a:rPr lang="tr-TR" b="1" dirty="0" smtClean="0"/>
              <a:t>puanı</a:t>
            </a:r>
            <a:r>
              <a:rPr lang="tr-TR" b="1" dirty="0"/>
              <a:t> </a:t>
            </a:r>
            <a:r>
              <a:rPr lang="tr-TR" b="1" dirty="0" smtClean="0"/>
              <a:t>= </a:t>
            </a:r>
            <a:r>
              <a:rPr lang="tr-TR" b="1" dirty="0" smtClean="0">
                <a:solidFill>
                  <a:srgbClr val="FF6600"/>
                </a:solidFill>
              </a:rPr>
              <a:t>% </a:t>
            </a:r>
            <a:r>
              <a:rPr lang="tr-TR" b="1" dirty="0">
                <a:solidFill>
                  <a:srgbClr val="FF6600"/>
                </a:solidFill>
              </a:rPr>
              <a:t>50 </a:t>
            </a:r>
            <a:r>
              <a:rPr lang="tr-TR" b="1" dirty="0" smtClean="0">
                <a:solidFill>
                  <a:srgbClr val="FF6600"/>
                </a:solidFill>
              </a:rPr>
              <a:t>GANO </a:t>
            </a:r>
            <a:r>
              <a:rPr lang="tr-TR" b="1" dirty="0" smtClean="0"/>
              <a:t>+ </a:t>
            </a:r>
            <a:r>
              <a:rPr lang="tr-TR" b="1" dirty="0" smtClean="0">
                <a:solidFill>
                  <a:srgbClr val="FF6600"/>
                </a:solidFill>
              </a:rPr>
              <a:t>% 50 DİL PUANI</a:t>
            </a:r>
          </a:p>
          <a:p>
            <a:pPr marL="0" indent="0" algn="just">
              <a:buNone/>
            </a:pPr>
            <a:r>
              <a:rPr lang="tr-TR" sz="2200" dirty="0" smtClean="0"/>
              <a:t>	</a:t>
            </a:r>
          </a:p>
        </p:txBody>
      </p:sp>
      <p:sp>
        <p:nvSpPr>
          <p:cNvPr id="29" name="Rectangle 20"/>
          <p:cNvSpPr>
            <a:spLocks noChangeArrowheads="1"/>
          </p:cNvSpPr>
          <p:nvPr/>
        </p:nvSpPr>
        <p:spPr bwMode="auto">
          <a:xfrm>
            <a:off x="1760538" y="21812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Arial" pitchFamily="34" charset="0"/>
                <a:cs typeface="Arial" pitchFamily="34" charset="0"/>
              </a:rPr>
              <a:t/>
            </a:r>
            <a:br>
              <a:rPr kumimoji="0" lang="tr-TR" altLang="tr-TR" sz="1800" b="0" i="0" u="none" strike="noStrike" cap="none" normalizeH="0" baseline="0" smtClean="0">
                <a:ln>
                  <a:noFill/>
                </a:ln>
                <a:solidFill>
                  <a:schemeClr val="tx1"/>
                </a:solidFill>
                <a:effectLst/>
                <a:latin typeface="Arial" pitchFamily="34" charset="0"/>
                <a:cs typeface="Arial" pitchFamily="34" charset="0"/>
              </a:rPr>
            </a:br>
            <a:endParaRPr kumimoji="0" lang="tr-TR" altLang="tr-TR"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026" name="Tablo 1025"/>
          <p:cNvGraphicFramePr>
            <a:graphicFrameLocks noGrp="1"/>
          </p:cNvGraphicFramePr>
          <p:nvPr>
            <p:extLst>
              <p:ext uri="{D42A27DB-BD31-4B8C-83A1-F6EECF244321}">
                <p14:modId xmlns:p14="http://schemas.microsoft.com/office/powerpoint/2010/main" val="2398786571"/>
              </p:ext>
            </p:extLst>
          </p:nvPr>
        </p:nvGraphicFramePr>
        <p:xfrm>
          <a:off x="323528" y="1556792"/>
          <a:ext cx="8424936" cy="4752528"/>
        </p:xfrm>
        <a:graphic>
          <a:graphicData uri="http://schemas.openxmlformats.org/drawingml/2006/table">
            <a:tbl>
              <a:tblPr firstRow="1" firstCol="1" bandRow="1">
                <a:tableStyleId>{5940675A-B579-460E-94D1-54222C63F5DA}</a:tableStyleId>
              </a:tblPr>
              <a:tblGrid>
                <a:gridCol w="5583606"/>
                <a:gridCol w="2841330"/>
              </a:tblGrid>
              <a:tr h="431993">
                <a:tc>
                  <a:txBody>
                    <a:bodyPr/>
                    <a:lstStyle/>
                    <a:p>
                      <a:pPr algn="ctr">
                        <a:lnSpc>
                          <a:spcPct val="115000"/>
                        </a:lnSpc>
                        <a:spcAft>
                          <a:spcPts val="1000"/>
                        </a:spcAft>
                      </a:pPr>
                      <a:r>
                        <a:rPr lang="tr-TR" sz="2000" b="1" dirty="0">
                          <a:effectLst/>
                        </a:rPr>
                        <a:t>Ölçüt</a:t>
                      </a:r>
                      <a:endParaRPr lang="tr-TR" sz="2000" b="1" dirty="0">
                        <a:effectLst/>
                        <a:latin typeface="Calibri"/>
                        <a:ea typeface="Calibri"/>
                        <a:cs typeface="Times New Roman"/>
                      </a:endParaRPr>
                    </a:p>
                  </a:txBody>
                  <a:tcPr marL="54289" marR="54289" marT="7540" marB="0"/>
                </a:tc>
                <a:tc>
                  <a:txBody>
                    <a:bodyPr/>
                    <a:lstStyle/>
                    <a:p>
                      <a:pPr algn="ctr">
                        <a:lnSpc>
                          <a:spcPct val="115000"/>
                        </a:lnSpc>
                        <a:spcAft>
                          <a:spcPts val="1000"/>
                        </a:spcAft>
                      </a:pPr>
                      <a:r>
                        <a:rPr lang="tr-TR" sz="2000" b="1" dirty="0">
                          <a:effectLst/>
                        </a:rPr>
                        <a:t>Ağırlıklı Puan</a:t>
                      </a:r>
                      <a:endParaRPr lang="tr-TR" sz="2000" b="1" dirty="0">
                        <a:effectLst/>
                        <a:latin typeface="Calibri"/>
                        <a:ea typeface="Calibri"/>
                        <a:cs typeface="Times New Roman"/>
                      </a:endParaRPr>
                    </a:p>
                  </a:txBody>
                  <a:tcPr marL="54289" marR="54289" marT="7540" marB="0"/>
                </a:tc>
              </a:tr>
              <a:tr h="443104">
                <a:tc>
                  <a:txBody>
                    <a:bodyPr/>
                    <a:lstStyle/>
                    <a:p>
                      <a:pPr algn="l">
                        <a:lnSpc>
                          <a:spcPct val="115000"/>
                        </a:lnSpc>
                        <a:spcAft>
                          <a:spcPts val="1000"/>
                        </a:spcAft>
                      </a:pPr>
                      <a:r>
                        <a:rPr lang="tr-TR" sz="1400">
                          <a:effectLst/>
                        </a:rPr>
                        <a:t>Akademik başarı düzeyi</a:t>
                      </a:r>
                      <a:endParaRPr lang="tr-TR" sz="1400">
                        <a:effectLst/>
                        <a:latin typeface="Calibri"/>
                        <a:ea typeface="Calibri"/>
                        <a:cs typeface="Times New Roman"/>
                      </a:endParaRPr>
                    </a:p>
                  </a:txBody>
                  <a:tcPr marL="54289" marR="54289" marT="7540" marB="0"/>
                </a:tc>
                <a:tc>
                  <a:txBody>
                    <a:bodyPr/>
                    <a:lstStyle/>
                    <a:p>
                      <a:pPr algn="l">
                        <a:lnSpc>
                          <a:spcPct val="115000"/>
                        </a:lnSpc>
                        <a:spcAft>
                          <a:spcPts val="1000"/>
                        </a:spcAft>
                      </a:pPr>
                      <a:r>
                        <a:rPr lang="tr-TR" sz="1400">
                          <a:effectLst/>
                        </a:rPr>
                        <a:t>%50 (toplam 100 puan üzerinden)</a:t>
                      </a:r>
                      <a:endParaRPr lang="tr-TR" sz="1400">
                        <a:effectLst/>
                        <a:latin typeface="Calibri"/>
                        <a:ea typeface="Calibri"/>
                        <a:cs typeface="Times New Roman"/>
                      </a:endParaRPr>
                    </a:p>
                  </a:txBody>
                  <a:tcPr marL="54289" marR="54289" marT="7540" marB="0" anchor="ctr"/>
                </a:tc>
              </a:tr>
              <a:tr h="331037">
                <a:tc>
                  <a:txBody>
                    <a:bodyPr/>
                    <a:lstStyle/>
                    <a:p>
                      <a:pPr algn="l">
                        <a:lnSpc>
                          <a:spcPct val="115000"/>
                        </a:lnSpc>
                        <a:spcAft>
                          <a:spcPts val="1000"/>
                        </a:spcAft>
                      </a:pPr>
                      <a:r>
                        <a:rPr lang="tr-TR" sz="1400" dirty="0">
                          <a:effectLst/>
                        </a:rPr>
                        <a:t>Dil seviyesi</a:t>
                      </a:r>
                      <a:endParaRPr lang="tr-TR" sz="1400" dirty="0">
                        <a:effectLst/>
                        <a:latin typeface="Calibri"/>
                        <a:ea typeface="Calibri"/>
                        <a:cs typeface="Times New Roman"/>
                      </a:endParaRPr>
                    </a:p>
                  </a:txBody>
                  <a:tcPr marL="54289" marR="54289" marT="7540" marB="0"/>
                </a:tc>
                <a:tc>
                  <a:txBody>
                    <a:bodyPr/>
                    <a:lstStyle/>
                    <a:p>
                      <a:pPr algn="l">
                        <a:lnSpc>
                          <a:spcPct val="115000"/>
                        </a:lnSpc>
                        <a:spcAft>
                          <a:spcPts val="1000"/>
                        </a:spcAft>
                      </a:pPr>
                      <a:r>
                        <a:rPr lang="tr-TR" sz="1400" dirty="0">
                          <a:effectLst/>
                        </a:rPr>
                        <a:t>%50 (toplam 100 puan üzerinden)</a:t>
                      </a:r>
                      <a:endParaRPr lang="tr-TR" sz="1400" dirty="0">
                        <a:effectLst/>
                        <a:latin typeface="Calibri"/>
                        <a:ea typeface="Calibri"/>
                        <a:cs typeface="Times New Roman"/>
                      </a:endParaRPr>
                    </a:p>
                  </a:txBody>
                  <a:tcPr marL="54289" marR="54289" marT="7540" marB="0" anchor="ctr"/>
                </a:tc>
              </a:tr>
              <a:tr h="305125">
                <a:tc>
                  <a:txBody>
                    <a:bodyPr/>
                    <a:lstStyle/>
                    <a:p>
                      <a:pPr algn="l">
                        <a:lnSpc>
                          <a:spcPct val="115000"/>
                        </a:lnSpc>
                        <a:spcAft>
                          <a:spcPts val="1000"/>
                        </a:spcAft>
                      </a:pPr>
                      <a:r>
                        <a:rPr lang="tr-TR" sz="1400" dirty="0">
                          <a:effectLst/>
                        </a:rPr>
                        <a:t>Şehit ve gazi çocuklarına</a:t>
                      </a:r>
                      <a:endParaRPr lang="tr-TR" sz="1400" dirty="0">
                        <a:effectLst/>
                        <a:latin typeface="Calibri"/>
                        <a:ea typeface="Calibri"/>
                        <a:cs typeface="Times New Roman"/>
                      </a:endParaRPr>
                    </a:p>
                  </a:txBody>
                  <a:tcPr marL="54289" marR="54289" marT="7540" marB="0"/>
                </a:tc>
                <a:tc>
                  <a:txBody>
                    <a:bodyPr/>
                    <a:lstStyle/>
                    <a:p>
                      <a:pPr algn="l">
                        <a:lnSpc>
                          <a:spcPct val="115000"/>
                        </a:lnSpc>
                        <a:spcAft>
                          <a:spcPts val="1000"/>
                        </a:spcAft>
                      </a:pPr>
                      <a:r>
                        <a:rPr lang="tr-TR" sz="1400">
                          <a:effectLst/>
                        </a:rPr>
                        <a:t>+15 puan</a:t>
                      </a:r>
                      <a:endParaRPr lang="tr-TR" sz="1400">
                        <a:effectLst/>
                        <a:latin typeface="Calibri"/>
                        <a:ea typeface="Calibri"/>
                        <a:cs typeface="Times New Roman"/>
                      </a:endParaRPr>
                    </a:p>
                  </a:txBody>
                  <a:tcPr marL="54289" marR="54289" marT="7540" marB="0" anchor="ctr"/>
                </a:tc>
              </a:tr>
              <a:tr h="305125">
                <a:tc>
                  <a:txBody>
                    <a:bodyPr/>
                    <a:lstStyle/>
                    <a:p>
                      <a:pPr algn="l">
                        <a:lnSpc>
                          <a:spcPct val="115000"/>
                        </a:lnSpc>
                        <a:spcAft>
                          <a:spcPts val="1000"/>
                        </a:spcAft>
                      </a:pPr>
                      <a:r>
                        <a:rPr lang="tr-TR" sz="1400">
                          <a:effectLst/>
                        </a:rPr>
                        <a:t>Engelli öğrencilere (engelliliğin belgelenmesi kaydıyla)</a:t>
                      </a:r>
                      <a:endParaRPr lang="tr-TR" sz="1400">
                        <a:effectLst/>
                        <a:latin typeface="Calibri"/>
                        <a:ea typeface="Calibri"/>
                        <a:cs typeface="Times New Roman"/>
                      </a:endParaRPr>
                    </a:p>
                  </a:txBody>
                  <a:tcPr marL="54289" marR="54289" marT="7540" marB="0"/>
                </a:tc>
                <a:tc>
                  <a:txBody>
                    <a:bodyPr/>
                    <a:lstStyle/>
                    <a:p>
                      <a:pPr algn="l">
                        <a:lnSpc>
                          <a:spcPct val="115000"/>
                        </a:lnSpc>
                        <a:spcAft>
                          <a:spcPts val="1000"/>
                        </a:spcAft>
                      </a:pPr>
                      <a:r>
                        <a:rPr lang="tr-TR" sz="1400" dirty="0">
                          <a:effectLst/>
                        </a:rPr>
                        <a:t>+10 puan</a:t>
                      </a:r>
                      <a:endParaRPr lang="tr-TR" sz="1400" dirty="0">
                        <a:effectLst/>
                        <a:latin typeface="Calibri"/>
                        <a:ea typeface="Calibri"/>
                        <a:cs typeface="Times New Roman"/>
                      </a:endParaRPr>
                    </a:p>
                  </a:txBody>
                  <a:tcPr marL="54289" marR="54289" marT="7540" marB="0" anchor="ctr"/>
                </a:tc>
              </a:tr>
              <a:tr h="980461">
                <a:tc>
                  <a:txBody>
                    <a:bodyPr/>
                    <a:lstStyle/>
                    <a:p>
                      <a:pPr algn="l">
                        <a:lnSpc>
                          <a:spcPct val="115000"/>
                        </a:lnSpc>
                        <a:spcAft>
                          <a:spcPts val="1000"/>
                        </a:spcAft>
                      </a:pPr>
                      <a:r>
                        <a:rPr lang="tr-TR" sz="1800" b="1" dirty="0">
                          <a:effectLst/>
                        </a:rPr>
                        <a:t>2828 Sayılı Sosyal Hizmetler Kanunu Kapsamında haklarında korunma, bakım veya barınma kararı alınmış öğrencilere</a:t>
                      </a:r>
                      <a:endParaRPr lang="tr-TR" sz="1800" b="1" dirty="0">
                        <a:effectLst/>
                        <a:latin typeface="Calibri"/>
                        <a:ea typeface="Calibri"/>
                        <a:cs typeface="Times New Roman"/>
                      </a:endParaRPr>
                    </a:p>
                  </a:txBody>
                  <a:tcPr marL="54289" marR="54289" marT="7540" marB="0"/>
                </a:tc>
                <a:tc>
                  <a:txBody>
                    <a:bodyPr/>
                    <a:lstStyle/>
                    <a:p>
                      <a:pPr algn="l">
                        <a:lnSpc>
                          <a:spcPct val="115000"/>
                        </a:lnSpc>
                        <a:spcAft>
                          <a:spcPts val="1000"/>
                        </a:spcAft>
                      </a:pPr>
                      <a:r>
                        <a:rPr lang="tr-TR" sz="1800" b="1" dirty="0">
                          <a:effectLst/>
                        </a:rPr>
                        <a:t>+10 puan</a:t>
                      </a:r>
                      <a:endParaRPr lang="tr-TR" sz="1800" b="1" dirty="0">
                        <a:effectLst/>
                        <a:latin typeface="Calibri"/>
                        <a:ea typeface="Calibri"/>
                        <a:cs typeface="Times New Roman"/>
                      </a:endParaRPr>
                    </a:p>
                  </a:txBody>
                  <a:tcPr marL="54289" marR="54289" marT="7540" marB="0" anchor="ctr"/>
                </a:tc>
              </a:tr>
              <a:tr h="305125">
                <a:tc>
                  <a:txBody>
                    <a:bodyPr/>
                    <a:lstStyle/>
                    <a:p>
                      <a:pPr algn="l">
                        <a:lnSpc>
                          <a:spcPct val="115000"/>
                        </a:lnSpc>
                        <a:spcAft>
                          <a:spcPts val="1000"/>
                        </a:spcAft>
                      </a:pPr>
                      <a:r>
                        <a:rPr lang="tr-TR" sz="1400">
                          <a:effectLst/>
                        </a:rPr>
                        <a:t>Daha önce yararlanma (hibeli veya hibesiz)</a:t>
                      </a:r>
                      <a:endParaRPr lang="tr-TR" sz="1400">
                        <a:effectLst/>
                        <a:latin typeface="Calibri"/>
                        <a:ea typeface="Calibri"/>
                        <a:cs typeface="Times New Roman"/>
                      </a:endParaRPr>
                    </a:p>
                  </a:txBody>
                  <a:tcPr marL="54289" marR="54289" marT="7540" marB="0"/>
                </a:tc>
                <a:tc>
                  <a:txBody>
                    <a:bodyPr/>
                    <a:lstStyle/>
                    <a:p>
                      <a:pPr algn="l">
                        <a:lnSpc>
                          <a:spcPct val="115000"/>
                        </a:lnSpc>
                        <a:spcAft>
                          <a:spcPts val="1000"/>
                        </a:spcAft>
                      </a:pPr>
                      <a:r>
                        <a:rPr lang="tr-TR" sz="1400" dirty="0">
                          <a:effectLst/>
                        </a:rPr>
                        <a:t>-10 puan</a:t>
                      </a:r>
                      <a:endParaRPr lang="tr-TR" sz="1400" dirty="0">
                        <a:effectLst/>
                        <a:latin typeface="Calibri"/>
                        <a:ea typeface="Calibri"/>
                        <a:cs typeface="Times New Roman"/>
                      </a:endParaRPr>
                    </a:p>
                  </a:txBody>
                  <a:tcPr marL="54289" marR="54289" marT="7540" marB="0" anchor="ctr"/>
                </a:tc>
              </a:tr>
              <a:tr h="330600">
                <a:tc>
                  <a:txBody>
                    <a:bodyPr/>
                    <a:lstStyle/>
                    <a:p>
                      <a:pPr algn="l">
                        <a:lnSpc>
                          <a:spcPct val="115000"/>
                        </a:lnSpc>
                        <a:spcAft>
                          <a:spcPts val="1000"/>
                        </a:spcAft>
                      </a:pPr>
                      <a:r>
                        <a:rPr lang="tr-TR" sz="1800" b="1">
                          <a:effectLst/>
                        </a:rPr>
                        <a:t>Vatandaşı olunan ülkede hareketliliğe katılma</a:t>
                      </a:r>
                      <a:endParaRPr lang="tr-TR" sz="1800" b="1">
                        <a:effectLst/>
                        <a:latin typeface="Calibri"/>
                        <a:ea typeface="Calibri"/>
                        <a:cs typeface="Times New Roman"/>
                      </a:endParaRPr>
                    </a:p>
                  </a:txBody>
                  <a:tcPr marL="54289" marR="54289" marT="7540" marB="0"/>
                </a:tc>
                <a:tc>
                  <a:txBody>
                    <a:bodyPr/>
                    <a:lstStyle/>
                    <a:p>
                      <a:pPr algn="l">
                        <a:lnSpc>
                          <a:spcPct val="115000"/>
                        </a:lnSpc>
                        <a:spcAft>
                          <a:spcPts val="1000"/>
                        </a:spcAft>
                      </a:pPr>
                      <a:r>
                        <a:rPr lang="tr-TR" sz="1800" b="1" dirty="0">
                          <a:effectLst/>
                        </a:rPr>
                        <a:t>-10 puan</a:t>
                      </a:r>
                      <a:endParaRPr lang="tr-TR" sz="1800" b="1" dirty="0">
                        <a:effectLst/>
                        <a:latin typeface="Calibri"/>
                        <a:ea typeface="Calibri"/>
                        <a:cs typeface="Times New Roman"/>
                      </a:endParaRPr>
                    </a:p>
                  </a:txBody>
                  <a:tcPr marL="54289" marR="54289" marT="7540" marB="0" anchor="ctr"/>
                </a:tc>
              </a:tr>
              <a:tr h="752447">
                <a:tc>
                  <a:txBody>
                    <a:bodyPr/>
                    <a:lstStyle/>
                    <a:p>
                      <a:pPr algn="l">
                        <a:lnSpc>
                          <a:spcPct val="115000"/>
                        </a:lnSpc>
                        <a:spcAft>
                          <a:spcPts val="1000"/>
                        </a:spcAft>
                      </a:pPr>
                      <a:r>
                        <a:rPr lang="tr-TR" sz="1400" b="1" dirty="0">
                          <a:effectLst/>
                        </a:rPr>
                        <a:t>Hareketliliğe seçilen öğrenciler için: Yükseköğretim kurumu tarafından hareketlilikle ilgili olarak düzenlenen toplantılara/eğitimlere mazeretsiz katılmama (öğrencinin </a:t>
                      </a:r>
                      <a:r>
                        <a:rPr lang="tr-TR" sz="1400" b="1" dirty="0" err="1">
                          <a:effectLst/>
                        </a:rPr>
                        <a:t>Erasmus’a</a:t>
                      </a:r>
                      <a:r>
                        <a:rPr lang="tr-TR" sz="1400" b="1" dirty="0">
                          <a:effectLst/>
                        </a:rPr>
                        <a:t> tekrar başvurması halinde uygulanır)</a:t>
                      </a:r>
                      <a:endParaRPr lang="tr-TR" sz="1400" b="1" dirty="0">
                        <a:effectLst/>
                        <a:latin typeface="Calibri"/>
                        <a:ea typeface="Calibri"/>
                        <a:cs typeface="Times New Roman"/>
                      </a:endParaRPr>
                    </a:p>
                  </a:txBody>
                  <a:tcPr marL="54289" marR="54289" marT="7540" marB="0">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tr-TR" sz="1800" b="1" dirty="0" smtClean="0">
                          <a:effectLst/>
                        </a:rPr>
                        <a:t>-5 </a:t>
                      </a:r>
                      <a:r>
                        <a:rPr lang="tr-TR" sz="1800" b="1" dirty="0">
                          <a:effectLst/>
                        </a:rPr>
                        <a:t>puan</a:t>
                      </a:r>
                      <a:endParaRPr lang="tr-TR" sz="1800" b="1" dirty="0">
                        <a:effectLst/>
                        <a:latin typeface="Calibri"/>
                        <a:ea typeface="Calibri"/>
                        <a:cs typeface="Times New Roman"/>
                      </a:endParaRPr>
                    </a:p>
                  </a:txBody>
                  <a:tcPr marL="54289" marR="54289" marT="7540" marB="0" anchor="ctr">
                    <a:lnB w="12700" cap="flat" cmpd="sng" algn="ctr">
                      <a:solidFill>
                        <a:schemeClr val="tx1"/>
                      </a:solidFill>
                      <a:prstDash val="solid"/>
                      <a:round/>
                      <a:headEnd type="none" w="med" len="med"/>
                      <a:tailEnd type="none" w="med" len="med"/>
                    </a:lnB>
                  </a:tcPr>
                </a:tc>
              </a:tr>
              <a:tr h="567511">
                <a:tc>
                  <a:txBody>
                    <a:bodyPr/>
                    <a:lstStyle/>
                    <a:p>
                      <a:pPr algn="l">
                        <a:lnSpc>
                          <a:spcPct val="115000"/>
                        </a:lnSpc>
                        <a:spcAft>
                          <a:spcPts val="1000"/>
                        </a:spcAft>
                      </a:pPr>
                      <a:r>
                        <a:rPr lang="tr-TR" sz="1400" b="1" dirty="0" smtClean="0">
                          <a:effectLst/>
                          <a:latin typeface="Calibri"/>
                          <a:ea typeface="Calibri"/>
                          <a:cs typeface="Times New Roman"/>
                        </a:rPr>
                        <a:t>Dil sınavı listesinde olup mazeretsiz olarak sınava katılmama </a:t>
                      </a:r>
                      <a:r>
                        <a:rPr lang="tr-TR" sz="1400" b="1" baseline="0" dirty="0" smtClean="0">
                          <a:effectLst/>
                          <a:latin typeface="Calibri"/>
                          <a:ea typeface="Calibri"/>
                          <a:cs typeface="Times New Roman"/>
                        </a:rPr>
                        <a:t>     </a:t>
                      </a:r>
                      <a:r>
                        <a:rPr lang="tr-TR" sz="1400" b="1" dirty="0" smtClean="0">
                          <a:effectLst/>
                        </a:rPr>
                        <a:t>(öğrencinin </a:t>
                      </a:r>
                      <a:r>
                        <a:rPr lang="tr-TR" sz="1400" b="1" dirty="0" err="1" smtClean="0">
                          <a:effectLst/>
                        </a:rPr>
                        <a:t>Erasmus’a</a:t>
                      </a:r>
                      <a:r>
                        <a:rPr lang="tr-TR" sz="1400" b="1" dirty="0" smtClean="0">
                          <a:effectLst/>
                        </a:rPr>
                        <a:t> tekrar başvurması halinde uygulanır)</a:t>
                      </a:r>
                      <a:endParaRPr lang="tr-TR" sz="1400" b="1" dirty="0">
                        <a:effectLst/>
                        <a:latin typeface="Calibri"/>
                        <a:ea typeface="Calibri"/>
                        <a:cs typeface="Times New Roman"/>
                      </a:endParaRPr>
                    </a:p>
                  </a:txBody>
                  <a:tcPr marL="54289" marR="54289" marT="7540" marB="0">
                    <a:lnT w="1270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tr-TR" sz="1800" b="1" dirty="0" smtClean="0">
                          <a:effectLst/>
                        </a:rPr>
                        <a:t>-5 puan</a:t>
                      </a:r>
                      <a:endParaRPr lang="tr-TR" sz="1800" b="1" dirty="0" smtClean="0">
                        <a:effectLst/>
                        <a:latin typeface="+mn-lt"/>
                        <a:ea typeface="Calibri"/>
                        <a:cs typeface="Times New Roman"/>
                      </a:endParaRPr>
                    </a:p>
                  </a:txBody>
                  <a:tcPr marL="54289" marR="54289" marT="7540" marB="0" anchor="ctr">
                    <a:lnT w="12700" cap="flat" cmpd="sng" algn="ctr">
                      <a:solidFill>
                        <a:schemeClr val="tx1"/>
                      </a:solidFill>
                      <a:prstDash val="solid"/>
                      <a:round/>
                      <a:headEnd type="none" w="med" len="med"/>
                      <a:tailEnd type="none" w="med" len="med"/>
                    </a:lnT>
                  </a:tcPr>
                </a:tc>
              </a:tr>
            </a:tbl>
          </a:graphicData>
        </a:graphic>
      </p:graphicFrame>
      <p:pic>
        <p:nvPicPr>
          <p:cNvPr id="6" name="Picture 6" descr="C:\Users\kerim\Desktop\ua_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508" y="656036"/>
            <a:ext cx="1476164" cy="39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Resim 6" descr="C:\Users\kerim\Desktop\indir.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0312" y="140235"/>
            <a:ext cx="1653034" cy="515801"/>
          </a:xfrm>
          <a:prstGeom prst="rect">
            <a:avLst/>
          </a:prstGeom>
          <a:noFill/>
          <a:ln>
            <a:noFill/>
          </a:ln>
        </p:spPr>
      </p:pic>
      <p:pic>
        <p:nvPicPr>
          <p:cNvPr id="9" name="Resim 8" descr="C:\Users\ilyas-UA\Desktop\ingilizce-2.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80312" y="108349"/>
            <a:ext cx="1296144" cy="944387"/>
          </a:xfrm>
          <a:prstGeom prst="rect">
            <a:avLst/>
          </a:prstGeom>
          <a:noFill/>
          <a:ln>
            <a:noFill/>
          </a:ln>
        </p:spPr>
      </p:pic>
    </p:spTree>
    <p:extLst>
      <p:ext uri="{BB962C8B-B14F-4D97-AF65-F5344CB8AC3E}">
        <p14:creationId xmlns:p14="http://schemas.microsoft.com/office/powerpoint/2010/main" val="358343408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1844824"/>
            <a:ext cx="8229600" cy="994122"/>
          </a:xfrm>
        </p:spPr>
        <p:txBody>
          <a:bodyPr>
            <a:normAutofit fontScale="90000"/>
          </a:bodyPr>
          <a:lstStyle/>
          <a:p>
            <a:r>
              <a:rPr lang="tr-TR" sz="8900" dirty="0" smtClean="0"/>
              <a:t>YTB     </a:t>
            </a:r>
            <a:endParaRPr lang="tr-TR" sz="3100" dirty="0"/>
          </a:p>
        </p:txBody>
      </p:sp>
      <p:sp>
        <p:nvSpPr>
          <p:cNvPr id="3" name="İçerik Yer Tutucusu 2"/>
          <p:cNvSpPr>
            <a:spLocks noGrp="1"/>
          </p:cNvSpPr>
          <p:nvPr>
            <p:ph idx="1"/>
          </p:nvPr>
        </p:nvSpPr>
        <p:spPr>
          <a:xfrm>
            <a:off x="457827" y="3284984"/>
            <a:ext cx="8229600" cy="2664296"/>
          </a:xfrm>
        </p:spPr>
        <p:txBody>
          <a:bodyPr/>
          <a:lstStyle/>
          <a:p>
            <a:pPr algn="ctr"/>
            <a:r>
              <a:rPr lang="tr-TR" dirty="0"/>
              <a:t>Yurtdışı Türkler ve Akraba Topluluklar </a:t>
            </a:r>
            <a:r>
              <a:rPr lang="tr-TR" dirty="0" smtClean="0"/>
              <a:t>Başkanlığı </a:t>
            </a:r>
          </a:p>
          <a:p>
            <a:pPr algn="ctr"/>
            <a:r>
              <a:rPr lang="tr-TR" dirty="0" smtClean="0"/>
              <a:t>Türkiye Burslusu Öğrencilerin uluslararası değişim programlarına </a:t>
            </a:r>
            <a:r>
              <a:rPr lang="tr-TR" b="1" dirty="0" smtClean="0">
                <a:solidFill>
                  <a:srgbClr val="FF0000"/>
                </a:solidFill>
              </a:rPr>
              <a:t>katılmalarının uygun değerlendirilmeyeceğini </a:t>
            </a:r>
            <a:r>
              <a:rPr lang="tr-TR" dirty="0" smtClean="0"/>
              <a:t>bildirmiştir.</a:t>
            </a:r>
            <a:endParaRPr lang="tr-TR" dirty="0"/>
          </a:p>
        </p:txBody>
      </p:sp>
      <p:pic>
        <p:nvPicPr>
          <p:cNvPr id="4" name="Resim 3" descr="C:\Users\ilyas-UA\Desktop\ingilizce-2.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445531"/>
            <a:ext cx="1564640" cy="1095375"/>
          </a:xfrm>
          <a:prstGeom prst="rect">
            <a:avLst/>
          </a:prstGeom>
          <a:noFill/>
          <a:ln>
            <a:noFill/>
          </a:ln>
        </p:spPr>
      </p:pic>
      <p:pic>
        <p:nvPicPr>
          <p:cNvPr id="5" name="Resim 4" descr="C:\Users\kerim\Desktop\indir.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0152" y="613034"/>
            <a:ext cx="2088232" cy="651528"/>
          </a:xfrm>
          <a:prstGeom prst="rect">
            <a:avLst/>
          </a:prstGeom>
          <a:noFill/>
          <a:ln>
            <a:noFill/>
          </a:ln>
        </p:spPr>
      </p:pic>
      <p:pic>
        <p:nvPicPr>
          <p:cNvPr id="6" name="Picture 6" descr="C:\Users\kerim\Desktop\ua_log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80756" y="574847"/>
            <a:ext cx="1656184" cy="727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p14="http://schemas.microsoft.com/office/powerpoint/2010/main">
        <mc:Choice Requires="p14">
          <p:contentPart p14:bwMode="auto" r:id="rId5">
            <p14:nvContentPartPr>
              <p14:cNvPr id="20" name="Mürekkep 19"/>
              <p14:cNvContentPartPr/>
              <p14:nvPr/>
            </p14:nvContentPartPr>
            <p14:xfrm>
              <a:off x="5745335" y="500257"/>
              <a:ext cx="483120" cy="862920"/>
            </p14:xfrm>
          </p:contentPart>
        </mc:Choice>
        <mc:Fallback xmlns="">
          <p:pic>
            <p:nvPicPr>
              <p:cNvPr id="20" name="Mürekkep 19"/>
              <p:cNvPicPr/>
              <p:nvPr/>
            </p:nvPicPr>
            <p:blipFill>
              <a:blip r:embed="rId6"/>
              <a:stretch>
                <a:fillRect/>
              </a:stretch>
            </p:blipFill>
            <p:spPr>
              <a:xfrm>
                <a:off x="5721215" y="476137"/>
                <a:ext cx="531360" cy="91116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23" name="Mürekkep 22"/>
              <p14:cNvContentPartPr/>
              <p14:nvPr/>
            </p14:nvContentPartPr>
            <p14:xfrm>
              <a:off x="5710775" y="482977"/>
              <a:ext cx="612720" cy="846000"/>
            </p14:xfrm>
          </p:contentPart>
        </mc:Choice>
        <mc:Fallback xmlns="">
          <p:pic>
            <p:nvPicPr>
              <p:cNvPr id="23" name="Mürekkep 22"/>
              <p:cNvPicPr/>
              <p:nvPr/>
            </p:nvPicPr>
            <p:blipFill>
              <a:blip r:embed="rId8"/>
              <a:stretch>
                <a:fillRect/>
              </a:stretch>
            </p:blipFill>
            <p:spPr>
              <a:xfrm>
                <a:off x="5686655" y="458857"/>
                <a:ext cx="660960" cy="89424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26" name="Mürekkep 25"/>
              <p14:cNvContentPartPr/>
              <p14:nvPr/>
            </p14:nvContentPartPr>
            <p14:xfrm>
              <a:off x="7668815" y="552097"/>
              <a:ext cx="561240" cy="828360"/>
            </p14:xfrm>
          </p:contentPart>
        </mc:Choice>
        <mc:Fallback xmlns="">
          <p:pic>
            <p:nvPicPr>
              <p:cNvPr id="26" name="Mürekkep 25"/>
              <p:cNvPicPr/>
              <p:nvPr/>
            </p:nvPicPr>
            <p:blipFill>
              <a:blip r:embed="rId10"/>
              <a:stretch>
                <a:fillRect/>
              </a:stretch>
            </p:blipFill>
            <p:spPr>
              <a:xfrm>
                <a:off x="7644695" y="527977"/>
                <a:ext cx="609480" cy="8766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27" name="Mürekkep 26"/>
              <p14:cNvContentPartPr/>
              <p14:nvPr/>
            </p14:nvContentPartPr>
            <p14:xfrm>
              <a:off x="7677455" y="491617"/>
              <a:ext cx="733680" cy="914760"/>
            </p14:xfrm>
          </p:contentPart>
        </mc:Choice>
        <mc:Fallback xmlns="">
          <p:pic>
            <p:nvPicPr>
              <p:cNvPr id="27" name="Mürekkep 26"/>
              <p:cNvPicPr/>
              <p:nvPr/>
            </p:nvPicPr>
            <p:blipFill>
              <a:blip r:embed="rId12"/>
              <a:stretch>
                <a:fillRect/>
              </a:stretch>
            </p:blipFill>
            <p:spPr>
              <a:xfrm>
                <a:off x="7653335" y="467497"/>
                <a:ext cx="781920" cy="9630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31" name="Mürekkep 30"/>
              <p14:cNvContentPartPr/>
              <p14:nvPr/>
            </p14:nvContentPartPr>
            <p14:xfrm>
              <a:off x="6780335" y="681337"/>
              <a:ext cx="578520" cy="26280"/>
            </p14:xfrm>
          </p:contentPart>
        </mc:Choice>
        <mc:Fallback xmlns="">
          <p:pic>
            <p:nvPicPr>
              <p:cNvPr id="31" name="Mürekkep 30"/>
              <p:cNvPicPr/>
              <p:nvPr/>
            </p:nvPicPr>
            <p:blipFill>
              <a:blip r:embed="rId14"/>
              <a:stretch>
                <a:fillRect/>
              </a:stretch>
            </p:blipFill>
            <p:spPr>
              <a:xfrm>
                <a:off x="6756215" y="657217"/>
                <a:ext cx="626760" cy="7452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32" name="Mürekkep 31"/>
              <p14:cNvContentPartPr/>
              <p14:nvPr/>
            </p14:nvContentPartPr>
            <p14:xfrm>
              <a:off x="6866735" y="508897"/>
              <a:ext cx="379800" cy="405720"/>
            </p14:xfrm>
          </p:contentPart>
        </mc:Choice>
        <mc:Fallback xmlns="">
          <p:pic>
            <p:nvPicPr>
              <p:cNvPr id="32" name="Mürekkep 31"/>
              <p:cNvPicPr/>
              <p:nvPr/>
            </p:nvPicPr>
            <p:blipFill>
              <a:blip r:embed="rId16"/>
              <a:stretch>
                <a:fillRect/>
              </a:stretch>
            </p:blipFill>
            <p:spPr>
              <a:xfrm>
                <a:off x="6842615" y="484777"/>
                <a:ext cx="428040" cy="45396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33" name="Mürekkep 32"/>
              <p14:cNvContentPartPr/>
              <p14:nvPr/>
            </p14:nvContentPartPr>
            <p14:xfrm>
              <a:off x="6659735" y="1249057"/>
              <a:ext cx="491760" cy="45360"/>
            </p14:xfrm>
          </p:contentPart>
        </mc:Choice>
        <mc:Fallback xmlns="">
          <p:pic>
            <p:nvPicPr>
              <p:cNvPr id="33" name="Mürekkep 32"/>
              <p:cNvPicPr/>
              <p:nvPr/>
            </p:nvPicPr>
            <p:blipFill>
              <a:blip r:embed="rId18"/>
              <a:stretch>
                <a:fillRect/>
              </a:stretch>
            </p:blipFill>
            <p:spPr>
              <a:xfrm>
                <a:off x="6635615" y="1224937"/>
                <a:ext cx="540000" cy="9360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34" name="Mürekkep 33"/>
              <p14:cNvContentPartPr/>
              <p14:nvPr/>
            </p14:nvContentPartPr>
            <p14:xfrm>
              <a:off x="6978695" y="517537"/>
              <a:ext cx="362880" cy="414360"/>
            </p14:xfrm>
          </p:contentPart>
        </mc:Choice>
        <mc:Fallback xmlns="">
          <p:pic>
            <p:nvPicPr>
              <p:cNvPr id="34" name="Mürekkep 33"/>
              <p:cNvPicPr/>
              <p:nvPr/>
            </p:nvPicPr>
            <p:blipFill>
              <a:blip r:embed="rId20"/>
              <a:stretch>
                <a:fillRect/>
              </a:stretch>
            </p:blipFill>
            <p:spPr>
              <a:xfrm>
                <a:off x="6954575" y="493417"/>
                <a:ext cx="411120" cy="46260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37" name="Mürekkep 36"/>
              <p14:cNvContentPartPr/>
              <p14:nvPr/>
            </p14:nvContentPartPr>
            <p14:xfrm>
              <a:off x="6693935" y="1138537"/>
              <a:ext cx="543960" cy="474840"/>
            </p14:xfrm>
          </p:contentPart>
        </mc:Choice>
        <mc:Fallback xmlns="">
          <p:pic>
            <p:nvPicPr>
              <p:cNvPr id="37" name="Mürekkep 36"/>
              <p:cNvPicPr/>
              <p:nvPr/>
            </p:nvPicPr>
            <p:blipFill>
              <a:blip r:embed="rId22"/>
              <a:stretch>
                <a:fillRect/>
              </a:stretch>
            </p:blipFill>
            <p:spPr>
              <a:xfrm>
                <a:off x="6669815" y="1114417"/>
                <a:ext cx="592200" cy="52308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38" name="Mürekkep 37"/>
              <p14:cNvContentPartPr/>
              <p14:nvPr/>
            </p14:nvContentPartPr>
            <p14:xfrm>
              <a:off x="6918215" y="1138537"/>
              <a:ext cx="311040" cy="354240"/>
            </p14:xfrm>
          </p:contentPart>
        </mc:Choice>
        <mc:Fallback xmlns="">
          <p:pic>
            <p:nvPicPr>
              <p:cNvPr id="38" name="Mürekkep 37"/>
              <p:cNvPicPr/>
              <p:nvPr/>
            </p:nvPicPr>
            <p:blipFill>
              <a:blip r:embed="rId24"/>
              <a:stretch>
                <a:fillRect/>
              </a:stretch>
            </p:blipFill>
            <p:spPr>
              <a:xfrm>
                <a:off x="6894095" y="1114417"/>
                <a:ext cx="359280" cy="402480"/>
              </a:xfrm>
              <a:prstGeom prst="rect">
                <a:avLst/>
              </a:prstGeom>
            </p:spPr>
          </p:pic>
        </mc:Fallback>
      </mc:AlternateContent>
    </p:spTree>
    <p:extLst>
      <p:ext uri="{BB962C8B-B14F-4D97-AF65-F5344CB8AC3E}">
        <p14:creationId xmlns:p14="http://schemas.microsoft.com/office/powerpoint/2010/main" val="942952559"/>
      </p:ext>
    </p:extLst>
  </p:cSld>
  <p:clrMapOvr>
    <a:masterClrMapping/>
  </p:clrMapOvr>
  <mc:AlternateContent xmlns:mc="http://schemas.openxmlformats.org/markup-compatibility/2006" xmlns:p14="http://schemas.microsoft.com/office/powerpoint/2010/main">
    <mc:Choice Requires="p14">
      <p:transition spd="slow" p14:dur="2500">
        <p14:vortex dir="r"/>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323529" y="1844824"/>
            <a:ext cx="8535886" cy="1229469"/>
          </a:xfrm>
        </p:spPr>
        <p:txBody>
          <a:bodyPr>
            <a:noAutofit/>
          </a:bodyPr>
          <a:lstStyle/>
          <a:p>
            <a:pPr eaLnBrk="0" hangingPunct="0">
              <a:defRPr/>
            </a:pPr>
            <a:r>
              <a:rPr lang="tr-TR" sz="4800" b="1" dirty="0">
                <a:solidFill>
                  <a:schemeClr val="accent1">
                    <a:lumMod val="75000"/>
                  </a:schemeClr>
                </a:solidFill>
                <a:latin typeface="Comic Sans MS" pitchFamily="66" charset="0"/>
              </a:rPr>
              <a:t/>
            </a:r>
            <a:br>
              <a:rPr lang="tr-TR" sz="4800" b="1" dirty="0">
                <a:solidFill>
                  <a:schemeClr val="accent1">
                    <a:lumMod val="75000"/>
                  </a:schemeClr>
                </a:solidFill>
                <a:latin typeface="Comic Sans MS" pitchFamily="66" charset="0"/>
              </a:rPr>
            </a:br>
            <a:r>
              <a:rPr lang="tr-TR" altLang="en-US" b="1" dirty="0" smtClean="0">
                <a:latin typeface="Times New Roman" panose="02020603050405020304" pitchFamily="18" charset="0"/>
                <a:cs typeface="Times New Roman" panose="02020603050405020304" pitchFamily="18" charset="0"/>
              </a:rPr>
              <a:t>SON OLARAK  UNUTMAYALIM Kİ !!!</a:t>
            </a:r>
            <a:r>
              <a:rPr lang="tr-TR" sz="4800" b="1" dirty="0">
                <a:solidFill>
                  <a:schemeClr val="accent1">
                    <a:lumMod val="75000"/>
                  </a:schemeClr>
                </a:solidFill>
                <a:latin typeface="Comic Sans MS" pitchFamily="66" charset="0"/>
              </a:rPr>
              <a:t/>
            </a:r>
            <a:br>
              <a:rPr lang="tr-TR" sz="4800" b="1" dirty="0">
                <a:solidFill>
                  <a:schemeClr val="accent1">
                    <a:lumMod val="75000"/>
                  </a:schemeClr>
                </a:solidFill>
                <a:latin typeface="Comic Sans MS" pitchFamily="66" charset="0"/>
              </a:rPr>
            </a:br>
            <a:endParaRPr lang="tr-TR" sz="4800" dirty="0">
              <a:solidFill>
                <a:schemeClr val="accent3">
                  <a:lumMod val="75000"/>
                </a:schemeClr>
              </a:solidFill>
            </a:endParaRPr>
          </a:p>
        </p:txBody>
      </p:sp>
      <p:sp>
        <p:nvSpPr>
          <p:cNvPr id="3" name="Alt Başlık 2"/>
          <p:cNvSpPr>
            <a:spLocks noGrp="1"/>
          </p:cNvSpPr>
          <p:nvPr>
            <p:ph type="subTitle" idx="1"/>
          </p:nvPr>
        </p:nvSpPr>
        <p:spPr>
          <a:xfrm>
            <a:off x="179512" y="3212976"/>
            <a:ext cx="8856983" cy="2232248"/>
          </a:xfrm>
        </p:spPr>
        <p:txBody>
          <a:bodyPr>
            <a:noAutofit/>
          </a:bodyPr>
          <a:lstStyle/>
          <a:p>
            <a:r>
              <a:rPr lang="tr-TR" altLang="en-US" sz="2800" b="1" u="sng" dirty="0">
                <a:solidFill>
                  <a:srgbClr val="FF0000"/>
                </a:solidFill>
                <a:latin typeface="Calibri" panose="020F0502020204030204" pitchFamily="34" charset="0"/>
              </a:rPr>
              <a:t>Erasmus Programı, </a:t>
            </a:r>
          </a:p>
          <a:p>
            <a:pPr>
              <a:buFont typeface="Arial" charset="0"/>
              <a:buChar char="•"/>
            </a:pPr>
            <a:r>
              <a:rPr lang="tr-TR" altLang="en-US" sz="2800" dirty="0" smtClean="0">
                <a:solidFill>
                  <a:schemeClr val="tx1"/>
                </a:solidFill>
                <a:latin typeface="Calibri" panose="020F0502020204030204" pitchFamily="34" charset="0"/>
              </a:rPr>
              <a:t>Bir </a:t>
            </a:r>
            <a:r>
              <a:rPr lang="tr-TR" altLang="en-US" sz="2800" dirty="0">
                <a:solidFill>
                  <a:schemeClr val="tx1"/>
                </a:solidFill>
                <a:latin typeface="Calibri" panose="020F0502020204030204" pitchFamily="34" charset="0"/>
              </a:rPr>
              <a:t>Yabancı Dil Öğrenme Programı</a:t>
            </a:r>
            <a:r>
              <a:rPr lang="tr-TR" altLang="en-US" sz="2800" b="1" dirty="0">
                <a:solidFill>
                  <a:schemeClr val="tx1"/>
                </a:solidFill>
                <a:latin typeface="Calibri" panose="020F0502020204030204" pitchFamily="34" charset="0"/>
              </a:rPr>
              <a:t> </a:t>
            </a:r>
            <a:r>
              <a:rPr lang="tr-TR" altLang="en-US" sz="2800" b="1" dirty="0">
                <a:solidFill>
                  <a:srgbClr val="FF0000"/>
                </a:solidFill>
                <a:latin typeface="Calibri" panose="020F0502020204030204" pitchFamily="34" charset="0"/>
              </a:rPr>
              <a:t>Değildir!</a:t>
            </a:r>
          </a:p>
          <a:p>
            <a:pPr>
              <a:buFont typeface="Arial" charset="0"/>
              <a:buChar char="•"/>
            </a:pPr>
            <a:r>
              <a:rPr lang="tr-TR" altLang="en-US" sz="2800" dirty="0">
                <a:solidFill>
                  <a:schemeClr val="tx1"/>
                </a:solidFill>
                <a:latin typeface="Calibri" panose="020F0502020204030204" pitchFamily="34" charset="0"/>
              </a:rPr>
              <a:t>Bir Burs Programı</a:t>
            </a:r>
            <a:r>
              <a:rPr lang="tr-TR" altLang="en-US" sz="2800" b="1" dirty="0">
                <a:solidFill>
                  <a:schemeClr val="tx1"/>
                </a:solidFill>
                <a:latin typeface="Calibri" panose="020F0502020204030204" pitchFamily="34" charset="0"/>
              </a:rPr>
              <a:t> </a:t>
            </a:r>
            <a:r>
              <a:rPr lang="tr-TR" altLang="en-US" sz="2800" b="1" dirty="0">
                <a:solidFill>
                  <a:srgbClr val="FF0000"/>
                </a:solidFill>
                <a:latin typeface="Calibri" panose="020F0502020204030204" pitchFamily="34" charset="0"/>
              </a:rPr>
              <a:t>Değildir!</a:t>
            </a:r>
          </a:p>
          <a:p>
            <a:pPr>
              <a:buFont typeface="Arial" charset="0"/>
              <a:buChar char="•"/>
            </a:pPr>
            <a:r>
              <a:rPr lang="tr-TR" altLang="en-US" sz="2800" dirty="0">
                <a:solidFill>
                  <a:schemeClr val="tx1"/>
                </a:solidFill>
                <a:latin typeface="Calibri" panose="020F0502020204030204" pitchFamily="34" charset="0"/>
              </a:rPr>
              <a:t>Bir Diploma Programı</a:t>
            </a:r>
            <a:r>
              <a:rPr lang="tr-TR" altLang="en-US" sz="2800" b="1" dirty="0">
                <a:solidFill>
                  <a:schemeClr val="tx1"/>
                </a:solidFill>
                <a:latin typeface="Calibri" panose="020F0502020204030204" pitchFamily="34" charset="0"/>
              </a:rPr>
              <a:t> </a:t>
            </a:r>
            <a:r>
              <a:rPr lang="tr-TR" altLang="en-US" sz="2800" b="1" dirty="0" smtClean="0">
                <a:solidFill>
                  <a:srgbClr val="FF0000"/>
                </a:solidFill>
                <a:latin typeface="Calibri" panose="020F0502020204030204" pitchFamily="34" charset="0"/>
              </a:rPr>
              <a:t>Değildir!</a:t>
            </a:r>
            <a:endParaRPr lang="tr-TR" altLang="en-US" sz="2800" b="1" dirty="0">
              <a:solidFill>
                <a:srgbClr val="FF0000"/>
              </a:solidFill>
              <a:latin typeface="Calibri" panose="020F0502020204030204" pitchFamily="34" charset="0"/>
            </a:endParaRPr>
          </a:p>
        </p:txBody>
      </p:sp>
      <p:pic>
        <p:nvPicPr>
          <p:cNvPr id="8" name="Picture 6" descr="C:\Users\kerim\Desktop\ua_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472727"/>
            <a:ext cx="1656184" cy="727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Resim 8" descr="C:\Users\kerim\Desktop\indir.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39752" y="574667"/>
            <a:ext cx="2088232" cy="651528"/>
          </a:xfrm>
          <a:prstGeom prst="rect">
            <a:avLst/>
          </a:prstGeom>
          <a:noFill/>
          <a:ln>
            <a:noFill/>
          </a:ln>
        </p:spPr>
      </p:pic>
      <p:pic>
        <p:nvPicPr>
          <p:cNvPr id="10" name="Resim 9" descr="C:\Users\ilyas-UA\Desktop\ingilizce-2.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445531"/>
            <a:ext cx="1564640" cy="1095375"/>
          </a:xfrm>
          <a:prstGeom prst="rect">
            <a:avLst/>
          </a:prstGeom>
          <a:noFill/>
          <a:ln>
            <a:noFill/>
          </a:ln>
        </p:spPr>
      </p:pic>
    </p:spTree>
    <p:extLst>
      <p:ext uri="{BB962C8B-B14F-4D97-AF65-F5344CB8AC3E}">
        <p14:creationId xmlns:p14="http://schemas.microsoft.com/office/powerpoint/2010/main" val="248663871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323529" y="1844824"/>
            <a:ext cx="8535886" cy="1229469"/>
          </a:xfrm>
        </p:spPr>
        <p:txBody>
          <a:bodyPr>
            <a:noAutofit/>
          </a:bodyPr>
          <a:lstStyle/>
          <a:p>
            <a:pPr eaLnBrk="0" hangingPunct="0">
              <a:defRPr/>
            </a:pPr>
            <a:r>
              <a:rPr lang="tr-TR" sz="4800" b="1" dirty="0">
                <a:solidFill>
                  <a:schemeClr val="accent1">
                    <a:lumMod val="75000"/>
                  </a:schemeClr>
                </a:solidFill>
                <a:latin typeface="Comic Sans MS" pitchFamily="66" charset="0"/>
              </a:rPr>
              <a:t/>
            </a:r>
            <a:br>
              <a:rPr lang="tr-TR" sz="4800" b="1" dirty="0">
                <a:solidFill>
                  <a:schemeClr val="accent1">
                    <a:lumMod val="75000"/>
                  </a:schemeClr>
                </a:solidFill>
                <a:latin typeface="Comic Sans MS" pitchFamily="66" charset="0"/>
              </a:rPr>
            </a:br>
            <a:r>
              <a:rPr lang="tr-TR" sz="4000" b="1" dirty="0" smtClean="0">
                <a:solidFill>
                  <a:srgbClr val="FF0000"/>
                </a:solidFill>
                <a:latin typeface="Franklin Gothic Demi" panose="020B0703020102020204" pitchFamily="34" charset="0"/>
              </a:rPr>
              <a:t>ERASMUS+ PROGRAMI </a:t>
            </a:r>
            <a:br>
              <a:rPr lang="tr-TR" sz="4000" b="1" dirty="0" smtClean="0">
                <a:solidFill>
                  <a:srgbClr val="FF0000"/>
                </a:solidFill>
                <a:latin typeface="Franklin Gothic Demi" panose="020B0703020102020204" pitchFamily="34" charset="0"/>
              </a:rPr>
            </a:br>
            <a:r>
              <a:rPr lang="tr-TR" sz="4000" b="1" dirty="0" smtClean="0">
                <a:solidFill>
                  <a:srgbClr val="FF0000"/>
                </a:solidFill>
                <a:latin typeface="Franklin Gothic Demi" panose="020B0703020102020204" pitchFamily="34" charset="0"/>
              </a:rPr>
              <a:t>HAKKINDA DAHA DETAYLI BİLGİ İÇİN</a:t>
            </a:r>
            <a:r>
              <a:rPr lang="tr-TR" sz="4800" b="1" dirty="0">
                <a:solidFill>
                  <a:schemeClr val="accent1">
                    <a:lumMod val="75000"/>
                  </a:schemeClr>
                </a:solidFill>
                <a:latin typeface="Comic Sans MS" pitchFamily="66" charset="0"/>
              </a:rPr>
              <a:t/>
            </a:r>
            <a:br>
              <a:rPr lang="tr-TR" sz="4800" b="1" dirty="0">
                <a:solidFill>
                  <a:schemeClr val="accent1">
                    <a:lumMod val="75000"/>
                  </a:schemeClr>
                </a:solidFill>
                <a:latin typeface="Comic Sans MS" pitchFamily="66" charset="0"/>
              </a:rPr>
            </a:br>
            <a:endParaRPr lang="tr-TR" sz="4800" dirty="0">
              <a:solidFill>
                <a:schemeClr val="accent3">
                  <a:lumMod val="75000"/>
                </a:schemeClr>
              </a:solidFill>
            </a:endParaRPr>
          </a:p>
        </p:txBody>
      </p:sp>
      <p:sp>
        <p:nvSpPr>
          <p:cNvPr id="3" name="Alt Başlık 2"/>
          <p:cNvSpPr>
            <a:spLocks noGrp="1"/>
          </p:cNvSpPr>
          <p:nvPr>
            <p:ph type="subTitle" idx="1"/>
          </p:nvPr>
        </p:nvSpPr>
        <p:spPr>
          <a:xfrm>
            <a:off x="128094" y="3212976"/>
            <a:ext cx="8856983" cy="3024336"/>
          </a:xfrm>
        </p:spPr>
        <p:txBody>
          <a:bodyPr>
            <a:noAutofit/>
          </a:bodyPr>
          <a:lstStyle/>
          <a:p>
            <a:r>
              <a:rPr lang="tr-TR" altLang="en-US" sz="7200" b="1" dirty="0">
                <a:solidFill>
                  <a:srgbClr val="FF0000"/>
                </a:solidFill>
                <a:latin typeface="Calibri" panose="020F0502020204030204" pitchFamily="34" charset="0"/>
                <a:hlinkClick r:id="rId2"/>
              </a:rPr>
              <a:t>http://www.ua.gov.tr</a:t>
            </a:r>
            <a:r>
              <a:rPr lang="tr-TR" altLang="en-US" sz="7200" b="1" dirty="0" smtClean="0">
                <a:solidFill>
                  <a:srgbClr val="FF0000"/>
                </a:solidFill>
                <a:latin typeface="Calibri" panose="020F0502020204030204" pitchFamily="34" charset="0"/>
                <a:hlinkClick r:id="rId2"/>
              </a:rPr>
              <a:t>/</a:t>
            </a:r>
            <a:r>
              <a:rPr lang="tr-TR" altLang="en-US" sz="7200" b="1" dirty="0" smtClean="0">
                <a:solidFill>
                  <a:srgbClr val="FF0000"/>
                </a:solidFill>
                <a:latin typeface="Calibri" panose="020F0502020204030204" pitchFamily="34" charset="0"/>
              </a:rPr>
              <a:t> </a:t>
            </a:r>
          </a:p>
          <a:p>
            <a:endParaRPr lang="tr-TR" altLang="en-US" sz="2800" b="1" dirty="0" smtClean="0">
              <a:solidFill>
                <a:srgbClr val="FF0000"/>
              </a:solidFill>
              <a:latin typeface="Calibri" panose="020F0502020204030204" pitchFamily="34" charset="0"/>
            </a:endParaRPr>
          </a:p>
          <a:p>
            <a:r>
              <a:rPr lang="tr-TR" altLang="en-US" sz="2800" b="1" dirty="0" smtClean="0">
                <a:solidFill>
                  <a:srgbClr val="FF0000"/>
                </a:solidFill>
                <a:latin typeface="Calibri" panose="020F0502020204030204" pitchFamily="34" charset="0"/>
              </a:rPr>
              <a:t>TÜRKİYE ULUSAL AJANSI SİTESİNİ ZİYARET EDEBİLİRSİNİZ.</a:t>
            </a:r>
            <a:endParaRPr lang="tr-TR" altLang="en-US" sz="2800" b="1" dirty="0">
              <a:solidFill>
                <a:srgbClr val="FF0000"/>
              </a:solidFill>
              <a:latin typeface="Calibri" panose="020F0502020204030204" pitchFamily="34" charset="0"/>
            </a:endParaRPr>
          </a:p>
        </p:txBody>
      </p:sp>
      <p:pic>
        <p:nvPicPr>
          <p:cNvPr id="8" name="Picture 6" descr="C:\Users\kerim\Desktop\ua_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032" y="472727"/>
            <a:ext cx="1656184" cy="727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Resim 8" descr="C:\Users\kerim\Desktop\indir.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39752" y="574667"/>
            <a:ext cx="2088232" cy="651528"/>
          </a:xfrm>
          <a:prstGeom prst="rect">
            <a:avLst/>
          </a:prstGeom>
          <a:noFill/>
          <a:ln>
            <a:noFill/>
          </a:ln>
        </p:spPr>
      </p:pic>
      <p:pic>
        <p:nvPicPr>
          <p:cNvPr id="10" name="Resim 9" descr="C:\Users\ilyas-UA\Desktop\ingilizce-2.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544" y="445531"/>
            <a:ext cx="1564640" cy="1095375"/>
          </a:xfrm>
          <a:prstGeom prst="rect">
            <a:avLst/>
          </a:prstGeom>
          <a:noFill/>
          <a:ln>
            <a:noFill/>
          </a:ln>
        </p:spPr>
      </p:pic>
    </p:spTree>
    <p:extLst>
      <p:ext uri="{BB962C8B-B14F-4D97-AF65-F5344CB8AC3E}">
        <p14:creationId xmlns:p14="http://schemas.microsoft.com/office/powerpoint/2010/main" val="249528892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88643" y="1790489"/>
            <a:ext cx="8535886" cy="1782527"/>
          </a:xfrm>
        </p:spPr>
        <p:txBody>
          <a:bodyPr>
            <a:noAutofit/>
          </a:bodyPr>
          <a:lstStyle/>
          <a:p>
            <a:pPr eaLnBrk="0" hangingPunct="0">
              <a:defRPr/>
            </a:pPr>
            <a:r>
              <a:rPr lang="tr-TR" sz="4800" b="1" dirty="0">
                <a:solidFill>
                  <a:schemeClr val="accent1">
                    <a:lumMod val="75000"/>
                  </a:schemeClr>
                </a:solidFill>
                <a:latin typeface="Comic Sans MS" pitchFamily="66" charset="0"/>
              </a:rPr>
              <a:t/>
            </a:r>
            <a:br>
              <a:rPr lang="tr-TR" sz="4800" b="1" dirty="0">
                <a:solidFill>
                  <a:schemeClr val="accent1">
                    <a:lumMod val="75000"/>
                  </a:schemeClr>
                </a:solidFill>
                <a:latin typeface="Comic Sans MS" pitchFamily="66" charset="0"/>
              </a:rPr>
            </a:br>
            <a:r>
              <a:rPr lang="tr-TR" sz="4000" b="1" dirty="0" smtClean="0">
                <a:solidFill>
                  <a:schemeClr val="accent1">
                    <a:lumMod val="75000"/>
                  </a:schemeClr>
                </a:solidFill>
                <a:latin typeface="Arno Pro Smbd Subhead" pitchFamily="18" charset="0"/>
              </a:rPr>
              <a:t>TOPLANTIMIZA KATILIMINIZ İÇİN </a:t>
            </a:r>
            <a:r>
              <a:rPr lang="tr-TR" sz="5400" b="1" dirty="0" smtClean="0">
                <a:solidFill>
                  <a:schemeClr val="accent1">
                    <a:lumMod val="75000"/>
                  </a:schemeClr>
                </a:solidFill>
                <a:latin typeface="Arno Pro Smbd Subhead" pitchFamily="18" charset="0"/>
              </a:rPr>
              <a:t>TEŞEKKÜRLER!!!</a:t>
            </a:r>
            <a:r>
              <a:rPr lang="tr-TR" sz="6000" b="1" dirty="0" smtClean="0">
                <a:solidFill>
                  <a:schemeClr val="accent1">
                    <a:lumMod val="75000"/>
                  </a:schemeClr>
                </a:solidFill>
                <a:latin typeface="Arno Pro Smbd Subhead" pitchFamily="18" charset="0"/>
              </a:rPr>
              <a:t/>
            </a:r>
            <a:br>
              <a:rPr lang="tr-TR" sz="6000" b="1" dirty="0" smtClean="0">
                <a:solidFill>
                  <a:schemeClr val="accent1">
                    <a:lumMod val="75000"/>
                  </a:schemeClr>
                </a:solidFill>
                <a:latin typeface="Arno Pro Smbd Subhead" pitchFamily="18" charset="0"/>
              </a:rPr>
            </a:br>
            <a:r>
              <a:rPr lang="tr-TR" sz="4000" b="1" dirty="0">
                <a:solidFill>
                  <a:srgbClr val="FF0000"/>
                </a:solidFill>
                <a:latin typeface="Arno Pro Smbd Subhead" pitchFamily="18" charset="0"/>
              </a:rPr>
              <a:t>s</a:t>
            </a:r>
            <a:r>
              <a:rPr lang="tr-TR" sz="4000" b="1" dirty="0" smtClean="0">
                <a:solidFill>
                  <a:srgbClr val="FF0000"/>
                </a:solidFill>
                <a:latin typeface="Arno Pro Smbd Subhead" pitchFamily="18" charset="0"/>
              </a:rPr>
              <a:t>orularınız için </a:t>
            </a:r>
            <a:r>
              <a:rPr lang="tr-TR" sz="4800" b="1" dirty="0">
                <a:solidFill>
                  <a:schemeClr val="accent1">
                    <a:lumMod val="75000"/>
                  </a:schemeClr>
                </a:solidFill>
                <a:latin typeface="Comic Sans MS" pitchFamily="66" charset="0"/>
              </a:rPr>
              <a:t/>
            </a:r>
            <a:br>
              <a:rPr lang="tr-TR" sz="4800" b="1" dirty="0">
                <a:solidFill>
                  <a:schemeClr val="accent1">
                    <a:lumMod val="75000"/>
                  </a:schemeClr>
                </a:solidFill>
                <a:latin typeface="Comic Sans MS" pitchFamily="66" charset="0"/>
              </a:rPr>
            </a:br>
            <a:endParaRPr lang="tr-TR" sz="4800" dirty="0">
              <a:solidFill>
                <a:schemeClr val="accent3">
                  <a:lumMod val="75000"/>
                </a:schemeClr>
              </a:solidFill>
            </a:endParaRPr>
          </a:p>
        </p:txBody>
      </p:sp>
      <p:sp>
        <p:nvSpPr>
          <p:cNvPr id="3" name="Alt Başlık 2"/>
          <p:cNvSpPr>
            <a:spLocks noGrp="1"/>
          </p:cNvSpPr>
          <p:nvPr>
            <p:ph type="subTitle" idx="1"/>
          </p:nvPr>
        </p:nvSpPr>
        <p:spPr>
          <a:xfrm>
            <a:off x="37025" y="3717032"/>
            <a:ext cx="8856983" cy="2520280"/>
          </a:xfrm>
        </p:spPr>
        <p:txBody>
          <a:bodyPr>
            <a:noAutofit/>
          </a:bodyPr>
          <a:lstStyle/>
          <a:p>
            <a:r>
              <a:rPr lang="tr-TR" altLang="en-US" sz="4000" b="1" dirty="0" smtClean="0">
                <a:solidFill>
                  <a:srgbClr val="FF0000"/>
                </a:solidFill>
                <a:latin typeface="Calibri" panose="020F0502020204030204" pitchFamily="34" charset="0"/>
                <a:hlinkClick r:id="rId3"/>
              </a:rPr>
              <a:t>erasmus@karabuk.edu.tr</a:t>
            </a:r>
          </a:p>
          <a:p>
            <a:r>
              <a:rPr lang="tr-TR" altLang="en-US" sz="4000" b="1" dirty="0" smtClean="0">
                <a:solidFill>
                  <a:srgbClr val="FF0000"/>
                </a:solidFill>
                <a:latin typeface="Calibri" panose="020F0502020204030204" pitchFamily="34" charset="0"/>
                <a:hlinkClick r:id="rId3"/>
              </a:rPr>
              <a:t>adnanucur@karabuk.edu.tr</a:t>
            </a:r>
            <a:r>
              <a:rPr lang="tr-TR" altLang="en-US" sz="4000" b="1" dirty="0" smtClean="0">
                <a:solidFill>
                  <a:srgbClr val="FF0000"/>
                </a:solidFill>
                <a:latin typeface="Calibri" panose="020F0502020204030204" pitchFamily="34" charset="0"/>
              </a:rPr>
              <a:t>   </a:t>
            </a:r>
          </a:p>
          <a:p>
            <a:r>
              <a:rPr lang="tr-TR" altLang="en-US" sz="2000" b="1" dirty="0" smtClean="0">
                <a:solidFill>
                  <a:srgbClr val="FF0000"/>
                </a:solidFill>
                <a:latin typeface="Calibri" panose="020F0502020204030204" pitchFamily="34" charset="0"/>
              </a:rPr>
              <a:t>Karabük Üniversitesi </a:t>
            </a:r>
          </a:p>
          <a:p>
            <a:r>
              <a:rPr lang="tr-TR" altLang="en-US" sz="2000" b="1" dirty="0" smtClean="0">
                <a:solidFill>
                  <a:srgbClr val="FF0000"/>
                </a:solidFill>
                <a:latin typeface="Calibri" panose="020F0502020204030204" pitchFamily="34" charset="0"/>
              </a:rPr>
              <a:t>Uluslararası İlişkiler Koordinatörlüğü </a:t>
            </a:r>
          </a:p>
          <a:p>
            <a:r>
              <a:rPr lang="tr-TR" altLang="en-US" sz="2000" b="1" dirty="0" smtClean="0">
                <a:solidFill>
                  <a:srgbClr val="FF0000"/>
                </a:solidFill>
                <a:latin typeface="Calibri" panose="020F0502020204030204" pitchFamily="34" charset="0"/>
              </a:rPr>
              <a:t>Erasmus Ofisi </a:t>
            </a:r>
          </a:p>
        </p:txBody>
      </p:sp>
      <p:pic>
        <p:nvPicPr>
          <p:cNvPr id="8" name="Picture 6" descr="C:\Users\kerim\Desktop\ua_log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0032" y="472727"/>
            <a:ext cx="1656184" cy="727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Resim 8" descr="C:\Users\kerim\Desktop\indir.pn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339752" y="574667"/>
            <a:ext cx="2088232" cy="651528"/>
          </a:xfrm>
          <a:prstGeom prst="rect">
            <a:avLst/>
          </a:prstGeom>
          <a:noFill/>
          <a:ln>
            <a:noFill/>
          </a:ln>
        </p:spPr>
      </p:pic>
      <p:pic>
        <p:nvPicPr>
          <p:cNvPr id="10" name="Resim 9" descr="C:\Users\ilyas-UA\Desktop\ingilizce-2.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67544" y="445531"/>
            <a:ext cx="1564640" cy="1095375"/>
          </a:xfrm>
          <a:prstGeom prst="rect">
            <a:avLst/>
          </a:prstGeom>
          <a:noFill/>
          <a:ln>
            <a:noFill/>
          </a:ln>
        </p:spPr>
      </p:pic>
    </p:spTree>
    <p:extLst>
      <p:ext uri="{BB962C8B-B14F-4D97-AF65-F5344CB8AC3E}">
        <p14:creationId xmlns:p14="http://schemas.microsoft.com/office/powerpoint/2010/main" val="518410341"/>
      </p:ext>
    </p:extLst>
  </p:cSld>
  <p:clrMapOvr>
    <a:masterClrMapping/>
  </p:clrMapOvr>
  <mc:AlternateContent xmlns:mc="http://schemas.openxmlformats.org/markup-compatibility/2006" xmlns:p14="http://schemas.microsoft.com/office/powerpoint/2010/main">
    <mc:Choice Requires="p14">
      <p:transition spd="slow" p14:dur="1400">
        <p14:doors dir="vert"/>
        <p:sndAc>
          <p:stSnd>
            <p:snd r:embed="rId2" name="camera.wav"/>
          </p:stSnd>
        </p:sndAc>
      </p:transition>
    </mc:Choice>
    <mc:Fallback xmlns="">
      <p:transition spd="slow">
        <p:fade/>
        <p:sndAc>
          <p:stSnd>
            <p:snd r:embed="rId8" name="camera.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412776"/>
            <a:ext cx="7772400" cy="1470025"/>
          </a:xfrm>
        </p:spPr>
        <p:txBody>
          <a:bodyPr>
            <a:noAutofit/>
          </a:bodyPr>
          <a:lstStyle/>
          <a:p>
            <a:pPr eaLnBrk="0" hangingPunct="0">
              <a:defRPr/>
            </a:pPr>
            <a:r>
              <a:rPr lang="tr-TR" sz="4800" b="1" dirty="0">
                <a:solidFill>
                  <a:schemeClr val="accent3">
                    <a:lumMod val="75000"/>
                  </a:schemeClr>
                </a:solidFill>
              </a:rPr>
              <a:t>Karabük Üniversitesi </a:t>
            </a:r>
            <a:br>
              <a:rPr lang="tr-TR" sz="4800" b="1" dirty="0">
                <a:solidFill>
                  <a:schemeClr val="accent3">
                    <a:lumMod val="75000"/>
                  </a:schemeClr>
                </a:solidFill>
              </a:rPr>
            </a:br>
            <a:r>
              <a:rPr lang="tr-TR" sz="4800" b="1" dirty="0">
                <a:solidFill>
                  <a:schemeClr val="accent3">
                    <a:lumMod val="75000"/>
                  </a:schemeClr>
                </a:solidFill>
              </a:rPr>
              <a:t>Erasmus Hareketliliği</a:t>
            </a:r>
            <a:endParaRPr lang="tr-TR" sz="4800" dirty="0">
              <a:solidFill>
                <a:schemeClr val="accent3">
                  <a:lumMod val="75000"/>
                </a:schemeClr>
              </a:solidFill>
            </a:endParaRPr>
          </a:p>
        </p:txBody>
      </p:sp>
      <p:sp>
        <p:nvSpPr>
          <p:cNvPr id="3" name="Alt Başlık 2"/>
          <p:cNvSpPr>
            <a:spLocks noGrp="1"/>
          </p:cNvSpPr>
          <p:nvPr>
            <p:ph type="subTitle" idx="1"/>
          </p:nvPr>
        </p:nvSpPr>
        <p:spPr>
          <a:xfrm>
            <a:off x="611560" y="2780928"/>
            <a:ext cx="7992888" cy="3528392"/>
          </a:xfrm>
        </p:spPr>
        <p:txBody>
          <a:bodyPr>
            <a:noAutofit/>
          </a:bodyPr>
          <a:lstStyle/>
          <a:p>
            <a:r>
              <a:rPr lang="tr-TR" altLang="en-US" sz="3700" b="1" dirty="0">
                <a:solidFill>
                  <a:schemeClr val="tx1"/>
                </a:solidFill>
              </a:rPr>
              <a:t>Ayrıca üniversitemiz akademik </a:t>
            </a:r>
            <a:r>
              <a:rPr lang="tr-TR" altLang="en-US" sz="3700" b="1" dirty="0" smtClean="0">
                <a:solidFill>
                  <a:schemeClr val="tx1"/>
                </a:solidFill>
              </a:rPr>
              <a:t>ve idari personeli </a:t>
            </a:r>
            <a:r>
              <a:rPr lang="tr-TR" altLang="en-US" sz="3700" b="1" dirty="0" smtClean="0">
                <a:solidFill>
                  <a:schemeClr val="accent6">
                    <a:lumMod val="75000"/>
                  </a:schemeClr>
                </a:solidFill>
              </a:rPr>
              <a:t>301</a:t>
            </a:r>
            <a:r>
              <a:rPr lang="tr-TR" altLang="en-US" sz="3700" b="1" dirty="0" smtClean="0">
                <a:solidFill>
                  <a:schemeClr val="tx1"/>
                </a:solidFill>
              </a:rPr>
              <a:t> </a:t>
            </a:r>
            <a:r>
              <a:rPr lang="tr-TR" altLang="en-US" sz="3700" b="1" dirty="0">
                <a:solidFill>
                  <a:schemeClr val="tx1"/>
                </a:solidFill>
              </a:rPr>
              <a:t>kez AB üniversitelerinde eğitim faaliyetinde bulunmuş olup şu ana kadar </a:t>
            </a:r>
            <a:r>
              <a:rPr lang="tr-TR" altLang="en-US" sz="3700" b="1" dirty="0" smtClean="0">
                <a:solidFill>
                  <a:schemeClr val="accent2">
                    <a:lumMod val="75000"/>
                  </a:schemeClr>
                </a:solidFill>
              </a:rPr>
              <a:t>136</a:t>
            </a:r>
            <a:r>
              <a:rPr lang="tr-TR" altLang="en-US" sz="3700" b="1" dirty="0" smtClean="0">
                <a:solidFill>
                  <a:schemeClr val="tx1"/>
                </a:solidFill>
              </a:rPr>
              <a:t> </a:t>
            </a:r>
            <a:r>
              <a:rPr lang="tr-TR" altLang="en-US" sz="3700" b="1" dirty="0">
                <a:solidFill>
                  <a:schemeClr val="tx1"/>
                </a:solidFill>
              </a:rPr>
              <a:t>Erasmus öğrencisi ve </a:t>
            </a:r>
            <a:r>
              <a:rPr lang="tr-TR" altLang="en-US" sz="3700" b="1" dirty="0" smtClean="0">
                <a:solidFill>
                  <a:srgbClr val="7030A0"/>
                </a:solidFill>
              </a:rPr>
              <a:t>138</a:t>
            </a:r>
            <a:r>
              <a:rPr lang="tr-TR" altLang="en-US" sz="3700" b="1" dirty="0" smtClean="0">
                <a:solidFill>
                  <a:schemeClr val="tx1"/>
                </a:solidFill>
              </a:rPr>
              <a:t> </a:t>
            </a:r>
            <a:r>
              <a:rPr lang="tr-TR" altLang="en-US" sz="3700" b="1" dirty="0">
                <a:solidFill>
                  <a:schemeClr val="tx1"/>
                </a:solidFill>
              </a:rPr>
              <a:t>Akademisyen Karabük Üniversitesini bizzat tanıma fırsatı bulmuşlardır. </a:t>
            </a:r>
            <a:endParaRPr lang="tr-TR" sz="3700" b="1" dirty="0">
              <a:solidFill>
                <a:schemeClr val="tx1"/>
              </a:solidFill>
            </a:endParaRPr>
          </a:p>
        </p:txBody>
      </p:sp>
      <p:pic>
        <p:nvPicPr>
          <p:cNvPr id="8" name="Picture 6" descr="C:\Users\kerim\Desktop\ua_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472727"/>
            <a:ext cx="1656184" cy="727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Resim 8" descr="C:\Users\kerim\Desktop\indir.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39752" y="574667"/>
            <a:ext cx="2088232" cy="651528"/>
          </a:xfrm>
          <a:prstGeom prst="rect">
            <a:avLst/>
          </a:prstGeom>
          <a:noFill/>
          <a:ln>
            <a:noFill/>
          </a:ln>
        </p:spPr>
      </p:pic>
      <p:pic>
        <p:nvPicPr>
          <p:cNvPr id="10" name="Resim 9" descr="C:\Users\ilyas-UA\Desktop\ingilizce-2.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352743"/>
            <a:ext cx="1564640" cy="1095375"/>
          </a:xfrm>
          <a:prstGeom prst="rect">
            <a:avLst/>
          </a:prstGeom>
          <a:noFill/>
          <a:ln>
            <a:noFill/>
          </a:ln>
        </p:spPr>
      </p:pic>
    </p:spTree>
    <p:extLst>
      <p:ext uri="{BB962C8B-B14F-4D97-AF65-F5344CB8AC3E}">
        <p14:creationId xmlns:p14="http://schemas.microsoft.com/office/powerpoint/2010/main" val="1404497068"/>
      </p:ext>
    </p:extLst>
  </p:cSld>
  <p:clrMapOvr>
    <a:masterClrMapping/>
  </p:clrMapOvr>
  <mc:AlternateContent xmlns:mc="http://schemas.openxmlformats.org/markup-compatibility/2006" xmlns:p14="http://schemas.microsoft.com/office/powerpoint/2010/main">
    <mc:Choice Requires="p14">
      <p:transition spd="slow" p14:dur="2500">
        <p14:vortex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39552" y="1501036"/>
            <a:ext cx="7916416" cy="1181993"/>
          </a:xfrm>
        </p:spPr>
        <p:txBody>
          <a:bodyPr>
            <a:noAutofit/>
          </a:bodyPr>
          <a:lstStyle/>
          <a:p>
            <a:pPr eaLnBrk="0" hangingPunct="0">
              <a:defRPr/>
            </a:pPr>
            <a:r>
              <a:rPr lang="tr-TR" sz="3200" dirty="0">
                <a:solidFill>
                  <a:srgbClr val="C00000"/>
                </a:solidFill>
                <a:latin typeface="Elephant" panose="02020904090505020303" pitchFamily="18" charset="0"/>
              </a:rPr>
              <a:t>Erasmus+ Öğrenci Öğrenim</a:t>
            </a:r>
            <a:br>
              <a:rPr lang="tr-TR" sz="3200" dirty="0">
                <a:solidFill>
                  <a:srgbClr val="C00000"/>
                </a:solidFill>
                <a:latin typeface="Elephant" panose="02020904090505020303" pitchFamily="18" charset="0"/>
              </a:rPr>
            </a:br>
            <a:r>
              <a:rPr lang="tr-TR" sz="3200" dirty="0">
                <a:solidFill>
                  <a:srgbClr val="C00000"/>
                </a:solidFill>
                <a:latin typeface="Elephant" panose="02020904090505020303" pitchFamily="18" charset="0"/>
              </a:rPr>
              <a:t>Hareketliliği nedir?</a:t>
            </a:r>
          </a:p>
        </p:txBody>
      </p:sp>
      <p:sp>
        <p:nvSpPr>
          <p:cNvPr id="3" name="Alt Başlık 2"/>
          <p:cNvSpPr>
            <a:spLocks noGrp="1"/>
          </p:cNvSpPr>
          <p:nvPr>
            <p:ph type="subTitle" idx="1"/>
          </p:nvPr>
        </p:nvSpPr>
        <p:spPr>
          <a:xfrm>
            <a:off x="0" y="2683029"/>
            <a:ext cx="9144000" cy="3600400"/>
          </a:xfrm>
        </p:spPr>
        <p:txBody>
          <a:bodyPr>
            <a:noAutofit/>
          </a:bodyPr>
          <a:lstStyle/>
          <a:p>
            <a:pPr lvl="0"/>
            <a:r>
              <a:rPr lang="tr-TR" altLang="en-US" sz="2800" b="1" dirty="0">
                <a:solidFill>
                  <a:prstClr val="black"/>
                </a:solidFill>
                <a:latin typeface="Corbel" panose="020B0503020204020204" pitchFamily="34" charset="0"/>
              </a:rPr>
              <a:t>Erasmus programı, AB üye ülkeleri ve aday üyeler arasında, anlaşmalı olan üniversitelerin </a:t>
            </a:r>
            <a:r>
              <a:rPr lang="tr-TR" altLang="en-US" sz="2800" b="1" i="1" dirty="0">
                <a:solidFill>
                  <a:srgbClr val="FF0000"/>
                </a:solidFill>
                <a:latin typeface="Corbel" panose="020B0503020204020204" pitchFamily="34" charset="0"/>
              </a:rPr>
              <a:t>ön lisans, lisans, yüksek lisans ve doktora </a:t>
            </a:r>
            <a:r>
              <a:rPr lang="tr-TR" altLang="en-US" sz="2800" b="1" i="1" dirty="0" smtClean="0">
                <a:solidFill>
                  <a:srgbClr val="FF0000"/>
                </a:solidFill>
                <a:latin typeface="Corbel" panose="020B0503020204020204" pitchFamily="34" charset="0"/>
              </a:rPr>
              <a:t>öğrencileri</a:t>
            </a:r>
            <a:r>
              <a:rPr lang="tr-TR" altLang="en-US" sz="2800" b="1" dirty="0" smtClean="0">
                <a:solidFill>
                  <a:prstClr val="black"/>
                </a:solidFill>
                <a:latin typeface="Corbel" panose="020B0503020204020204" pitchFamily="34" charset="0"/>
              </a:rPr>
              <a:t>ne </a:t>
            </a:r>
            <a:r>
              <a:rPr lang="tr-TR" altLang="en-US" sz="2800" b="1" dirty="0">
                <a:solidFill>
                  <a:prstClr val="black"/>
                </a:solidFill>
                <a:latin typeface="Corbel" panose="020B0503020204020204" pitchFamily="34" charset="0"/>
              </a:rPr>
              <a:t>1 akademik yıl içinde </a:t>
            </a:r>
            <a:r>
              <a:rPr lang="tr-TR" altLang="en-US" sz="2800" b="1" i="1" dirty="0">
                <a:solidFill>
                  <a:srgbClr val="FF0000"/>
                </a:solidFill>
                <a:latin typeface="Corbel" panose="020B0503020204020204" pitchFamily="34" charset="0"/>
              </a:rPr>
              <a:t>1 veya 2 dönemliğine</a:t>
            </a:r>
            <a:r>
              <a:rPr lang="tr-TR" altLang="en-US" sz="2800" b="1" dirty="0">
                <a:solidFill>
                  <a:prstClr val="black"/>
                </a:solidFill>
                <a:latin typeface="Corbel" panose="020B0503020204020204" pitchFamily="34" charset="0"/>
              </a:rPr>
              <a:t> (3-12 ay arasında planlanmış olması halinde tamamlayıcı bir staj dönemi dâhil) </a:t>
            </a:r>
            <a:r>
              <a:rPr lang="tr-TR" altLang="en-US" sz="2800" b="1" i="1" dirty="0">
                <a:solidFill>
                  <a:prstClr val="black"/>
                </a:solidFill>
                <a:latin typeface="Corbel" panose="020B0503020204020204" pitchFamily="34" charset="0"/>
              </a:rPr>
              <a:t>değişim öğrencisi</a:t>
            </a:r>
            <a:r>
              <a:rPr lang="tr-TR" altLang="en-US" sz="2800" b="1" dirty="0">
                <a:solidFill>
                  <a:prstClr val="black"/>
                </a:solidFill>
                <a:latin typeface="Corbel" panose="020B0503020204020204" pitchFamily="34" charset="0"/>
              </a:rPr>
              <a:t> olma imkanı sağlar. </a:t>
            </a:r>
          </a:p>
          <a:p>
            <a:r>
              <a:rPr lang="tr-TR" altLang="en-US" sz="3700" b="1" dirty="0" smtClean="0">
                <a:solidFill>
                  <a:schemeClr val="tx1"/>
                </a:solidFill>
              </a:rPr>
              <a:t> </a:t>
            </a:r>
            <a:endParaRPr lang="tr-TR" sz="3700" b="1" dirty="0">
              <a:solidFill>
                <a:schemeClr val="tx1"/>
              </a:solidFill>
            </a:endParaRPr>
          </a:p>
        </p:txBody>
      </p:sp>
      <p:pic>
        <p:nvPicPr>
          <p:cNvPr id="8" name="Picture 6" descr="C:\Users\kerim\Desktop\ua_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472727"/>
            <a:ext cx="1656184" cy="727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Resim 8" descr="C:\Users\kerim\Desktop\indir.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39752" y="574667"/>
            <a:ext cx="2088232" cy="651528"/>
          </a:xfrm>
          <a:prstGeom prst="rect">
            <a:avLst/>
          </a:prstGeom>
          <a:noFill/>
          <a:ln>
            <a:noFill/>
          </a:ln>
        </p:spPr>
      </p:pic>
      <p:pic>
        <p:nvPicPr>
          <p:cNvPr id="10" name="Resim 9" descr="C:\Users\ilyas-UA\Desktop\ingilizce-2.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288990"/>
            <a:ext cx="1564640" cy="1095375"/>
          </a:xfrm>
          <a:prstGeom prst="rect">
            <a:avLst/>
          </a:prstGeom>
          <a:noFill/>
          <a:ln>
            <a:noFill/>
          </a:ln>
        </p:spPr>
      </p:pic>
    </p:spTree>
    <p:extLst>
      <p:ext uri="{BB962C8B-B14F-4D97-AF65-F5344CB8AC3E}">
        <p14:creationId xmlns:p14="http://schemas.microsoft.com/office/powerpoint/2010/main" val="91657223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0" y="2132856"/>
            <a:ext cx="9144000" cy="4150573"/>
          </a:xfrm>
        </p:spPr>
        <p:txBody>
          <a:bodyPr>
            <a:noAutofit/>
          </a:bodyPr>
          <a:lstStyle/>
          <a:p>
            <a:pPr lvl="0"/>
            <a:r>
              <a:rPr lang="tr-TR" altLang="en-US" sz="2800" b="1" i="1" u="sng" dirty="0">
                <a:solidFill>
                  <a:prstClr val="black"/>
                </a:solidFill>
                <a:latin typeface="Segoe UI Black" panose="020B0A02040204020203" pitchFamily="34" charset="0"/>
                <a:ea typeface="Segoe UI Black" panose="020B0A02040204020203" pitchFamily="34" charset="0"/>
                <a:cs typeface="Segoe UI Black" panose="020B0A02040204020203" pitchFamily="34" charset="0"/>
              </a:rPr>
              <a:t>KBÜ öğrencilerine daha çok öğrencimizin bu imkandan yararlanması amacıyla, </a:t>
            </a:r>
          </a:p>
          <a:p>
            <a:pPr lvl="0"/>
            <a:r>
              <a:rPr lang="tr-TR" altLang="en-US" sz="2800" b="1" i="1" u="sng" dirty="0">
                <a:solidFill>
                  <a:prstClr val="black"/>
                </a:solidFill>
                <a:latin typeface="Segoe UI Black" panose="020B0A02040204020203" pitchFamily="34" charset="0"/>
                <a:ea typeface="Segoe UI Black" panose="020B0A02040204020203" pitchFamily="34" charset="0"/>
                <a:cs typeface="Segoe UI Black" panose="020B0A02040204020203" pitchFamily="34" charset="0"/>
              </a:rPr>
              <a:t>hibeli olarak </a:t>
            </a:r>
          </a:p>
          <a:p>
            <a:pPr lvl="0"/>
            <a:r>
              <a:rPr lang="tr-TR" altLang="en-US" sz="2800" b="1" i="1" u="sng" dirty="0">
                <a:solidFill>
                  <a:prstClr val="black"/>
                </a:solidFill>
                <a:latin typeface="Segoe UI Black" panose="020B0A02040204020203" pitchFamily="34" charset="0"/>
                <a:ea typeface="Segoe UI Black" panose="020B0A02040204020203" pitchFamily="34" charset="0"/>
                <a:cs typeface="Segoe UI Black" panose="020B0A02040204020203" pitchFamily="34" charset="0"/>
              </a:rPr>
              <a:t>bir akademik yıl içerisinde </a:t>
            </a:r>
          </a:p>
          <a:p>
            <a:pPr lvl="0"/>
            <a:r>
              <a:rPr lang="tr-TR" altLang="en-US" sz="2800" b="1" i="1" u="sng" dirty="0">
                <a:solidFill>
                  <a:srgbClr val="FF0000"/>
                </a:solidFill>
                <a:latin typeface="Segoe UI Black" panose="020B0A02040204020203" pitchFamily="34" charset="0"/>
                <a:ea typeface="Segoe UI Black" panose="020B0A02040204020203" pitchFamily="34" charset="0"/>
                <a:cs typeface="Segoe UI Black" panose="020B0A02040204020203" pitchFamily="34" charset="0"/>
              </a:rPr>
              <a:t>1 dönemlik</a:t>
            </a:r>
          </a:p>
          <a:p>
            <a:pPr lvl="0"/>
            <a:r>
              <a:rPr lang="tr-TR" altLang="en-US" sz="2800" b="1" i="1" u="sng" dirty="0">
                <a:solidFill>
                  <a:prstClr val="black"/>
                </a:solidFill>
                <a:latin typeface="Segoe UI Black" panose="020B0A02040204020203" pitchFamily="34" charset="0"/>
                <a:ea typeface="Segoe UI Black" panose="020B0A02040204020203" pitchFamily="34" charset="0"/>
                <a:cs typeface="Segoe UI Black" panose="020B0A02040204020203" pitchFamily="34" charset="0"/>
              </a:rPr>
              <a:t> Erasmus öğrencisi olma imkanı verilir.</a:t>
            </a:r>
            <a:r>
              <a:rPr lang="tr-TR" altLang="en-US" sz="2800" b="1" i="1" u="sng" dirty="0">
                <a:solidFill>
                  <a:prstClr val="black"/>
                </a:solidFill>
                <a:latin typeface="Arial Narrow" panose="020B0606020202030204" pitchFamily="34" charset="0"/>
              </a:rPr>
              <a:t> </a:t>
            </a:r>
          </a:p>
          <a:p>
            <a:r>
              <a:rPr lang="tr-TR" altLang="en-US" sz="3700" b="1" dirty="0" smtClean="0">
                <a:solidFill>
                  <a:schemeClr val="tx1"/>
                </a:solidFill>
              </a:rPr>
              <a:t> </a:t>
            </a:r>
            <a:endParaRPr lang="tr-TR" sz="3700" b="1" dirty="0">
              <a:solidFill>
                <a:schemeClr val="tx1"/>
              </a:solidFill>
            </a:endParaRPr>
          </a:p>
        </p:txBody>
      </p:sp>
      <p:pic>
        <p:nvPicPr>
          <p:cNvPr id="7" name="Picture 6" descr="C:\Users\kerim\Desktop\ua_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472727"/>
            <a:ext cx="1656184" cy="727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Resim 7" descr="C:\Users\kerim\Desktop\indir.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39752" y="574667"/>
            <a:ext cx="2088232" cy="651528"/>
          </a:xfrm>
          <a:prstGeom prst="rect">
            <a:avLst/>
          </a:prstGeom>
          <a:noFill/>
          <a:ln>
            <a:noFill/>
          </a:ln>
        </p:spPr>
      </p:pic>
      <p:pic>
        <p:nvPicPr>
          <p:cNvPr id="9" name="Resim 8" descr="C:\Users\ilyas-UA\Desktop\ingilizce-2.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552" y="352743"/>
            <a:ext cx="1564640" cy="1095375"/>
          </a:xfrm>
          <a:prstGeom prst="rect">
            <a:avLst/>
          </a:prstGeom>
          <a:noFill/>
          <a:ln>
            <a:noFill/>
          </a:ln>
        </p:spPr>
      </p:pic>
    </p:spTree>
    <p:extLst>
      <p:ext uri="{BB962C8B-B14F-4D97-AF65-F5344CB8AC3E}">
        <p14:creationId xmlns:p14="http://schemas.microsoft.com/office/powerpoint/2010/main" val="111566673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77788" y="1554770"/>
            <a:ext cx="7916416" cy="1219199"/>
          </a:xfrm>
        </p:spPr>
        <p:txBody>
          <a:bodyPr>
            <a:noAutofit/>
          </a:bodyPr>
          <a:lstStyle/>
          <a:p>
            <a:pPr eaLnBrk="0" hangingPunct="0">
              <a:defRPr/>
            </a:pPr>
            <a:r>
              <a:rPr lang="tr-TR" sz="3200" dirty="0" smtClean="0">
                <a:solidFill>
                  <a:srgbClr val="C00000"/>
                </a:solidFill>
                <a:latin typeface="Elephant" panose="02020904090505020303" pitchFamily="18" charset="0"/>
              </a:rPr>
              <a:t>Erasmus Süresi</a:t>
            </a:r>
            <a:endParaRPr lang="tr-TR" sz="2400" dirty="0">
              <a:solidFill>
                <a:srgbClr val="C00000"/>
              </a:solidFill>
              <a:highlight>
                <a:srgbClr val="FFFF00"/>
              </a:highlight>
              <a:latin typeface="Elephant" panose="02020904090505020303" pitchFamily="18" charset="0"/>
            </a:endParaRPr>
          </a:p>
        </p:txBody>
      </p:sp>
      <p:sp>
        <p:nvSpPr>
          <p:cNvPr id="3" name="Alt Başlık 2"/>
          <p:cNvSpPr>
            <a:spLocks noGrp="1"/>
          </p:cNvSpPr>
          <p:nvPr>
            <p:ph type="subTitle" idx="1"/>
          </p:nvPr>
        </p:nvSpPr>
        <p:spPr>
          <a:xfrm>
            <a:off x="3127207" y="2564904"/>
            <a:ext cx="5688632" cy="3580804"/>
          </a:xfrm>
        </p:spPr>
        <p:txBody>
          <a:bodyPr>
            <a:noAutofit/>
          </a:bodyPr>
          <a:lstStyle/>
          <a:p>
            <a:r>
              <a:rPr lang="tr-TR" altLang="en-US" sz="3700" b="1" dirty="0" smtClean="0">
                <a:solidFill>
                  <a:schemeClr val="tx1"/>
                </a:solidFill>
              </a:rPr>
              <a:t>Her bir eğitim kademesinde en fazla 12 ay</a:t>
            </a:r>
          </a:p>
          <a:p>
            <a:r>
              <a:rPr lang="tr-TR" altLang="en-US" sz="3700" b="1" dirty="0" smtClean="0">
                <a:solidFill>
                  <a:schemeClr val="tx1"/>
                </a:solidFill>
              </a:rPr>
              <a:t>Toplamda (</a:t>
            </a:r>
            <a:r>
              <a:rPr lang="tr-TR" altLang="en-US" sz="3700" b="1" dirty="0" err="1" smtClean="0">
                <a:solidFill>
                  <a:schemeClr val="tx1"/>
                </a:solidFill>
              </a:rPr>
              <a:t>lisans,yüksek</a:t>
            </a:r>
            <a:r>
              <a:rPr lang="tr-TR" altLang="en-US" sz="3700" b="1" dirty="0" smtClean="0">
                <a:solidFill>
                  <a:schemeClr val="tx1"/>
                </a:solidFill>
              </a:rPr>
              <a:t> lisans, doktora) bir kişi için</a:t>
            </a:r>
          </a:p>
          <a:p>
            <a:r>
              <a:rPr lang="tr-TR" altLang="en-US" sz="3700" b="1" dirty="0">
                <a:solidFill>
                  <a:schemeClr val="tx1"/>
                </a:solidFill>
              </a:rPr>
              <a:t>e</a:t>
            </a:r>
            <a:r>
              <a:rPr lang="tr-TR" altLang="en-US" sz="3700" b="1" dirty="0" smtClean="0">
                <a:solidFill>
                  <a:schemeClr val="tx1"/>
                </a:solidFill>
              </a:rPr>
              <a:t>n fazla 36 ay </a:t>
            </a:r>
            <a:endParaRPr lang="tr-TR" sz="3700" b="1" dirty="0">
              <a:solidFill>
                <a:schemeClr val="tx1"/>
              </a:solidFill>
            </a:endParaRPr>
          </a:p>
        </p:txBody>
      </p:sp>
      <p:pic>
        <p:nvPicPr>
          <p:cNvPr id="9" name="Picture 6" descr="C:\Users\kerim\Desktop\ua_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472727"/>
            <a:ext cx="1656184" cy="727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Resim 9" descr="C:\Users\kerim\Desktop\indir.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39752" y="574667"/>
            <a:ext cx="2088232" cy="651528"/>
          </a:xfrm>
          <a:prstGeom prst="rect">
            <a:avLst/>
          </a:prstGeom>
          <a:noFill/>
          <a:ln>
            <a:noFill/>
          </a:ln>
        </p:spPr>
      </p:pic>
      <p:pic>
        <p:nvPicPr>
          <p:cNvPr id="11" name="Resim 10" descr="C:\Users\ilyas-UA\Desktop\ingilizce-2.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8879" y="288990"/>
            <a:ext cx="1564640" cy="1095375"/>
          </a:xfrm>
          <a:prstGeom prst="rect">
            <a:avLst/>
          </a:prstGeom>
          <a:noFill/>
          <a:ln>
            <a:noFill/>
          </a:ln>
        </p:spPr>
      </p:pic>
    </p:spTree>
    <p:extLst>
      <p:ext uri="{BB962C8B-B14F-4D97-AF65-F5344CB8AC3E}">
        <p14:creationId xmlns:p14="http://schemas.microsoft.com/office/powerpoint/2010/main" val="81062573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77788" y="1554770"/>
            <a:ext cx="7916416" cy="1219199"/>
          </a:xfrm>
        </p:spPr>
        <p:txBody>
          <a:bodyPr>
            <a:noAutofit/>
          </a:bodyPr>
          <a:lstStyle/>
          <a:p>
            <a:pPr eaLnBrk="0" hangingPunct="0">
              <a:defRPr/>
            </a:pPr>
            <a:r>
              <a:rPr lang="tr-TR" sz="3200" dirty="0" smtClean="0">
                <a:solidFill>
                  <a:srgbClr val="C00000"/>
                </a:solidFill>
                <a:latin typeface="Elephant" panose="02020904090505020303" pitchFamily="18" charset="0"/>
              </a:rPr>
              <a:t>Erasmus Süresi</a:t>
            </a:r>
            <a:br>
              <a:rPr lang="tr-TR" sz="3200" dirty="0" smtClean="0">
                <a:solidFill>
                  <a:srgbClr val="C00000"/>
                </a:solidFill>
                <a:latin typeface="Elephant" panose="02020904090505020303" pitchFamily="18" charset="0"/>
              </a:rPr>
            </a:br>
            <a:r>
              <a:rPr lang="tr-TR" sz="3200" dirty="0" smtClean="0">
                <a:solidFill>
                  <a:srgbClr val="C00000"/>
                </a:solidFill>
                <a:latin typeface="Elephant" panose="02020904090505020303" pitchFamily="18" charset="0"/>
              </a:rPr>
              <a:t>(Tıp </a:t>
            </a:r>
            <a:r>
              <a:rPr lang="tr-TR" sz="3200" dirty="0">
                <a:solidFill>
                  <a:srgbClr val="C00000"/>
                </a:solidFill>
                <a:latin typeface="Elephant" panose="02020904090505020303" pitchFamily="18" charset="0"/>
              </a:rPr>
              <a:t>F</a:t>
            </a:r>
            <a:r>
              <a:rPr lang="tr-TR" sz="3200" dirty="0" smtClean="0">
                <a:solidFill>
                  <a:srgbClr val="C00000"/>
                </a:solidFill>
                <a:latin typeface="Elephant" panose="02020904090505020303" pitchFamily="18" charset="0"/>
              </a:rPr>
              <a:t>akültesi İçin)</a:t>
            </a:r>
            <a:endParaRPr lang="tr-TR" sz="2400" dirty="0">
              <a:solidFill>
                <a:srgbClr val="C00000"/>
              </a:solidFill>
              <a:highlight>
                <a:srgbClr val="FFFF00"/>
              </a:highlight>
              <a:latin typeface="Elephant" panose="02020904090505020303" pitchFamily="18" charset="0"/>
            </a:endParaRPr>
          </a:p>
        </p:txBody>
      </p:sp>
      <p:sp>
        <p:nvSpPr>
          <p:cNvPr id="3" name="Alt Başlık 2"/>
          <p:cNvSpPr>
            <a:spLocks noGrp="1"/>
          </p:cNvSpPr>
          <p:nvPr>
            <p:ph type="subTitle" idx="1"/>
          </p:nvPr>
        </p:nvSpPr>
        <p:spPr>
          <a:xfrm>
            <a:off x="3127207" y="2564904"/>
            <a:ext cx="5688632" cy="3580804"/>
          </a:xfrm>
        </p:spPr>
        <p:txBody>
          <a:bodyPr>
            <a:noAutofit/>
          </a:bodyPr>
          <a:lstStyle/>
          <a:p>
            <a:endParaRPr lang="tr-TR" sz="2400" b="1" dirty="0" smtClean="0">
              <a:solidFill>
                <a:schemeClr val="tx1"/>
              </a:solidFill>
            </a:endParaRPr>
          </a:p>
          <a:p>
            <a:r>
              <a:rPr lang="tr-TR" sz="2400" b="1" dirty="0" smtClean="0">
                <a:solidFill>
                  <a:schemeClr val="tx1"/>
                </a:solidFill>
              </a:rPr>
              <a:t>İki </a:t>
            </a:r>
            <a:r>
              <a:rPr lang="tr-TR" sz="2400" b="1" dirty="0">
                <a:solidFill>
                  <a:schemeClr val="tx1"/>
                </a:solidFill>
              </a:rPr>
              <a:t>kademenin birleşik olduğu programlar (bütünleşik doktora gibi) ile </a:t>
            </a:r>
            <a:r>
              <a:rPr lang="tr-TR" sz="2400" b="1" u="sng" dirty="0">
                <a:solidFill>
                  <a:srgbClr val="FF0000"/>
                </a:solidFill>
              </a:rPr>
              <a:t>2 kademenin tek bir kademe içerisinde tamamlandığı (tıp eğitimi gibi) yükseköğretim programlarında toplam faaliyet süresi en fazla 24 aydır. </a:t>
            </a:r>
          </a:p>
          <a:p>
            <a:endParaRPr lang="tr-TR" sz="3700" b="1" dirty="0">
              <a:solidFill>
                <a:schemeClr val="tx1"/>
              </a:solidFill>
            </a:endParaRPr>
          </a:p>
        </p:txBody>
      </p:sp>
      <p:pic>
        <p:nvPicPr>
          <p:cNvPr id="9" name="Picture 6" descr="C:\Users\kerim\Desktop\ua_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472727"/>
            <a:ext cx="1656184" cy="727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Resim 9" descr="C:\Users\kerim\Desktop\indir.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39752" y="574667"/>
            <a:ext cx="2088232" cy="651528"/>
          </a:xfrm>
          <a:prstGeom prst="rect">
            <a:avLst/>
          </a:prstGeom>
          <a:noFill/>
          <a:ln>
            <a:noFill/>
          </a:ln>
        </p:spPr>
      </p:pic>
      <p:pic>
        <p:nvPicPr>
          <p:cNvPr id="11" name="Resim 10" descr="C:\Users\ilyas-UA\Desktop\ingilizce-2.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445531"/>
            <a:ext cx="1564640" cy="1095375"/>
          </a:xfrm>
          <a:prstGeom prst="rect">
            <a:avLst/>
          </a:prstGeom>
          <a:noFill/>
          <a:ln>
            <a:noFill/>
          </a:ln>
        </p:spPr>
      </p:pic>
    </p:spTree>
    <p:extLst>
      <p:ext uri="{BB962C8B-B14F-4D97-AF65-F5344CB8AC3E}">
        <p14:creationId xmlns:p14="http://schemas.microsoft.com/office/powerpoint/2010/main" val="242035271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70386" y="1628800"/>
            <a:ext cx="7772400" cy="1229469"/>
          </a:xfrm>
        </p:spPr>
        <p:txBody>
          <a:bodyPr>
            <a:noAutofit/>
          </a:bodyPr>
          <a:lstStyle/>
          <a:p>
            <a:pPr eaLnBrk="0" hangingPunct="0">
              <a:defRPr/>
            </a:pPr>
            <a:r>
              <a:rPr lang="tr-TR" sz="4800" b="1" dirty="0">
                <a:solidFill>
                  <a:schemeClr val="accent1">
                    <a:lumMod val="75000"/>
                  </a:schemeClr>
                </a:solidFill>
                <a:latin typeface="Comic Sans MS" pitchFamily="66" charset="0"/>
              </a:rPr>
              <a:t/>
            </a:r>
            <a:br>
              <a:rPr lang="tr-TR" sz="4800" b="1" dirty="0">
                <a:solidFill>
                  <a:schemeClr val="accent1">
                    <a:lumMod val="75000"/>
                  </a:schemeClr>
                </a:solidFill>
                <a:latin typeface="Comic Sans MS" pitchFamily="66" charset="0"/>
              </a:rPr>
            </a:br>
            <a:r>
              <a:rPr lang="tr-TR" sz="4800" b="1" u="sng" dirty="0">
                <a:solidFill>
                  <a:srgbClr val="FF0000"/>
                </a:solidFill>
                <a:latin typeface="Colonna MT" panose="04020805060202030203" pitchFamily="82" charset="0"/>
              </a:rPr>
              <a:t>Programdan yararlanma koşulları nelerdir?</a:t>
            </a:r>
            <a:r>
              <a:rPr lang="tr-TR" sz="4800" b="1" dirty="0">
                <a:solidFill>
                  <a:schemeClr val="accent1">
                    <a:lumMod val="75000"/>
                  </a:schemeClr>
                </a:solidFill>
                <a:latin typeface="Comic Sans MS" pitchFamily="66" charset="0"/>
              </a:rPr>
              <a:t/>
            </a:r>
            <a:br>
              <a:rPr lang="tr-TR" sz="4800" b="1" dirty="0">
                <a:solidFill>
                  <a:schemeClr val="accent1">
                    <a:lumMod val="75000"/>
                  </a:schemeClr>
                </a:solidFill>
                <a:latin typeface="Comic Sans MS" pitchFamily="66" charset="0"/>
              </a:rPr>
            </a:br>
            <a:endParaRPr lang="tr-TR" sz="4800" dirty="0">
              <a:solidFill>
                <a:schemeClr val="accent3">
                  <a:lumMod val="75000"/>
                </a:schemeClr>
              </a:solidFill>
            </a:endParaRPr>
          </a:p>
        </p:txBody>
      </p:sp>
      <p:sp>
        <p:nvSpPr>
          <p:cNvPr id="3" name="Alt Başlık 2"/>
          <p:cNvSpPr>
            <a:spLocks noGrp="1"/>
          </p:cNvSpPr>
          <p:nvPr>
            <p:ph type="subTitle" idx="1"/>
          </p:nvPr>
        </p:nvSpPr>
        <p:spPr>
          <a:xfrm>
            <a:off x="179512" y="2996952"/>
            <a:ext cx="8679903" cy="2232248"/>
          </a:xfrm>
        </p:spPr>
        <p:txBody>
          <a:bodyPr>
            <a:noAutofit/>
          </a:bodyPr>
          <a:lstStyle/>
          <a:p>
            <a:r>
              <a:rPr lang="tr-TR" altLang="en-US" sz="3500" b="1" dirty="0">
                <a:solidFill>
                  <a:schemeClr val="tx1"/>
                </a:solidFill>
                <a:latin typeface="Agency FB" panose="020B0503020202020204" pitchFamily="34" charset="0"/>
              </a:rPr>
              <a:t>Karabük Üniversitesi Erasmus+ programlarına başvurabilmek için önlisans, lisans, yüksek lisans ve doktora öğrencileri için 4.00 üzerinden minimum </a:t>
            </a:r>
            <a:r>
              <a:rPr lang="tr-TR" altLang="en-US" sz="3500" b="1" u="sng" dirty="0">
                <a:solidFill>
                  <a:srgbClr val="FF0000"/>
                </a:solidFill>
                <a:latin typeface="Agency FB" panose="020B0503020202020204" pitchFamily="34" charset="0"/>
              </a:rPr>
              <a:t>2.50</a:t>
            </a:r>
            <a:r>
              <a:rPr lang="tr-TR" altLang="en-US" sz="3500" b="1" dirty="0">
                <a:solidFill>
                  <a:schemeClr val="tx1"/>
                </a:solidFill>
                <a:latin typeface="Agency FB" panose="020B0503020202020204" pitchFamily="34" charset="0"/>
              </a:rPr>
              <a:t> Genel Akademik Not Ortalaması aranır</a:t>
            </a:r>
            <a:r>
              <a:rPr lang="tr-TR" altLang="en-US" sz="3500" b="1" dirty="0" smtClean="0">
                <a:solidFill>
                  <a:schemeClr val="tx1"/>
                </a:solidFill>
                <a:latin typeface="Agency FB" panose="020B0503020202020204" pitchFamily="34" charset="0"/>
              </a:rPr>
              <a:t>.</a:t>
            </a:r>
          </a:p>
          <a:p>
            <a:endParaRPr lang="tr-TR" altLang="en-US" sz="1900" b="1" dirty="0" smtClean="0">
              <a:solidFill>
                <a:srgbClr val="FF0000"/>
              </a:solidFill>
              <a:latin typeface="Times New Roman" panose="02020603050405020304" pitchFamily="18" charset="0"/>
              <a:cs typeface="Times New Roman" panose="02020603050405020304" pitchFamily="18" charset="0"/>
            </a:endParaRPr>
          </a:p>
          <a:p>
            <a:r>
              <a:rPr lang="tr-TR" altLang="en-US" sz="1900" b="1" dirty="0" smtClean="0">
                <a:solidFill>
                  <a:srgbClr val="FF0000"/>
                </a:solidFill>
                <a:latin typeface="Times New Roman" panose="02020603050405020304" pitchFamily="18" charset="0"/>
                <a:cs typeface="Times New Roman" panose="02020603050405020304" pitchFamily="18" charset="0"/>
              </a:rPr>
              <a:t>(Üniversitemizde </a:t>
            </a:r>
            <a:r>
              <a:rPr lang="tr-TR" altLang="en-US" sz="1900" b="1" u="sng" dirty="0">
                <a:solidFill>
                  <a:srgbClr val="FF0000"/>
                </a:solidFill>
                <a:latin typeface="Times New Roman" panose="02020603050405020304" pitchFamily="18" charset="0"/>
                <a:cs typeface="Times New Roman" panose="02020603050405020304" pitchFamily="18" charset="0"/>
              </a:rPr>
              <a:t>b</a:t>
            </a:r>
            <a:r>
              <a:rPr lang="tr-TR" altLang="en-US" sz="1900" b="1" u="sng" dirty="0" smtClean="0">
                <a:solidFill>
                  <a:srgbClr val="FF0000"/>
                </a:solidFill>
                <a:latin typeface="Times New Roman" panose="02020603050405020304" pitchFamily="18" charset="0"/>
                <a:cs typeface="Times New Roman" panose="02020603050405020304" pitchFamily="18" charset="0"/>
              </a:rPr>
              <a:t>aşvuru yoğunluğu sebebiyle </a:t>
            </a:r>
            <a:r>
              <a:rPr lang="tr-TR" altLang="en-US" sz="1900" b="1" dirty="0" smtClean="0">
                <a:solidFill>
                  <a:srgbClr val="FF0000"/>
                </a:solidFill>
                <a:latin typeface="Times New Roman" panose="02020603050405020304" pitchFamily="18" charset="0"/>
                <a:cs typeface="Times New Roman" panose="02020603050405020304" pitchFamily="18" charset="0"/>
              </a:rPr>
              <a:t>minimum not ortalaması Türkiye Ulusal Ajansı bilgisi dahilinde ve senato kararı ile 2.5 olarak belirlenmiştir.)</a:t>
            </a:r>
            <a:endParaRPr lang="tr-TR" altLang="en-US" sz="1900" b="1" dirty="0">
              <a:solidFill>
                <a:srgbClr val="FF0000"/>
              </a:solidFill>
              <a:latin typeface="Times New Roman" panose="02020603050405020304" pitchFamily="18" charset="0"/>
              <a:cs typeface="Times New Roman" panose="02020603050405020304" pitchFamily="18" charset="0"/>
            </a:endParaRPr>
          </a:p>
        </p:txBody>
      </p:sp>
      <p:pic>
        <p:nvPicPr>
          <p:cNvPr id="8" name="Picture 6" descr="C:\Users\kerim\Desktop\ua_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032" y="472727"/>
            <a:ext cx="1656184" cy="727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Resim 8" descr="C:\Users\kerim\Desktop\indir.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39752" y="574667"/>
            <a:ext cx="2088232" cy="651528"/>
          </a:xfrm>
          <a:prstGeom prst="rect">
            <a:avLst/>
          </a:prstGeom>
          <a:noFill/>
          <a:ln>
            <a:noFill/>
          </a:ln>
        </p:spPr>
      </p:pic>
      <p:pic>
        <p:nvPicPr>
          <p:cNvPr id="6" name="Resim 5" descr="C:\Users\ilyas-UA\Desktop\ingilizce-2.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544" y="445531"/>
            <a:ext cx="1564640" cy="1095375"/>
          </a:xfrm>
          <a:prstGeom prst="rect">
            <a:avLst/>
          </a:prstGeom>
          <a:noFill/>
          <a:ln>
            <a:noFill/>
          </a:ln>
        </p:spPr>
      </p:pic>
    </p:spTree>
    <p:extLst>
      <p:ext uri="{BB962C8B-B14F-4D97-AF65-F5344CB8AC3E}">
        <p14:creationId xmlns:p14="http://schemas.microsoft.com/office/powerpoint/2010/main" val="26922534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70386" y="1501036"/>
            <a:ext cx="7772400" cy="1229469"/>
          </a:xfrm>
        </p:spPr>
        <p:txBody>
          <a:bodyPr>
            <a:noAutofit/>
          </a:bodyPr>
          <a:lstStyle/>
          <a:p>
            <a:pPr eaLnBrk="0" hangingPunct="0">
              <a:defRPr/>
            </a:pPr>
            <a:r>
              <a:rPr lang="tr-TR" sz="4800" b="1" dirty="0">
                <a:solidFill>
                  <a:schemeClr val="accent1">
                    <a:lumMod val="75000"/>
                  </a:schemeClr>
                </a:solidFill>
                <a:latin typeface="Comic Sans MS" pitchFamily="66" charset="0"/>
              </a:rPr>
              <a:t/>
            </a:r>
            <a:br>
              <a:rPr lang="tr-TR" sz="4800" b="1" dirty="0">
                <a:solidFill>
                  <a:schemeClr val="accent1">
                    <a:lumMod val="75000"/>
                  </a:schemeClr>
                </a:solidFill>
                <a:latin typeface="Comic Sans MS" pitchFamily="66" charset="0"/>
              </a:rPr>
            </a:br>
            <a:r>
              <a:rPr lang="tr-TR" sz="4800" b="1" u="sng" dirty="0">
                <a:solidFill>
                  <a:srgbClr val="FF0000"/>
                </a:solidFill>
                <a:latin typeface="Colonna MT" panose="04020805060202030203" pitchFamily="82" charset="0"/>
              </a:rPr>
              <a:t>Programdan yararlanma koşulları nelerdir?</a:t>
            </a:r>
            <a:r>
              <a:rPr lang="tr-TR" sz="4800" b="1" dirty="0">
                <a:solidFill>
                  <a:schemeClr val="accent1">
                    <a:lumMod val="75000"/>
                  </a:schemeClr>
                </a:solidFill>
                <a:latin typeface="Comic Sans MS" pitchFamily="66" charset="0"/>
              </a:rPr>
              <a:t/>
            </a:r>
            <a:br>
              <a:rPr lang="tr-TR" sz="4800" b="1" dirty="0">
                <a:solidFill>
                  <a:schemeClr val="accent1">
                    <a:lumMod val="75000"/>
                  </a:schemeClr>
                </a:solidFill>
                <a:latin typeface="Comic Sans MS" pitchFamily="66" charset="0"/>
              </a:rPr>
            </a:br>
            <a:endParaRPr lang="tr-TR" sz="4800" dirty="0">
              <a:solidFill>
                <a:schemeClr val="accent3">
                  <a:lumMod val="75000"/>
                </a:schemeClr>
              </a:solidFill>
            </a:endParaRPr>
          </a:p>
        </p:txBody>
      </p:sp>
      <p:sp>
        <p:nvSpPr>
          <p:cNvPr id="3" name="Alt Başlık 2"/>
          <p:cNvSpPr>
            <a:spLocks noGrp="1"/>
          </p:cNvSpPr>
          <p:nvPr>
            <p:ph type="subTitle" idx="1"/>
          </p:nvPr>
        </p:nvSpPr>
        <p:spPr>
          <a:xfrm>
            <a:off x="216634" y="2852936"/>
            <a:ext cx="8679903" cy="3600400"/>
          </a:xfrm>
        </p:spPr>
        <p:txBody>
          <a:bodyPr>
            <a:noAutofit/>
          </a:bodyPr>
          <a:lstStyle/>
          <a:p>
            <a:pPr lvl="0" algn="just">
              <a:spcBef>
                <a:spcPts val="600"/>
              </a:spcBef>
              <a:spcAft>
                <a:spcPts val="600"/>
              </a:spcAft>
            </a:pPr>
            <a:r>
              <a:rPr lang="tr-TR" dirty="0" smtClean="0">
                <a:solidFill>
                  <a:schemeClr val="tx1"/>
                </a:solidFill>
                <a:latin typeface="Times New Roman"/>
                <a:ea typeface="Times New Roman"/>
                <a:cs typeface="Times New Roman"/>
              </a:rPr>
              <a:t>Üniversitemizde dil </a:t>
            </a:r>
            <a:r>
              <a:rPr lang="tr-TR" dirty="0">
                <a:solidFill>
                  <a:schemeClr val="tx1"/>
                </a:solidFill>
                <a:latin typeface="Times New Roman"/>
                <a:ea typeface="Times New Roman"/>
                <a:cs typeface="Times New Roman"/>
              </a:rPr>
              <a:t>puanı </a:t>
            </a:r>
            <a:r>
              <a:rPr lang="tr-TR" dirty="0" smtClean="0">
                <a:solidFill>
                  <a:schemeClr val="tx1"/>
                </a:solidFill>
                <a:latin typeface="Times New Roman"/>
                <a:ea typeface="Times New Roman"/>
                <a:cs typeface="Times New Roman"/>
              </a:rPr>
              <a:t>barajı;</a:t>
            </a:r>
            <a:endParaRPr lang="tr-TR" dirty="0">
              <a:solidFill>
                <a:schemeClr val="tx1"/>
              </a:solidFill>
              <a:ea typeface="Times New Roman"/>
              <a:cs typeface="Times New Roman"/>
            </a:endParaRPr>
          </a:p>
          <a:p>
            <a:pPr lvl="0" algn="just">
              <a:spcBef>
                <a:spcPts val="600"/>
              </a:spcBef>
              <a:spcAft>
                <a:spcPts val="600"/>
              </a:spcAft>
            </a:pPr>
            <a:r>
              <a:rPr lang="tr-TR" b="1" dirty="0" smtClean="0">
                <a:solidFill>
                  <a:schemeClr val="tx1"/>
                </a:solidFill>
                <a:latin typeface="Times New Roman"/>
                <a:ea typeface="Calibri"/>
                <a:cs typeface="Arial"/>
              </a:rPr>
              <a:t>	</a:t>
            </a:r>
            <a:r>
              <a:rPr lang="tr-TR" sz="2800" b="1" dirty="0" smtClean="0">
                <a:solidFill>
                  <a:schemeClr val="tx1"/>
                </a:solidFill>
                <a:latin typeface="Times New Roman"/>
                <a:ea typeface="Calibri"/>
                <a:cs typeface="Arial"/>
              </a:rPr>
              <a:t>Batı </a:t>
            </a:r>
            <a:r>
              <a:rPr lang="tr-TR" sz="2800" b="1" dirty="0">
                <a:solidFill>
                  <a:schemeClr val="tx1"/>
                </a:solidFill>
                <a:latin typeface="Times New Roman"/>
                <a:ea typeface="Calibri"/>
                <a:cs typeface="Arial"/>
              </a:rPr>
              <a:t>Dilleri ve Edebiyatı, Uygulamalı İngilizce ve </a:t>
            </a:r>
            <a:r>
              <a:rPr lang="tr-TR" sz="2800" b="1" dirty="0" smtClean="0">
                <a:solidFill>
                  <a:schemeClr val="tx1"/>
                </a:solidFill>
                <a:latin typeface="Times New Roman"/>
                <a:ea typeface="Calibri"/>
                <a:cs typeface="Arial"/>
              </a:rPr>
              <a:t>	Çevirmenlik </a:t>
            </a:r>
            <a:r>
              <a:rPr lang="tr-TR" sz="2800" b="1" dirty="0">
                <a:solidFill>
                  <a:schemeClr val="tx1"/>
                </a:solidFill>
                <a:latin typeface="Times New Roman"/>
                <a:ea typeface="Calibri"/>
                <a:cs typeface="Arial"/>
              </a:rPr>
              <a:t>Bölümleri için </a:t>
            </a:r>
            <a:r>
              <a:rPr lang="tr-TR" sz="2800" b="1" u="sng" dirty="0" smtClean="0">
                <a:solidFill>
                  <a:srgbClr val="FF0000"/>
                </a:solidFill>
                <a:latin typeface="Times New Roman"/>
                <a:ea typeface="Calibri"/>
                <a:cs typeface="Arial"/>
              </a:rPr>
              <a:t>70</a:t>
            </a:r>
          </a:p>
          <a:p>
            <a:pPr lvl="0" algn="just">
              <a:spcBef>
                <a:spcPts val="600"/>
              </a:spcBef>
              <a:spcAft>
                <a:spcPts val="600"/>
              </a:spcAft>
            </a:pPr>
            <a:r>
              <a:rPr lang="tr-TR" sz="2800" b="1" dirty="0" smtClean="0">
                <a:solidFill>
                  <a:schemeClr val="tx1"/>
                </a:solidFill>
                <a:latin typeface="Times New Roman"/>
                <a:ea typeface="Calibri"/>
                <a:cs typeface="Arial"/>
              </a:rPr>
              <a:t>	Mühendislik </a:t>
            </a:r>
            <a:r>
              <a:rPr lang="tr-TR" sz="2800" b="1" dirty="0">
                <a:solidFill>
                  <a:schemeClr val="tx1"/>
                </a:solidFill>
                <a:latin typeface="Times New Roman"/>
                <a:ea typeface="Calibri"/>
                <a:cs typeface="Arial"/>
              </a:rPr>
              <a:t>Fakültesi için </a:t>
            </a:r>
            <a:r>
              <a:rPr lang="tr-TR" sz="2800" b="1" u="sng" dirty="0" smtClean="0">
                <a:solidFill>
                  <a:srgbClr val="FF0000"/>
                </a:solidFill>
                <a:latin typeface="Times New Roman"/>
                <a:ea typeface="Calibri"/>
                <a:cs typeface="Arial"/>
              </a:rPr>
              <a:t>60</a:t>
            </a:r>
            <a:r>
              <a:rPr lang="tr-TR" sz="2800" b="1" dirty="0" smtClean="0">
                <a:solidFill>
                  <a:schemeClr val="tx1"/>
                </a:solidFill>
                <a:latin typeface="Times New Roman"/>
                <a:ea typeface="Calibri"/>
                <a:cs typeface="Arial"/>
              </a:rPr>
              <a:t>, </a:t>
            </a:r>
            <a:r>
              <a:rPr lang="tr-TR" sz="2800" b="1" dirty="0" smtClean="0">
                <a:solidFill>
                  <a:schemeClr val="tx1"/>
                </a:solidFill>
                <a:latin typeface="Times New Roman" panose="02020603050405020304" pitchFamily="18" charset="0"/>
                <a:ea typeface="Calibri"/>
                <a:cs typeface="Times New Roman" panose="02020603050405020304" pitchFamily="18" charset="0"/>
              </a:rPr>
              <a:t>Enstitüler için </a:t>
            </a:r>
            <a:r>
              <a:rPr lang="tr-TR" sz="2800" b="1" u="sng" dirty="0" smtClean="0">
                <a:solidFill>
                  <a:srgbClr val="FF0000"/>
                </a:solidFill>
                <a:latin typeface="Times New Roman" panose="02020603050405020304" pitchFamily="18" charset="0"/>
                <a:ea typeface="Calibri"/>
                <a:cs typeface="Times New Roman" panose="02020603050405020304" pitchFamily="18" charset="0"/>
              </a:rPr>
              <a:t>60</a:t>
            </a:r>
          </a:p>
          <a:p>
            <a:pPr lvl="0" algn="just">
              <a:spcBef>
                <a:spcPts val="600"/>
              </a:spcBef>
              <a:spcAft>
                <a:spcPts val="600"/>
              </a:spcAft>
            </a:pPr>
            <a:r>
              <a:rPr lang="tr-TR" sz="2800" b="1" dirty="0" smtClean="0">
                <a:solidFill>
                  <a:schemeClr val="tx1"/>
                </a:solidFill>
                <a:latin typeface="Times New Roman"/>
                <a:ea typeface="Calibri"/>
                <a:cs typeface="Arial"/>
              </a:rPr>
              <a:t>	Diğer </a:t>
            </a:r>
            <a:r>
              <a:rPr lang="tr-TR" sz="2800" b="1" dirty="0">
                <a:solidFill>
                  <a:schemeClr val="tx1"/>
                </a:solidFill>
                <a:latin typeface="Times New Roman"/>
                <a:ea typeface="Calibri"/>
                <a:cs typeface="Arial"/>
              </a:rPr>
              <a:t>Fakülte ve Meslek Yüksek Okulları için </a:t>
            </a:r>
            <a:r>
              <a:rPr lang="tr-TR" sz="2800" b="1" u="sng" dirty="0">
                <a:solidFill>
                  <a:srgbClr val="FF0000"/>
                </a:solidFill>
                <a:latin typeface="Times New Roman"/>
                <a:ea typeface="Calibri"/>
                <a:cs typeface="Arial"/>
              </a:rPr>
              <a:t>50</a:t>
            </a:r>
            <a:r>
              <a:rPr lang="tr-TR" sz="2800" b="1" dirty="0">
                <a:solidFill>
                  <a:schemeClr val="tx1"/>
                </a:solidFill>
                <a:latin typeface="Times New Roman"/>
                <a:ea typeface="Calibri"/>
                <a:cs typeface="Arial"/>
              </a:rPr>
              <a:t> </a:t>
            </a:r>
            <a:endParaRPr lang="tr-TR" sz="2800" b="1" dirty="0" smtClean="0">
              <a:solidFill>
                <a:schemeClr val="tx1"/>
              </a:solidFill>
              <a:latin typeface="Times New Roman"/>
              <a:ea typeface="Calibri"/>
              <a:cs typeface="Arial"/>
            </a:endParaRPr>
          </a:p>
          <a:p>
            <a:pPr lvl="0" algn="just">
              <a:spcBef>
                <a:spcPts val="600"/>
              </a:spcBef>
              <a:spcAft>
                <a:spcPts val="600"/>
              </a:spcAft>
            </a:pPr>
            <a:r>
              <a:rPr lang="tr-TR" dirty="0" smtClean="0">
                <a:solidFill>
                  <a:schemeClr val="tx1"/>
                </a:solidFill>
                <a:latin typeface="Times New Roman"/>
                <a:ea typeface="Calibri"/>
                <a:cs typeface="Arial"/>
              </a:rPr>
              <a:t>olarak </a:t>
            </a:r>
            <a:r>
              <a:rPr lang="tr-TR" dirty="0">
                <a:solidFill>
                  <a:schemeClr val="tx1"/>
                </a:solidFill>
                <a:latin typeface="Times New Roman"/>
                <a:ea typeface="Calibri"/>
                <a:cs typeface="Arial"/>
              </a:rPr>
              <a:t>belirlenmiştir.</a:t>
            </a:r>
            <a:endParaRPr lang="tr-TR" dirty="0">
              <a:solidFill>
                <a:schemeClr val="tx1"/>
              </a:solidFill>
              <a:ea typeface="Calibri"/>
              <a:cs typeface="Arial"/>
            </a:endParaRPr>
          </a:p>
          <a:p>
            <a:endParaRPr lang="tr-TR" altLang="en-US" sz="1900" b="1" dirty="0">
              <a:solidFill>
                <a:srgbClr val="FF0000"/>
              </a:solidFill>
              <a:latin typeface="Times New Roman" panose="02020603050405020304" pitchFamily="18" charset="0"/>
              <a:cs typeface="Times New Roman" panose="02020603050405020304" pitchFamily="18" charset="0"/>
            </a:endParaRPr>
          </a:p>
        </p:txBody>
      </p:sp>
      <p:pic>
        <p:nvPicPr>
          <p:cNvPr id="8" name="Picture 6" descr="C:\Users\kerim\Desktop\ua_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472727"/>
            <a:ext cx="1656184" cy="727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Resim 8" descr="C:\Users\kerim\Desktop\indir.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39752" y="574667"/>
            <a:ext cx="2088232" cy="651528"/>
          </a:xfrm>
          <a:prstGeom prst="rect">
            <a:avLst/>
          </a:prstGeom>
          <a:noFill/>
          <a:ln>
            <a:noFill/>
          </a:ln>
        </p:spPr>
      </p:pic>
      <p:pic>
        <p:nvPicPr>
          <p:cNvPr id="10" name="Resim 9" descr="C:\Users\ilyas-UA\Desktop\ingilizce-2.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445531"/>
            <a:ext cx="1564640" cy="1095375"/>
          </a:xfrm>
          <a:prstGeom prst="rect">
            <a:avLst/>
          </a:prstGeom>
          <a:noFill/>
          <a:ln>
            <a:noFill/>
          </a:ln>
        </p:spPr>
      </p:pic>
    </p:spTree>
    <p:extLst>
      <p:ext uri="{BB962C8B-B14F-4D97-AF65-F5344CB8AC3E}">
        <p14:creationId xmlns:p14="http://schemas.microsoft.com/office/powerpoint/2010/main" val="354556676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2218</TotalTime>
  <Words>1042</Words>
  <Application>Microsoft Office PowerPoint</Application>
  <PresentationFormat>Ekran Gösterisi (4:3)</PresentationFormat>
  <Paragraphs>165</Paragraphs>
  <Slides>28</Slides>
  <Notes>5</Notes>
  <HiddenSlides>0</HiddenSlides>
  <MMClips>0</MMClips>
  <ScaleCrop>false</ScaleCrop>
  <HeadingPairs>
    <vt:vector size="4" baseType="variant">
      <vt:variant>
        <vt:lpstr>Tema</vt:lpstr>
      </vt:variant>
      <vt:variant>
        <vt:i4>2</vt:i4>
      </vt:variant>
      <vt:variant>
        <vt:lpstr>Slayt Başlıkları</vt:lpstr>
      </vt:variant>
      <vt:variant>
        <vt:i4>28</vt:i4>
      </vt:variant>
    </vt:vector>
  </HeadingPairs>
  <TitlesOfParts>
    <vt:vector size="30" baseType="lpstr">
      <vt:lpstr>Ofis Teması</vt:lpstr>
      <vt:lpstr>1_Ofis Teması</vt:lpstr>
      <vt:lpstr>         KARABÜK ÜNİVERSİTESİ  2019-2020  ERASMUS+  ÖĞRENİM HAREKETLİLİĞİ  GENEL BİLGİLENDİRME SUNUMU</vt:lpstr>
      <vt:lpstr>Karabük Üniversitesi  Erasmus Hareketliliği</vt:lpstr>
      <vt:lpstr>Karabük Üniversitesi  Erasmus Hareketliliği</vt:lpstr>
      <vt:lpstr>Erasmus+ Öğrenci Öğrenim Hareketliliği nedir?</vt:lpstr>
      <vt:lpstr>PowerPoint Sunusu</vt:lpstr>
      <vt:lpstr>Erasmus Süresi</vt:lpstr>
      <vt:lpstr>Erasmus Süresi (Tıp Fakültesi İçin)</vt:lpstr>
      <vt:lpstr> Programdan yararlanma koşulları nelerdir? </vt:lpstr>
      <vt:lpstr> Programdan yararlanma koşulları nelerdir? </vt:lpstr>
      <vt:lpstr> Hangi dönemlerde Erasmus+ Öğrenim Hareketliliği yapılabilir?  </vt:lpstr>
      <vt:lpstr> Gideceğim üniversiteyi kendim  seçebilir miyim?  </vt:lpstr>
      <vt:lpstr> Maddi destek alacak  mıyım?  </vt:lpstr>
      <vt:lpstr> Ekonomik Açıdan İmkânları Kısıtlı Öğrencilere İlave Hibe  </vt:lpstr>
      <vt:lpstr>  </vt:lpstr>
      <vt:lpstr>   </vt:lpstr>
      <vt:lpstr> Gidilen üniversiteye ücret ödenir mi? </vt:lpstr>
      <vt:lpstr> Yurtdışında alınan derslere KBU  denklik veriyor mu? </vt:lpstr>
      <vt:lpstr> Gittiğim üniversitede hangi dilde ders alacağım?  </vt:lpstr>
      <vt:lpstr> Nerede kalacağım? </vt:lpstr>
      <vt:lpstr> Çift Anadal Programı (ÇAP) ve  Yan Dal öğrencileri Erasmus’a başvurabilir mi? </vt:lpstr>
      <vt:lpstr> Erasmus+ programına katılırsam  okulum uzar mı?</vt:lpstr>
      <vt:lpstr> Başvuru ve Öğrenci Seçim Süreci   </vt:lpstr>
      <vt:lpstr>erasmus.karabuk.edu.tr</vt:lpstr>
      <vt:lpstr>Değerlendirme Ölçütleri (Öğrenci Seçim Kriterleri)</vt:lpstr>
      <vt:lpstr>YTB     </vt:lpstr>
      <vt:lpstr> SON OLARAK  UNUTMAYALIM Kİ !!! </vt:lpstr>
      <vt:lpstr> ERASMUS+ PROGRAMI  HAKKINDA DAHA DETAYLI BİLGİ İÇİN </vt:lpstr>
      <vt:lpstr> TOPLANTIMIZA KATILIMINIZ İÇİN TEŞEKKÜRLER!!! sorularınız için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Karabük Üniversitesi  Erasmus Hareketliliği</dc:title>
  <dc:creator>mevlana</dc:creator>
  <cp:lastModifiedBy>ilyas-UA</cp:lastModifiedBy>
  <cp:revision>204</cp:revision>
  <dcterms:created xsi:type="dcterms:W3CDTF">2017-02-10T08:52:33Z</dcterms:created>
  <dcterms:modified xsi:type="dcterms:W3CDTF">2019-11-15T06:53:16Z</dcterms:modified>
</cp:coreProperties>
</file>