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9"/>
  </p:notesMasterIdLst>
  <p:handoutMasterIdLst>
    <p:handoutMasterId r:id="rId30"/>
  </p:handoutMasterIdLst>
  <p:sldIdLst>
    <p:sldId id="265" r:id="rId2"/>
    <p:sldId id="275" r:id="rId3"/>
    <p:sldId id="266" r:id="rId4"/>
    <p:sldId id="267" r:id="rId5"/>
    <p:sldId id="295" r:id="rId6"/>
    <p:sldId id="268" r:id="rId7"/>
    <p:sldId id="269" r:id="rId8"/>
    <p:sldId id="288" r:id="rId9"/>
    <p:sldId id="292" r:id="rId10"/>
    <p:sldId id="278" r:id="rId11"/>
    <p:sldId id="290" r:id="rId12"/>
    <p:sldId id="279" r:id="rId13"/>
    <p:sldId id="277" r:id="rId14"/>
    <p:sldId id="274" r:id="rId15"/>
    <p:sldId id="280" r:id="rId16"/>
    <p:sldId id="281" r:id="rId17"/>
    <p:sldId id="282" r:id="rId18"/>
    <p:sldId id="283" r:id="rId19"/>
    <p:sldId id="284" r:id="rId20"/>
    <p:sldId id="285" r:id="rId21"/>
    <p:sldId id="286" r:id="rId22"/>
    <p:sldId id="296" r:id="rId23"/>
    <p:sldId id="271" r:id="rId24"/>
    <p:sldId id="270" r:id="rId25"/>
    <p:sldId id="291" r:id="rId26"/>
    <p:sldId id="293" r:id="rId27"/>
    <p:sldId id="294" r:id="rId2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439"/>
    <a:srgbClr val="CE2C2C"/>
    <a:srgbClr val="F75B5B"/>
    <a:srgbClr val="DA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57" autoAdjust="0"/>
  </p:normalViewPr>
  <p:slideViewPr>
    <p:cSldViewPr>
      <p:cViewPr varScale="1">
        <p:scale>
          <a:sx n="106" d="100"/>
          <a:sy n="106" d="100"/>
        </p:scale>
        <p:origin x="176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EF497C9-5106-4905-8D1A-A28C25E03358}"/>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B1A8C4A-E147-4044-BE3D-E6F182590EA7}"/>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85E15DC-8BBD-455F-82B2-825AF3AD9152}" type="datetimeFigureOut">
              <a:rPr lang="tr-TR" smtClean="0"/>
              <a:t>8.03.2018</a:t>
            </a:fld>
            <a:endParaRPr lang="tr-TR"/>
          </a:p>
        </p:txBody>
      </p:sp>
      <p:sp>
        <p:nvSpPr>
          <p:cNvPr id="4" name="Alt Bilgi Yer Tutucusu 3">
            <a:extLst>
              <a:ext uri="{FF2B5EF4-FFF2-40B4-BE49-F238E27FC236}">
                <a16:creationId xmlns:a16="http://schemas.microsoft.com/office/drawing/2014/main" id="{EF6565D3-BF13-4157-B214-686E5B10BB98}"/>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40BA3D68-4075-426F-84C1-8F57C46DA1B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2FB74D1-FE80-4077-A67F-840A586ED3F7}" type="slidenum">
              <a:rPr lang="tr-TR" smtClean="0"/>
              <a:t>‹#›</a:t>
            </a:fld>
            <a:endParaRPr lang="tr-TR"/>
          </a:p>
        </p:txBody>
      </p:sp>
    </p:spTree>
    <p:extLst>
      <p:ext uri="{BB962C8B-B14F-4D97-AF65-F5344CB8AC3E}">
        <p14:creationId xmlns:p14="http://schemas.microsoft.com/office/powerpoint/2010/main" val="1564028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D54A445-E5E2-4A82-B730-082942B98D61}" type="datetimeFigureOut">
              <a:rPr lang="tr-TR" smtClean="0"/>
              <a:t>8.03.2018</a:t>
            </a:fld>
            <a:endParaRPr lang="tr-TR"/>
          </a:p>
        </p:txBody>
      </p:sp>
      <p:sp>
        <p:nvSpPr>
          <p:cNvPr id="4" name="Slayt Resmi Yer Tutucusu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81AB59D-0A6A-4507-A904-192DBD7C14AB}" type="slidenum">
              <a:rPr lang="tr-TR" smtClean="0"/>
              <a:t>‹#›</a:t>
            </a:fld>
            <a:endParaRPr lang="tr-TR"/>
          </a:p>
        </p:txBody>
      </p:sp>
    </p:spTree>
    <p:extLst>
      <p:ext uri="{BB962C8B-B14F-4D97-AF65-F5344CB8AC3E}">
        <p14:creationId xmlns:p14="http://schemas.microsoft.com/office/powerpoint/2010/main" val="392884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1</a:t>
            </a:fld>
            <a:endParaRPr lang="tr-TR"/>
          </a:p>
        </p:txBody>
      </p:sp>
    </p:spTree>
    <p:extLst>
      <p:ext uri="{BB962C8B-B14F-4D97-AF65-F5344CB8AC3E}">
        <p14:creationId xmlns:p14="http://schemas.microsoft.com/office/powerpoint/2010/main" val="220921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2</a:t>
            </a:fld>
            <a:endParaRPr lang="tr-TR"/>
          </a:p>
        </p:txBody>
      </p:sp>
    </p:spTree>
    <p:extLst>
      <p:ext uri="{BB962C8B-B14F-4D97-AF65-F5344CB8AC3E}">
        <p14:creationId xmlns:p14="http://schemas.microsoft.com/office/powerpoint/2010/main" val="355039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3</a:t>
            </a:fld>
            <a:endParaRPr lang="tr-TR"/>
          </a:p>
        </p:txBody>
      </p:sp>
    </p:spTree>
    <p:extLst>
      <p:ext uri="{BB962C8B-B14F-4D97-AF65-F5344CB8AC3E}">
        <p14:creationId xmlns:p14="http://schemas.microsoft.com/office/powerpoint/2010/main" val="80603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4</a:t>
            </a:fld>
            <a:endParaRPr lang="tr-TR"/>
          </a:p>
        </p:txBody>
      </p:sp>
    </p:spTree>
    <p:extLst>
      <p:ext uri="{BB962C8B-B14F-4D97-AF65-F5344CB8AC3E}">
        <p14:creationId xmlns:p14="http://schemas.microsoft.com/office/powerpoint/2010/main" val="37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6</a:t>
            </a:fld>
            <a:endParaRPr lang="tr-TR"/>
          </a:p>
        </p:txBody>
      </p:sp>
    </p:spTree>
    <p:extLst>
      <p:ext uri="{BB962C8B-B14F-4D97-AF65-F5344CB8AC3E}">
        <p14:creationId xmlns:p14="http://schemas.microsoft.com/office/powerpoint/2010/main" val="287388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1AB59D-0A6A-4507-A904-192DBD7C14AB}" type="slidenum">
              <a:rPr lang="tr-TR" smtClean="0"/>
              <a:t>13</a:t>
            </a:fld>
            <a:endParaRPr lang="tr-TR"/>
          </a:p>
        </p:txBody>
      </p:sp>
    </p:spTree>
    <p:extLst>
      <p:ext uri="{BB962C8B-B14F-4D97-AF65-F5344CB8AC3E}">
        <p14:creationId xmlns:p14="http://schemas.microsoft.com/office/powerpoint/2010/main" val="210102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1AB59D-0A6A-4507-A904-192DBD7C14AB}" type="slidenum">
              <a:rPr lang="tr-TR" smtClean="0"/>
              <a:t>22</a:t>
            </a:fld>
            <a:endParaRPr lang="tr-TR"/>
          </a:p>
        </p:txBody>
      </p:sp>
    </p:spTree>
    <p:extLst>
      <p:ext uri="{BB962C8B-B14F-4D97-AF65-F5344CB8AC3E}">
        <p14:creationId xmlns:p14="http://schemas.microsoft.com/office/powerpoint/2010/main" val="395978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81AB59D-0A6A-4507-A904-192DBD7C14AB}" type="slidenum">
              <a:rPr lang="tr-TR" smtClean="0"/>
              <a:t>27</a:t>
            </a:fld>
            <a:endParaRPr lang="tr-TR"/>
          </a:p>
        </p:txBody>
      </p:sp>
    </p:spTree>
    <p:extLst>
      <p:ext uri="{BB962C8B-B14F-4D97-AF65-F5344CB8AC3E}">
        <p14:creationId xmlns:p14="http://schemas.microsoft.com/office/powerpoint/2010/main" val="289321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9C84463-D0E5-425E-A01A-948A3D794E07}" type="datetime1">
              <a:rPr lang="tr-TR" smtClean="0"/>
              <a:t>8.03.2018</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F1CC87-8EB8-4D04-A19D-D193D5772227}" type="datetime1">
              <a:rPr lang="tr-TR" smtClean="0"/>
              <a:t>8.03.2018</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582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CA6C62D-79EB-47F3-9045-FDB0DE5CF192}" type="datetime1">
              <a:rPr lang="tr-TR" smtClean="0"/>
              <a:t>8.03.2018</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253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AA82827-0E71-49D6-AF90-B915CFD0BF5C}" type="datetime1">
              <a:rPr lang="tr-TR" smtClean="0"/>
              <a:t>8.03.2018</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3367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50C8BF5-2CB3-4E1F-A064-88AD31911F19}" type="datetime1">
              <a:rPr lang="tr-TR" smtClean="0"/>
              <a:t>8.03.2018</a:t>
            </a:fld>
            <a:endParaRPr lang="tr-TR"/>
          </a:p>
        </p:txBody>
      </p:sp>
      <p:sp>
        <p:nvSpPr>
          <p:cNvPr id="5" name="Footer Placeholder 4"/>
          <p:cNvSpPr>
            <a:spLocks noGrp="1"/>
          </p:cNvSpPr>
          <p:nvPr>
            <p:ph type="ftr" sz="quarter" idx="11"/>
          </p:nvPr>
        </p:nvSpPr>
        <p:spPr/>
        <p:txBody>
          <a:bodyPr/>
          <a:lstStyle/>
          <a:p>
            <a:r>
              <a:rPr lang="tr-TR"/>
              <a:t>gokhanozdemir@karabuk.edu.tr</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18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B14B060-32DF-4055-AA3B-96B1111D6EE1}" type="datetime1">
              <a:rPr lang="tr-TR" smtClean="0"/>
              <a:t>8.03.2018</a:t>
            </a:fld>
            <a:endParaRPr lang="tr-TR"/>
          </a:p>
        </p:txBody>
      </p:sp>
      <p:sp>
        <p:nvSpPr>
          <p:cNvPr id="6" name="Footer Placeholder 5"/>
          <p:cNvSpPr>
            <a:spLocks noGrp="1"/>
          </p:cNvSpPr>
          <p:nvPr>
            <p:ph type="ftr" sz="quarter" idx="11"/>
          </p:nvPr>
        </p:nvSpPr>
        <p:spPr/>
        <p:txBody>
          <a:bodyPr/>
          <a:lstStyle/>
          <a:p>
            <a:r>
              <a:rPr lang="tr-TR"/>
              <a:t>gokhanozdemir@karabuk.edu.tr</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83995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4C8E2CC-8513-4E21-A09A-6813F909BD2B}" type="datetime1">
              <a:rPr lang="tr-TR" smtClean="0"/>
              <a:t>8.03.2018</a:t>
            </a:fld>
            <a:endParaRPr lang="tr-TR"/>
          </a:p>
        </p:txBody>
      </p:sp>
      <p:sp>
        <p:nvSpPr>
          <p:cNvPr id="8" name="Footer Placeholder 7"/>
          <p:cNvSpPr>
            <a:spLocks noGrp="1"/>
          </p:cNvSpPr>
          <p:nvPr>
            <p:ph type="ftr" sz="quarter" idx="11"/>
          </p:nvPr>
        </p:nvSpPr>
        <p:spPr/>
        <p:txBody>
          <a:bodyPr/>
          <a:lstStyle/>
          <a:p>
            <a:r>
              <a:rPr lang="tr-TR"/>
              <a:t>gokhanozdemir@karabuk.edu.tr</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857154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AF81A1C-7CF5-4683-A459-D4B340E380D1}" type="datetime1">
              <a:rPr lang="tr-TR" smtClean="0"/>
              <a:t>8.03.2018</a:t>
            </a:fld>
            <a:endParaRPr lang="tr-TR"/>
          </a:p>
        </p:txBody>
      </p:sp>
      <p:sp>
        <p:nvSpPr>
          <p:cNvPr id="4" name="Footer Placeholder 3"/>
          <p:cNvSpPr>
            <a:spLocks noGrp="1"/>
          </p:cNvSpPr>
          <p:nvPr>
            <p:ph type="ftr" sz="quarter" idx="11"/>
          </p:nvPr>
        </p:nvSpPr>
        <p:spPr/>
        <p:txBody>
          <a:bodyPr/>
          <a:lstStyle/>
          <a:p>
            <a:r>
              <a:rPr lang="tr-TR"/>
              <a:t>gokhanozdemir@karabuk.edu.tr</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04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EEF02C-2FBA-4180-86F9-B6BF783A9737}" type="datetime1">
              <a:rPr lang="tr-TR" smtClean="0"/>
              <a:t>8.03.2018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gokhanozdemir@karabuk.edu.tr</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8448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E937082-FADE-4171-A6A4-83CCE5231E64}" type="datetime1">
              <a:rPr lang="tr-TR" smtClean="0"/>
              <a:t>8.03.2018</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tr-TR"/>
              <a:t>gokhanozdemir@karabuk.edu.tr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7827945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6C9FAAC-ED58-4A7F-888D-01B8EA3D185E}" type="datetime1">
              <a:rPr lang="tr-TR" smtClean="0"/>
              <a:t>8.03.2018</a:t>
            </a:fld>
            <a:endParaRPr lang="tr-TR"/>
          </a:p>
        </p:txBody>
      </p:sp>
      <p:sp>
        <p:nvSpPr>
          <p:cNvPr id="6" name="Footer Placeholder 5"/>
          <p:cNvSpPr>
            <a:spLocks noGrp="1"/>
          </p:cNvSpPr>
          <p:nvPr>
            <p:ph type="ftr" sz="quarter" idx="11"/>
          </p:nvPr>
        </p:nvSpPr>
        <p:spPr/>
        <p:txBody>
          <a:bodyPr/>
          <a:lstStyle/>
          <a:p>
            <a:r>
              <a:rPr lang="tr-TR"/>
              <a:t>gokhanozdemir@karabuk.edu.tr</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5213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EB41D9C-4BE4-4C68-AAEF-A6B401B684F6}" type="datetime1">
              <a:rPr lang="tr-TR" smtClean="0"/>
              <a:t>8.03.2018</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a:t>gokhanozdemir@karabuk.edu.tr</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02176B-0E47-46AC-8F43-DAB4B8A37D0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7295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erasmus.karabuk.edu.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descr="küçük resim, metin içeren bir resim&#10;&#10;Yüksek güvenilirlikle oluşturulmuş açıklama">
            <a:extLst>
              <a:ext uri="{FF2B5EF4-FFF2-40B4-BE49-F238E27FC236}">
                <a16:creationId xmlns:a16="http://schemas.microsoft.com/office/drawing/2014/main" id="{89807D46-C596-4254-A89E-4259ED6C6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10693"/>
            <a:ext cx="8568952" cy="4553617"/>
          </a:xfrm>
          <a:prstGeom prst="rect">
            <a:avLst/>
          </a:prstGeom>
        </p:spPr>
      </p:pic>
      <p:sp>
        <p:nvSpPr>
          <p:cNvPr id="2" name="Unvan 1">
            <a:extLst>
              <a:ext uri="{FF2B5EF4-FFF2-40B4-BE49-F238E27FC236}">
                <a16:creationId xmlns:a16="http://schemas.microsoft.com/office/drawing/2014/main" id="{EF6C17EF-FDB0-46BA-A24C-4F158D0DD090}"/>
              </a:ext>
            </a:extLst>
          </p:cNvPr>
          <p:cNvSpPr>
            <a:spLocks noGrp="1"/>
          </p:cNvSpPr>
          <p:nvPr>
            <p:ph type="ctrTitle"/>
          </p:nvPr>
        </p:nvSpPr>
        <p:spPr>
          <a:xfrm>
            <a:off x="2195736" y="593690"/>
            <a:ext cx="5155301" cy="730656"/>
          </a:xfrm>
        </p:spPr>
        <p:txBody>
          <a:bodyPr>
            <a:normAutofit fontScale="90000"/>
          </a:bodyPr>
          <a:lstStyle/>
          <a:p>
            <a:pPr algn="ctr"/>
            <a:r>
              <a:rPr lang="tr-TR" sz="4200" b="1" dirty="0">
                <a:solidFill>
                  <a:schemeClr val="accent4">
                    <a:lumMod val="75000"/>
                  </a:schemeClr>
                </a:solidFill>
                <a:latin typeface="Garamond" panose="02020404030301010803" pitchFamily="18" charset="0"/>
              </a:rPr>
              <a:t>KARABÜK ÜNİVERSİTESİ</a:t>
            </a:r>
          </a:p>
        </p:txBody>
      </p:sp>
      <p:sp>
        <p:nvSpPr>
          <p:cNvPr id="4" name="Veri Yer Tutucusu 3">
            <a:extLst>
              <a:ext uri="{FF2B5EF4-FFF2-40B4-BE49-F238E27FC236}">
                <a16:creationId xmlns:a16="http://schemas.microsoft.com/office/drawing/2014/main" id="{54DA18AB-8B75-4F86-B3E5-8234C6B71947}"/>
              </a:ext>
            </a:extLst>
          </p:cNvPr>
          <p:cNvSpPr>
            <a:spLocks noGrp="1"/>
          </p:cNvSpPr>
          <p:nvPr>
            <p:ph type="dt" sz="half" idx="10"/>
          </p:nvPr>
        </p:nvSpPr>
        <p:spPr/>
        <p:txBody>
          <a:bodyPr/>
          <a:lstStyle/>
          <a:p>
            <a:fld id="{023CFCEC-EA02-40EB-BF2E-C9FF1DFBF460}" type="datetime1">
              <a:rPr lang="tr-TR" smtClean="0"/>
              <a:t>8.03.2018</a:t>
            </a:fld>
            <a:endParaRPr lang="tr-TR"/>
          </a:p>
        </p:txBody>
      </p:sp>
      <p:sp>
        <p:nvSpPr>
          <p:cNvPr id="5" name="Alt Bilgi Yer Tutucusu 4">
            <a:extLst>
              <a:ext uri="{FF2B5EF4-FFF2-40B4-BE49-F238E27FC236}">
                <a16:creationId xmlns:a16="http://schemas.microsoft.com/office/drawing/2014/main" id="{76235C47-0955-4683-A806-6C08442EC4CA}"/>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B3248AD8-B106-4410-9608-79A3C7531D4E}"/>
              </a:ext>
            </a:extLst>
          </p:cNvPr>
          <p:cNvSpPr>
            <a:spLocks noGrp="1"/>
          </p:cNvSpPr>
          <p:nvPr>
            <p:ph type="sldNum" sz="quarter" idx="12"/>
          </p:nvPr>
        </p:nvSpPr>
        <p:spPr/>
        <p:txBody>
          <a:bodyPr/>
          <a:lstStyle/>
          <a:p>
            <a:fld id="{F302176B-0E47-46AC-8F43-DAB4B8A37D06}" type="slidenum">
              <a:rPr lang="tr-TR" smtClean="0"/>
              <a:t>1</a:t>
            </a:fld>
            <a:endParaRPr lang="tr-TR" dirty="0"/>
          </a:p>
        </p:txBody>
      </p:sp>
      <p:sp>
        <p:nvSpPr>
          <p:cNvPr id="7" name="Unvan 1">
            <a:extLst>
              <a:ext uri="{FF2B5EF4-FFF2-40B4-BE49-F238E27FC236}">
                <a16:creationId xmlns:a16="http://schemas.microsoft.com/office/drawing/2014/main" id="{42A4E679-8D12-413C-B396-F2DC2B726B84}"/>
              </a:ext>
            </a:extLst>
          </p:cNvPr>
          <p:cNvSpPr txBox="1">
            <a:spLocks/>
          </p:cNvSpPr>
          <p:nvPr/>
        </p:nvSpPr>
        <p:spPr>
          <a:xfrm>
            <a:off x="788433" y="3356992"/>
            <a:ext cx="7556622" cy="72008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tr-TR" sz="4200" b="1" dirty="0">
              <a:solidFill>
                <a:srgbClr val="0070C0"/>
              </a:solidFill>
              <a:latin typeface="Garamond" panose="02020404030301010803" pitchFamily="18" charset="0"/>
            </a:endParaRPr>
          </a:p>
        </p:txBody>
      </p:sp>
      <p:sp>
        <p:nvSpPr>
          <p:cNvPr id="8" name="Unvan 1">
            <a:extLst>
              <a:ext uri="{FF2B5EF4-FFF2-40B4-BE49-F238E27FC236}">
                <a16:creationId xmlns:a16="http://schemas.microsoft.com/office/drawing/2014/main" id="{0F15DE27-E41B-4792-BFF2-4A44465B3F5E}"/>
              </a:ext>
            </a:extLst>
          </p:cNvPr>
          <p:cNvSpPr txBox="1">
            <a:spLocks/>
          </p:cNvSpPr>
          <p:nvPr/>
        </p:nvSpPr>
        <p:spPr>
          <a:xfrm>
            <a:off x="839919" y="4509120"/>
            <a:ext cx="7569444" cy="129614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tr-TR" sz="3200" b="1" dirty="0">
              <a:solidFill>
                <a:srgbClr val="0070C0"/>
              </a:solidFill>
              <a:latin typeface="Garamond" panose="02020404030301010803" pitchFamily="18" charset="0"/>
            </a:endParaRPr>
          </a:p>
        </p:txBody>
      </p:sp>
      <p:pic>
        <p:nvPicPr>
          <p:cNvPr id="10" name="Resim 9">
            <a:extLst>
              <a:ext uri="{FF2B5EF4-FFF2-40B4-BE49-F238E27FC236}">
                <a16:creationId xmlns:a16="http://schemas.microsoft.com/office/drawing/2014/main" id="{BF0AE9BE-87C6-4540-8D94-4A98F1A2A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9275" y="-1"/>
            <a:ext cx="1894725" cy="1700809"/>
          </a:xfrm>
          <a:prstGeom prst="rect">
            <a:avLst/>
          </a:prstGeom>
        </p:spPr>
      </p:pic>
      <p:pic>
        <p:nvPicPr>
          <p:cNvPr id="12" name="Resim 11">
            <a:extLst>
              <a:ext uri="{FF2B5EF4-FFF2-40B4-BE49-F238E27FC236}">
                <a16:creationId xmlns:a16="http://schemas.microsoft.com/office/drawing/2014/main" id="{9B090BED-F9D7-40FA-8583-8E8C9BA86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34644"/>
            <a:ext cx="1703722" cy="1353994"/>
          </a:xfrm>
          <a:prstGeom prst="rect">
            <a:avLst/>
          </a:prstGeom>
        </p:spPr>
      </p:pic>
    </p:spTree>
    <p:extLst>
      <p:ext uri="{BB962C8B-B14F-4D97-AF65-F5344CB8AC3E}">
        <p14:creationId xmlns:p14="http://schemas.microsoft.com/office/powerpoint/2010/main" val="33250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A6BDB7-8356-45FE-9639-5B84D816199F}"/>
              </a:ext>
            </a:extLst>
          </p:cNvPr>
          <p:cNvSpPr>
            <a:spLocks noGrp="1"/>
          </p:cNvSpPr>
          <p:nvPr>
            <p:ph type="title"/>
          </p:nvPr>
        </p:nvSpPr>
        <p:spPr/>
        <p:txBody>
          <a:bodyPr>
            <a:normAutofit/>
          </a:bodyPr>
          <a:lstStyle/>
          <a:p>
            <a:r>
              <a:rPr lang="tr-TR" sz="6400"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a:t>
            </a:r>
          </a:p>
        </p:txBody>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822959" y="2067298"/>
            <a:ext cx="7543801" cy="4392488"/>
          </a:xfrm>
        </p:spPr>
        <p:txBody>
          <a:bodyPr>
            <a:normAutofit fontScale="32500" lnSpcReduction="20000"/>
          </a:bodyPr>
          <a:lstStyle/>
          <a:p>
            <a:pPr marL="0" indent="0">
              <a:buNone/>
            </a:pPr>
            <a:r>
              <a:rPr lang="tr-TR" sz="44600" dirty="0">
                <a:solidFill>
                  <a:schemeClr val="accent1">
                    <a:lumMod val="75000"/>
                  </a:schemeClr>
                </a:solidFill>
                <a:latin typeface="Arabic Typesetting" panose="03020402040406030203" pitchFamily="66" charset="-78"/>
                <a:cs typeface="Arabic Typesetting" panose="03020402040406030203" pitchFamily="66" charset="-78"/>
              </a:rPr>
              <a:t>BAŞVURUSU</a:t>
            </a:r>
          </a:p>
          <a:p>
            <a:pPr marL="0" indent="0">
              <a:buNone/>
            </a:pP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NASIL</a:t>
            </a:r>
            <a:r>
              <a:rPr lang="tr-TR" sz="30800" dirty="0">
                <a:solidFill>
                  <a:schemeClr val="accent1">
                    <a:lumMod val="75000"/>
                  </a:schemeClr>
                </a:solidFill>
                <a:latin typeface="Arabic Typesetting" panose="03020402040406030203" pitchFamily="66" charset="-78"/>
                <a:cs typeface="Arabic Typesetting" panose="03020402040406030203" pitchFamily="66" charset="-78"/>
              </a:rPr>
              <a:t> </a:t>
            </a: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YAPILIR</a:t>
            </a:r>
          </a:p>
          <a:p>
            <a:pPr algn="ctr"/>
            <a:r>
              <a:rPr lang="tr-TR" sz="29500" dirty="0">
                <a:solidFill>
                  <a:schemeClr val="accent1">
                    <a:lumMod val="75000"/>
                  </a:schemeClr>
                </a:solidFill>
                <a:latin typeface="Arabic Typesetting" panose="03020402040406030203" pitchFamily="66" charset="-78"/>
                <a:cs typeface="Arabic Typesetting" panose="03020402040406030203" pitchFamily="66" charset="-78"/>
              </a:rPr>
              <a:t>?????</a:t>
            </a: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342672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C6951E-BE3A-49EC-ADF0-F79247CA812B}"/>
              </a:ext>
            </a:extLst>
          </p:cNvPr>
          <p:cNvSpPr>
            <a:spLocks noGrp="1"/>
          </p:cNvSpPr>
          <p:nvPr>
            <p:ph idx="1"/>
          </p:nvPr>
        </p:nvSpPr>
        <p:spPr>
          <a:xfrm>
            <a:off x="822959" y="2390334"/>
            <a:ext cx="7543801" cy="3774970"/>
          </a:xfrm>
        </p:spPr>
        <p:txBody>
          <a:bodyPr>
            <a:normAutofit fontScale="92500" lnSpcReduction="20000"/>
          </a:bodyPr>
          <a:lstStyle/>
          <a:p>
            <a:pPr marL="0" indent="0">
              <a:buNone/>
            </a:pPr>
            <a:r>
              <a:rPr lang="tr-TR" dirty="0">
                <a:latin typeface="Arabic Typesetting" panose="03020402040406030203" pitchFamily="66" charset="-78"/>
                <a:cs typeface="Arabic Typesetting" panose="03020402040406030203" pitchFamily="66" charset="-78"/>
              </a:rPr>
              <a:t>2017/2018 Akademik Yılından itibaren evrakların elden teslimi ile beraber Online Başvuru süreci de Karabük Üniversitesinde uygulanmaya başlanmıştır. Bu sebeple Farabi Değişim Programı başvuruları iki aşamada gerçekleştirilecektir.</a:t>
            </a:r>
            <a:endParaRPr lang="tr-TR" dirty="0"/>
          </a:p>
          <a:p>
            <a:pPr marL="0" indent="0">
              <a:buNone/>
            </a:pPr>
            <a:endParaRPr lang="tr-TR" dirty="0">
              <a:latin typeface="Arabic Typesetting" panose="03020402040406030203" pitchFamily="66" charset="-78"/>
              <a:cs typeface="Arabic Typesetting" panose="03020402040406030203" pitchFamily="66" charset="-78"/>
            </a:endParaRPr>
          </a:p>
          <a:p>
            <a:pPr marL="0" indent="0">
              <a:buNone/>
            </a:pPr>
            <a:r>
              <a:rPr lang="tr-TR" sz="4700" dirty="0">
                <a:solidFill>
                  <a:schemeClr val="accent1">
                    <a:lumMod val="75000"/>
                  </a:schemeClr>
                </a:solidFill>
                <a:latin typeface="Arabic Typesetting" panose="03020402040406030203" pitchFamily="66" charset="-78"/>
                <a:cs typeface="Arabic Typesetting" panose="03020402040406030203" pitchFamily="66" charset="-78"/>
              </a:rPr>
              <a:t>1. AŞAMA : </a:t>
            </a:r>
            <a:r>
              <a:rPr lang="tr-TR" sz="4700" dirty="0">
                <a:latin typeface="Arabic Typesetting" panose="03020402040406030203" pitchFamily="66" charset="-78"/>
                <a:cs typeface="Arabic Typesetting" panose="03020402040406030203" pitchFamily="66" charset="-78"/>
              </a:rPr>
              <a:t>Online Başvurunun Gerçekleştirilmesi</a:t>
            </a:r>
          </a:p>
          <a:p>
            <a:pPr marL="0" indent="0" algn="ctr">
              <a:buNone/>
            </a:pPr>
            <a:r>
              <a:rPr lang="tr-TR" sz="4700" dirty="0">
                <a:latin typeface="Arabic Typesetting" panose="03020402040406030203" pitchFamily="66" charset="-78"/>
                <a:cs typeface="Arabic Typesetting" panose="03020402040406030203" pitchFamily="66" charset="-78"/>
                <a:hlinkClick r:id="rId2"/>
              </a:rPr>
              <a:t>http://erasmus.karabuk.edu.tr</a:t>
            </a:r>
            <a:endParaRPr lang="tr-TR" sz="4700" dirty="0">
              <a:latin typeface="Arabic Typesetting" panose="03020402040406030203" pitchFamily="66" charset="-78"/>
              <a:cs typeface="Arabic Typesetting" panose="03020402040406030203" pitchFamily="66" charset="-78"/>
            </a:endParaRPr>
          </a:p>
          <a:p>
            <a:pPr marL="0" indent="0" algn="ctr">
              <a:buNone/>
            </a:pPr>
            <a:r>
              <a:rPr lang="tr-TR" sz="4700" dirty="0">
                <a:solidFill>
                  <a:schemeClr val="accent1">
                    <a:lumMod val="75000"/>
                  </a:schemeClr>
                </a:solidFill>
                <a:latin typeface="Arabic Typesetting" panose="03020402040406030203" pitchFamily="66" charset="-78"/>
                <a:cs typeface="Arabic Typesetting" panose="03020402040406030203" pitchFamily="66" charset="-78"/>
              </a:rPr>
              <a:t>2. AŞAMA : </a:t>
            </a:r>
            <a:r>
              <a:rPr lang="tr-TR" sz="4700" dirty="0">
                <a:latin typeface="Arabic Typesetting" panose="03020402040406030203" pitchFamily="66" charset="-78"/>
                <a:cs typeface="Arabic Typesetting" panose="03020402040406030203" pitchFamily="66" charset="-78"/>
              </a:rPr>
              <a:t>Evrakların Ofise Teslim Edilmesi</a:t>
            </a:r>
          </a:p>
          <a:p>
            <a:pPr marL="0" indent="0">
              <a:buNone/>
            </a:pPr>
            <a:endParaRPr lang="tr-TR" dirty="0">
              <a:latin typeface="Arabic Typesetting" panose="03020402040406030203" pitchFamily="66" charset="-78"/>
              <a:cs typeface="Arabic Typesetting" panose="03020402040406030203" pitchFamily="66" charset="-78"/>
            </a:endParaRPr>
          </a:p>
          <a:p>
            <a:endParaRPr lang="tr-TR" dirty="0"/>
          </a:p>
        </p:txBody>
      </p:sp>
      <p:sp>
        <p:nvSpPr>
          <p:cNvPr id="4" name="Veri Yer Tutucusu 3">
            <a:extLst>
              <a:ext uri="{FF2B5EF4-FFF2-40B4-BE49-F238E27FC236}">
                <a16:creationId xmlns:a16="http://schemas.microsoft.com/office/drawing/2014/main" id="{A8C0EEE9-62E1-499F-819C-13BB6CF3A5F1}"/>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F8897022-D7E1-4F5E-B2BE-E558E2F52DF6}"/>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BC53D13-2C88-42CB-8CC3-FCD9B73A805C}"/>
              </a:ext>
            </a:extLst>
          </p:cNvPr>
          <p:cNvSpPr>
            <a:spLocks noGrp="1"/>
          </p:cNvSpPr>
          <p:nvPr>
            <p:ph type="sldNum" sz="quarter" idx="12"/>
          </p:nvPr>
        </p:nvSpPr>
        <p:spPr/>
        <p:txBody>
          <a:bodyPr/>
          <a:lstStyle/>
          <a:p>
            <a:fld id="{F302176B-0E47-46AC-8F43-DAB4B8A37D06}" type="slidenum">
              <a:rPr lang="tr-TR" smtClean="0"/>
              <a:t>11</a:t>
            </a:fld>
            <a:endParaRPr lang="tr-TR"/>
          </a:p>
        </p:txBody>
      </p:sp>
      <p:pic>
        <p:nvPicPr>
          <p:cNvPr id="8" name="Resim 7">
            <a:extLst>
              <a:ext uri="{FF2B5EF4-FFF2-40B4-BE49-F238E27FC236}">
                <a16:creationId xmlns:a16="http://schemas.microsoft.com/office/drawing/2014/main" id="{F38AA94F-72AC-4793-AB74-247E8BF56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294834"/>
            <a:ext cx="7509771" cy="2095500"/>
          </a:xfrm>
          <a:prstGeom prst="rect">
            <a:avLst/>
          </a:prstGeom>
        </p:spPr>
      </p:pic>
    </p:spTree>
    <p:extLst>
      <p:ext uri="{BB962C8B-B14F-4D97-AF65-F5344CB8AC3E}">
        <p14:creationId xmlns:p14="http://schemas.microsoft.com/office/powerpoint/2010/main" val="105468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A6BDB7-8356-45FE-9639-5B84D816199F}"/>
              </a:ext>
            </a:extLst>
          </p:cNvPr>
          <p:cNvSpPr>
            <a:spLocks noGrp="1"/>
          </p:cNvSpPr>
          <p:nvPr>
            <p:ph type="title"/>
          </p:nvPr>
        </p:nvSpPr>
        <p:spPr/>
        <p:txBody>
          <a:bodyPr>
            <a:normAutofit/>
          </a:bodyPr>
          <a:lstStyle/>
          <a:p>
            <a:r>
              <a:rPr lang="tr-TR" sz="6400"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a:t>
            </a:r>
          </a:p>
        </p:txBody>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822960" y="2132856"/>
            <a:ext cx="7543801" cy="3672408"/>
          </a:xfrm>
        </p:spPr>
        <p:txBody>
          <a:bodyPr>
            <a:normAutofit fontScale="25000" lnSpcReduction="20000"/>
          </a:bodyPr>
          <a:lstStyle/>
          <a:p>
            <a:pPr marL="0" indent="0" algn="ctr">
              <a:buNone/>
            </a:pPr>
            <a:r>
              <a:rPr lang="tr-TR" sz="44600" dirty="0">
                <a:solidFill>
                  <a:schemeClr val="accent1">
                    <a:lumMod val="75000"/>
                  </a:schemeClr>
                </a:solidFill>
                <a:latin typeface="Arabic Typesetting" panose="03020402040406030203" pitchFamily="66" charset="-78"/>
                <a:cs typeface="Arabic Typesetting" panose="03020402040406030203" pitchFamily="66" charset="-78"/>
              </a:rPr>
              <a:t>BAŞVURUSU</a:t>
            </a:r>
          </a:p>
          <a:p>
            <a:pPr marL="0" indent="0" algn="ctr">
              <a:buNone/>
            </a:pP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NASIL</a:t>
            </a:r>
            <a:r>
              <a:rPr lang="tr-TR" sz="30800" dirty="0">
                <a:solidFill>
                  <a:schemeClr val="accent1">
                    <a:lumMod val="75000"/>
                  </a:schemeClr>
                </a:solidFill>
                <a:latin typeface="Arabic Typesetting" panose="03020402040406030203" pitchFamily="66" charset="-78"/>
                <a:cs typeface="Arabic Typesetting" panose="03020402040406030203" pitchFamily="66" charset="-78"/>
              </a:rPr>
              <a:t> </a:t>
            </a: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YAPILIR</a:t>
            </a:r>
          </a:p>
          <a:p>
            <a:pPr marL="0" indent="0" algn="ctr">
              <a:buNone/>
            </a:pPr>
            <a:r>
              <a:rPr lang="tr-TR" sz="38500" dirty="0">
                <a:solidFill>
                  <a:schemeClr val="accent1">
                    <a:lumMod val="75000"/>
                  </a:schemeClr>
                </a:solidFill>
                <a:latin typeface="Arabic Typesetting" panose="03020402040406030203" pitchFamily="66" charset="-78"/>
                <a:cs typeface="Arabic Typesetting" panose="03020402040406030203" pitchFamily="66" charset="-78"/>
              </a:rPr>
              <a:t>???</a:t>
            </a: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37419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A8F2C9C6-837F-4654-A0BE-3D910B960798}"/>
              </a:ext>
            </a:extLst>
          </p:cNvPr>
          <p:cNvSpPr/>
          <p:nvPr/>
        </p:nvSpPr>
        <p:spPr>
          <a:xfrm>
            <a:off x="4139952" y="3429000"/>
            <a:ext cx="3984442" cy="72008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useBgFill="1">
        <p:nvSpPr>
          <p:cNvPr id="13" name="Rectangle 12">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108521" y="260648"/>
            <a:ext cx="3098619" cy="6199137"/>
          </a:xfrm>
        </p:spPr>
        <p:txBody>
          <a:bodyPr>
            <a:normAutofit/>
          </a:bodyPr>
          <a:lstStyle/>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Öncelikle</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Bu adresten online başvuru sayfamıza girmeniz gerekir.</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 * * * * * * * * * * * * * * * * * * *</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Değişim Programlarına ilk kez başvuru yapıyorsanız sarı kutucuk ile işaret edilen linke tıklamalısınız.</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 * * * * * * * * * * * * * * * * * * *</a:t>
            </a:r>
          </a:p>
          <a:p>
            <a:pPr marL="292608" lvl="1" indent="0">
              <a:buNone/>
            </a:pPr>
            <a:r>
              <a:rPr lang="tr-TR" sz="2400" dirty="0">
                <a:solidFill>
                  <a:schemeClr val="bg1"/>
                </a:solidFill>
                <a:latin typeface="Arabic Typesetting" panose="03020402040406030203" pitchFamily="66" charset="-78"/>
                <a:cs typeface="Arabic Typesetting" panose="03020402040406030203" pitchFamily="66" charset="-78"/>
              </a:rPr>
              <a:t>Ancak daha önce herhangi bir değişim programına başvuru gerçekleştirmişseniz sistemde T.C. Kimlik numaranız kayıtlı olduğundan önceki başvuruda kullandığınız mail adresi ve şifre ile giriş yaparak devam edebilirsiniz.</a:t>
            </a:r>
            <a:endParaRPr lang="tr-TR" sz="1600" dirty="0">
              <a:solidFill>
                <a:schemeClr val="bg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a:xfrm>
            <a:off x="4023151" y="6459785"/>
            <a:ext cx="1301528" cy="365125"/>
          </a:xfrm>
        </p:spPr>
        <p:txBody>
          <a:bodyPr>
            <a:normAutofit/>
          </a:bodyPr>
          <a:lstStyle/>
          <a:p>
            <a:pPr algn="r">
              <a:spcAft>
                <a:spcPts val="600"/>
              </a:spcAft>
            </a:pPr>
            <a:fld id="{EAA82827-0E71-49D6-AF90-B915CFD0BF5C}" type="datetime1">
              <a:rPr lang="tr-TR" smtClean="0"/>
              <a:pPr algn="r">
                <a:spcAft>
                  <a:spcPts val="600"/>
                </a:spcAft>
              </a:pPr>
              <a:t>8.03.2018</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a:xfrm>
            <a:off x="469245" y="6409252"/>
            <a:ext cx="1969421" cy="365125"/>
          </a:xfrm>
        </p:spPr>
        <p:txBody>
          <a:bodyPr>
            <a:normAutofit/>
          </a:bodyPr>
          <a:lstStyle/>
          <a:p>
            <a:pPr algn="l">
              <a:spcAft>
                <a:spcPts val="600"/>
              </a:spcAft>
            </a:pPr>
            <a:r>
              <a:rPr lang="tr-TR" dirty="0"/>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solidFill>
                  <a:schemeClr val="tx2"/>
                </a:solidFill>
              </a:rPr>
              <a:pPr>
                <a:spcAft>
                  <a:spcPts val="600"/>
                </a:spcAft>
              </a:pPr>
              <a:t>13</a:t>
            </a:fld>
            <a:endParaRPr lang="tr-TR">
              <a:solidFill>
                <a:schemeClr val="tx2"/>
              </a:solidFill>
            </a:endParaRPr>
          </a:p>
        </p:txBody>
      </p:sp>
      <p:pic>
        <p:nvPicPr>
          <p:cNvPr id="7" name="Resim 6" descr="ekran görüntüsü içeren bir resim&#10;&#10;Çok yüksek güvenilirlikle oluşturulmuş açıklama">
            <a:extLst>
              <a:ext uri="{FF2B5EF4-FFF2-40B4-BE49-F238E27FC236}">
                <a16:creationId xmlns:a16="http://schemas.microsoft.com/office/drawing/2014/main" id="{9303DF5F-30CF-4A5F-825F-B2B7FB665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994" y="0"/>
            <a:ext cx="5788985" cy="6858000"/>
          </a:xfrm>
          <a:prstGeom prst="rect">
            <a:avLst/>
          </a:prstGeom>
        </p:spPr>
      </p:pic>
      <p:cxnSp>
        <p:nvCxnSpPr>
          <p:cNvPr id="10" name="Düz Ok Bağlayıcısı 9">
            <a:extLst>
              <a:ext uri="{FF2B5EF4-FFF2-40B4-BE49-F238E27FC236}">
                <a16:creationId xmlns:a16="http://schemas.microsoft.com/office/drawing/2014/main" id="{A9F0A33E-76D6-47E2-A965-24EFD6B091F8}"/>
              </a:ext>
            </a:extLst>
          </p:cNvPr>
          <p:cNvCxnSpPr/>
          <p:nvPr/>
        </p:nvCxnSpPr>
        <p:spPr>
          <a:xfrm>
            <a:off x="1331640" y="408158"/>
            <a:ext cx="1870354" cy="0"/>
          </a:xfrm>
          <a:prstGeom prst="straightConnector1">
            <a:avLst/>
          </a:prstGeom>
          <a:ln w="762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2" name="Dikdörtgen 11">
            <a:extLst>
              <a:ext uri="{FF2B5EF4-FFF2-40B4-BE49-F238E27FC236}">
                <a16:creationId xmlns:a16="http://schemas.microsoft.com/office/drawing/2014/main" id="{0FCC86F9-4DA9-4B0D-880B-2B3ECE42DE52}"/>
              </a:ext>
            </a:extLst>
          </p:cNvPr>
          <p:cNvSpPr/>
          <p:nvPr/>
        </p:nvSpPr>
        <p:spPr>
          <a:xfrm>
            <a:off x="4139952" y="3392996"/>
            <a:ext cx="3984442" cy="79208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Yıldız: 5 Nokta 13">
            <a:extLst>
              <a:ext uri="{FF2B5EF4-FFF2-40B4-BE49-F238E27FC236}">
                <a16:creationId xmlns:a16="http://schemas.microsoft.com/office/drawing/2014/main" id="{B4639FBE-EA52-4253-BB28-5E2D51BBBD97}"/>
              </a:ext>
            </a:extLst>
          </p:cNvPr>
          <p:cNvSpPr/>
          <p:nvPr/>
        </p:nvSpPr>
        <p:spPr>
          <a:xfrm rot="950381">
            <a:off x="7667193" y="3248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7948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23528" y="4531955"/>
            <a:ext cx="8496944" cy="1450757"/>
          </a:xfrm>
        </p:spPr>
        <p:txBody>
          <a:bodyPr>
            <a:normAutofit/>
          </a:bodyPr>
          <a:lstStyle/>
          <a:p>
            <a:r>
              <a:rPr lang="tr-TR" sz="2000" dirty="0">
                <a:latin typeface="Arabic Typesetting" panose="03020402040406030203" pitchFamily="66" charset="-78"/>
                <a:cs typeface="Arabic Typesetting" panose="03020402040406030203" pitchFamily="66" charset="-78"/>
              </a:rPr>
              <a:t>Ön Başvuruyu tamamladıktan sonra sistem sizden mail adresiniz ve şifrenizle giriş yapmanızı isteyecektir. Girişinizi gerçekleştirdikten sonra açılan sayfada </a:t>
            </a:r>
            <a:r>
              <a:rPr lang="tr-TR" sz="2000" b="1" dirty="0">
                <a:latin typeface="Arabic Typesetting" panose="03020402040406030203" pitchFamily="66" charset="-78"/>
                <a:cs typeface="Arabic Typesetting" panose="03020402040406030203" pitchFamily="66" charset="-78"/>
              </a:rPr>
              <a:t>başvuruyu tamamla </a:t>
            </a:r>
            <a:r>
              <a:rPr lang="tr-TR" sz="2000" dirty="0">
                <a:latin typeface="Arabic Typesetting" panose="03020402040406030203" pitchFamily="66" charset="-78"/>
                <a:cs typeface="Arabic Typesetting" panose="03020402040406030203" pitchFamily="66" charset="-78"/>
              </a:rPr>
              <a:t>linkini tıkladığınızda bu sayfa açılacaktır.</a:t>
            </a:r>
            <a:br>
              <a:rPr lang="tr-TR" sz="2000" dirty="0">
                <a:latin typeface="Arabic Typesetting" panose="03020402040406030203" pitchFamily="66" charset="-78"/>
                <a:cs typeface="Arabic Typesetting" panose="03020402040406030203" pitchFamily="66" charset="-78"/>
              </a:rPr>
            </a:br>
            <a:br>
              <a:rPr lang="tr-TR" sz="2000" dirty="0">
                <a:latin typeface="Arabic Typesetting" panose="03020402040406030203" pitchFamily="66" charset="-78"/>
                <a:cs typeface="Arabic Typesetting" panose="03020402040406030203" pitchFamily="66" charset="-78"/>
              </a:rPr>
            </a:br>
            <a:r>
              <a:rPr lang="tr-TR" sz="2000" dirty="0">
                <a:latin typeface="Arabic Typesetting" panose="03020402040406030203" pitchFamily="66" charset="-78"/>
                <a:cs typeface="Arabic Typesetting" panose="03020402040406030203" pitchFamily="66" charset="-78"/>
              </a:rPr>
              <a:t>Öncelikle istenen tüm bilgiler eksiksiz olarak girilmeli ve </a:t>
            </a:r>
            <a:r>
              <a:rPr lang="tr-TR" sz="2000" dirty="0">
                <a:solidFill>
                  <a:schemeClr val="accent1">
                    <a:lumMod val="75000"/>
                  </a:schemeClr>
                </a:solidFill>
                <a:latin typeface="Arabic Typesetting" panose="03020402040406030203" pitchFamily="66" charset="-78"/>
                <a:cs typeface="Arabic Typesetting" panose="03020402040406030203" pitchFamily="66" charset="-78"/>
              </a:rPr>
              <a:t>resmi evraklarda kullanılmak üzere sadece sizin yer aldığınız profil fotoğrafı </a:t>
            </a:r>
            <a:r>
              <a:rPr lang="tr-TR" sz="2000" dirty="0">
                <a:latin typeface="Arabic Typesetting" panose="03020402040406030203" pitchFamily="66" charset="-78"/>
                <a:cs typeface="Arabic Typesetting" panose="03020402040406030203" pitchFamily="66" charset="-78"/>
              </a:rPr>
              <a:t>eklenmelidir. Gerekli girişler yapıldıktan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2" name="İçerik Yer Tutucusu 11" descr="ekran görüntüsü içeren bir resim&#10;&#10;Çok yüksek güvenilirlikle oluşturulmuş açıklama">
            <a:extLst>
              <a:ext uri="{FF2B5EF4-FFF2-40B4-BE49-F238E27FC236}">
                <a16:creationId xmlns:a16="http://schemas.microsoft.com/office/drawing/2014/main" id="{E3624D5C-C68B-4D49-9EBC-06F1F9064D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4524805"/>
          </a:xfrm>
        </p:spPr>
      </p:pic>
      <p:sp>
        <p:nvSpPr>
          <p:cNvPr id="18" name="Dikdörtgen 17">
            <a:extLst>
              <a:ext uri="{FF2B5EF4-FFF2-40B4-BE49-F238E27FC236}">
                <a16:creationId xmlns:a16="http://schemas.microsoft.com/office/drawing/2014/main" id="{41533FD3-BFE1-4F0A-B44B-12D7092FCAC7}"/>
              </a:ext>
            </a:extLst>
          </p:cNvPr>
          <p:cNvSpPr/>
          <p:nvPr/>
        </p:nvSpPr>
        <p:spPr>
          <a:xfrm>
            <a:off x="7740352" y="260648"/>
            <a:ext cx="1276899" cy="14401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k: Sağ 21">
            <a:extLst>
              <a:ext uri="{FF2B5EF4-FFF2-40B4-BE49-F238E27FC236}">
                <a16:creationId xmlns:a16="http://schemas.microsoft.com/office/drawing/2014/main" id="{54DCE879-317C-4A14-8620-9AEF38C5DEDE}"/>
              </a:ext>
            </a:extLst>
          </p:cNvPr>
          <p:cNvSpPr/>
          <p:nvPr/>
        </p:nvSpPr>
        <p:spPr>
          <a:xfrm rot="16200000">
            <a:off x="6578600" y="3365342"/>
            <a:ext cx="3600401" cy="333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0718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755419" cy="896878"/>
          </a:xfrm>
        </p:spPr>
        <p:txBody>
          <a:bodyPr>
            <a:normAutofit/>
          </a:bodyPr>
          <a:lstStyle/>
          <a:p>
            <a:r>
              <a:rPr lang="tr-TR" sz="2000" dirty="0">
                <a:latin typeface="Arabic Typesetting" panose="03020402040406030203" pitchFamily="66" charset="-78"/>
                <a:cs typeface="Arabic Typesetting" panose="03020402040406030203" pitchFamily="66" charset="-78"/>
              </a:rPr>
              <a:t>Gerekli girişler yapıldıktan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0" name="İçerik Yer Tutucusu 9" descr="ekran görüntüsü içeren bir resim&#10;&#10;Çok yüksek güvenilirlikle oluşturulmuş açıklama">
            <a:extLst>
              <a:ext uri="{FF2B5EF4-FFF2-40B4-BE49-F238E27FC236}">
                <a16:creationId xmlns:a16="http://schemas.microsoft.com/office/drawing/2014/main" id="{BD0F65F8-9AD7-4BA0-8169-A6325FA5F6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581128"/>
          </a:xfrm>
        </p:spPr>
      </p:pic>
    </p:spTree>
    <p:extLst>
      <p:ext uri="{BB962C8B-B14F-4D97-AF65-F5344CB8AC3E}">
        <p14:creationId xmlns:p14="http://schemas.microsoft.com/office/powerpoint/2010/main" val="6138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Başvuru Döneminizi bu kısımda seçmeniz gerekmektedir. Güz ya da </a:t>
            </a:r>
            <a:r>
              <a:rPr lang="tr-TR" sz="2000" dirty="0" err="1">
                <a:latin typeface="Arabic Typesetting" panose="03020402040406030203" pitchFamily="66" charset="-78"/>
                <a:cs typeface="Arabic Typesetting" panose="03020402040406030203" pitchFamily="66" charset="-78"/>
              </a:rPr>
              <a:t>Güz+Bahar</a:t>
            </a:r>
            <a:r>
              <a:rPr lang="tr-TR" sz="2000" dirty="0">
                <a:latin typeface="Arabic Typesetting" panose="03020402040406030203" pitchFamily="66" charset="-78"/>
                <a:cs typeface="Arabic Typesetting" panose="03020402040406030203" pitchFamily="66" charset="-78"/>
              </a:rPr>
              <a:t> olarak sarı kutucuk ile işaretli linkten seçiminizi tamamlayıp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15" name="İçerik Yer Tutucusu 14" descr="ekran görüntüsü içeren bir resim&#10;&#10;Çok yüksek güvenilirlikle oluşturulmuş açıklama">
            <a:extLst>
              <a:ext uri="{FF2B5EF4-FFF2-40B4-BE49-F238E27FC236}">
                <a16:creationId xmlns:a16="http://schemas.microsoft.com/office/drawing/2014/main" id="{291495C4-D0C1-4A0A-A509-10EA4A31F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0954" cy="4581128"/>
          </a:xfrm>
        </p:spPr>
      </p:pic>
      <p:sp>
        <p:nvSpPr>
          <p:cNvPr id="17" name="Dikdörtgen 16">
            <a:extLst>
              <a:ext uri="{FF2B5EF4-FFF2-40B4-BE49-F238E27FC236}">
                <a16:creationId xmlns:a16="http://schemas.microsoft.com/office/drawing/2014/main" id="{711A5F69-0E09-42AA-BE30-2A5BA0F21B6C}"/>
              </a:ext>
            </a:extLst>
          </p:cNvPr>
          <p:cNvSpPr/>
          <p:nvPr/>
        </p:nvSpPr>
        <p:spPr>
          <a:xfrm>
            <a:off x="1259632" y="260648"/>
            <a:ext cx="3888432" cy="720080"/>
          </a:xfrm>
          <a:prstGeom prst="rect">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88990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Karabük Üniversitesinde İngilizce bölüm okuyorsanız ve / veya tercih ettiğiniz üniversite İngiliz eğitim yapıyorsa ve / ve ya dil puanı istiyorsa gerekli alanları doldurmanız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BDE4109D-022F-4AA8-A5EC-1F91FE480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 y="0"/>
            <a:ext cx="9145498" cy="4509120"/>
          </a:xfrm>
        </p:spPr>
      </p:pic>
    </p:spTree>
    <p:extLst>
      <p:ext uri="{BB962C8B-B14F-4D97-AF65-F5344CB8AC3E}">
        <p14:creationId xmlns:p14="http://schemas.microsoft.com/office/powerpoint/2010/main" val="377032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Karabük Üniversitesinde İngilizce bölüm okuyorsanız ve / veya tercih ettiğiniz üniversite İngiliz eğitim yapıyorsa ve / ve ya dil puanı istiyorsa gerekli alanları doldurmanız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BDE4109D-022F-4AA8-A5EC-1F91FE480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 y="0"/>
            <a:ext cx="9145498" cy="4509120"/>
          </a:xfrm>
        </p:spPr>
      </p:pic>
    </p:spTree>
    <p:extLst>
      <p:ext uri="{BB962C8B-B14F-4D97-AF65-F5344CB8AC3E}">
        <p14:creationId xmlns:p14="http://schemas.microsoft.com/office/powerpoint/2010/main" val="279080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3"/>
            <a:ext cx="8424937" cy="896878"/>
          </a:xfrm>
        </p:spPr>
        <p:txBody>
          <a:bodyPr>
            <a:normAutofit/>
          </a:bodyPr>
          <a:lstStyle/>
          <a:p>
            <a:r>
              <a:rPr lang="tr-TR" sz="2000" dirty="0">
                <a:latin typeface="Arabic Typesetting" panose="03020402040406030203" pitchFamily="66" charset="-78"/>
                <a:cs typeface="Arabic Typesetting" panose="03020402040406030203" pitchFamily="66" charset="-78"/>
              </a:rPr>
              <a:t>Bu kısımda Transkript, Öğrenci Belgesi, Öğrenci Bilgi Formu, Öğrenci Başvuru Formu ve Karabük Üniversitesinde İngilizce bölüm okuyorsanız ve / veya tercih ettiğiniz üniversite İngiliz eğitim yapıyorsa ve / ve ya dil puanı istiyorsa dil belgesi yüklemeniz gerekmektedir.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7" name="İçerik Yer Tutucusu 6" descr="ekran görüntüsü içeren bir resim&#10;&#10;Çok yüksek güvenilirlikle oluşturulmuş açıklama">
            <a:extLst>
              <a:ext uri="{FF2B5EF4-FFF2-40B4-BE49-F238E27FC236}">
                <a16:creationId xmlns:a16="http://schemas.microsoft.com/office/drawing/2014/main" id="{7356EF5A-F717-465F-965C-83CE65785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4509120"/>
          </a:xfrm>
        </p:spPr>
      </p:pic>
    </p:spTree>
    <p:extLst>
      <p:ext uri="{BB962C8B-B14F-4D97-AF65-F5344CB8AC3E}">
        <p14:creationId xmlns:p14="http://schemas.microsoft.com/office/powerpoint/2010/main" val="426897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6C17EF-FDB0-46BA-A24C-4F158D0DD090}"/>
              </a:ext>
            </a:extLst>
          </p:cNvPr>
          <p:cNvSpPr>
            <a:spLocks noGrp="1"/>
          </p:cNvSpPr>
          <p:nvPr>
            <p:ph type="ctrTitle"/>
          </p:nvPr>
        </p:nvSpPr>
        <p:spPr>
          <a:xfrm>
            <a:off x="788433" y="2492896"/>
            <a:ext cx="7543800" cy="1008112"/>
          </a:xfrm>
        </p:spPr>
        <p:txBody>
          <a:bodyPr>
            <a:normAutofit/>
          </a:bodyPr>
          <a:lstStyle/>
          <a:p>
            <a:pPr algn="ctr"/>
            <a:r>
              <a:rPr lang="tr-TR" sz="6200" b="1" dirty="0">
                <a:solidFill>
                  <a:srgbClr val="0070C0"/>
                </a:solidFill>
                <a:latin typeface="Arabic Typesetting" panose="03020402040406030203" pitchFamily="66" charset="-78"/>
                <a:cs typeface="Arabic Typesetting" panose="03020402040406030203" pitchFamily="66" charset="-78"/>
              </a:rPr>
              <a:t>FARABİ DEĞİŞİM PROGRAMI</a:t>
            </a:r>
          </a:p>
        </p:txBody>
      </p:sp>
      <p:sp>
        <p:nvSpPr>
          <p:cNvPr id="4" name="Veri Yer Tutucusu 3">
            <a:extLst>
              <a:ext uri="{FF2B5EF4-FFF2-40B4-BE49-F238E27FC236}">
                <a16:creationId xmlns:a16="http://schemas.microsoft.com/office/drawing/2014/main" id="{54DA18AB-8B75-4F86-B3E5-8234C6B71947}"/>
              </a:ext>
            </a:extLst>
          </p:cNvPr>
          <p:cNvSpPr>
            <a:spLocks noGrp="1"/>
          </p:cNvSpPr>
          <p:nvPr>
            <p:ph type="dt" sz="half" idx="10"/>
          </p:nvPr>
        </p:nvSpPr>
        <p:spPr/>
        <p:txBody>
          <a:bodyPr/>
          <a:lstStyle/>
          <a:p>
            <a:fld id="{023CFCEC-EA02-40EB-BF2E-C9FF1DFBF460}" type="datetime1">
              <a:rPr lang="tr-TR" smtClean="0"/>
              <a:t>8.03.2018</a:t>
            </a:fld>
            <a:endParaRPr lang="tr-TR"/>
          </a:p>
        </p:txBody>
      </p:sp>
      <p:sp>
        <p:nvSpPr>
          <p:cNvPr id="5" name="Alt Bilgi Yer Tutucusu 4">
            <a:extLst>
              <a:ext uri="{FF2B5EF4-FFF2-40B4-BE49-F238E27FC236}">
                <a16:creationId xmlns:a16="http://schemas.microsoft.com/office/drawing/2014/main" id="{76235C47-0955-4683-A806-6C08442EC4CA}"/>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B3248AD8-B106-4410-9608-79A3C7531D4E}"/>
              </a:ext>
            </a:extLst>
          </p:cNvPr>
          <p:cNvSpPr>
            <a:spLocks noGrp="1"/>
          </p:cNvSpPr>
          <p:nvPr>
            <p:ph type="sldNum" sz="quarter" idx="12"/>
          </p:nvPr>
        </p:nvSpPr>
        <p:spPr/>
        <p:txBody>
          <a:bodyPr/>
          <a:lstStyle/>
          <a:p>
            <a:fld id="{F302176B-0E47-46AC-8F43-DAB4B8A37D06}" type="slidenum">
              <a:rPr lang="tr-TR" smtClean="0"/>
              <a:t>2</a:t>
            </a:fld>
            <a:endParaRPr lang="tr-TR" dirty="0"/>
          </a:p>
        </p:txBody>
      </p:sp>
      <p:sp>
        <p:nvSpPr>
          <p:cNvPr id="7" name="Unvan 1">
            <a:extLst>
              <a:ext uri="{FF2B5EF4-FFF2-40B4-BE49-F238E27FC236}">
                <a16:creationId xmlns:a16="http://schemas.microsoft.com/office/drawing/2014/main" id="{42A4E679-8D12-413C-B396-F2DC2B726B84}"/>
              </a:ext>
            </a:extLst>
          </p:cNvPr>
          <p:cNvSpPr txBox="1">
            <a:spLocks/>
          </p:cNvSpPr>
          <p:nvPr/>
        </p:nvSpPr>
        <p:spPr>
          <a:xfrm>
            <a:off x="788433" y="3212976"/>
            <a:ext cx="7556622" cy="10081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6000" b="1" dirty="0">
                <a:solidFill>
                  <a:srgbClr val="0070C0"/>
                </a:solidFill>
                <a:latin typeface="Arabic Typesetting" panose="03020402040406030203" pitchFamily="66" charset="-78"/>
                <a:cs typeface="Arabic Typesetting" panose="03020402040406030203" pitchFamily="66" charset="-78"/>
              </a:rPr>
              <a:t>BİLGİLENDİRME TOPLANTISI</a:t>
            </a:r>
          </a:p>
        </p:txBody>
      </p:sp>
      <p:sp>
        <p:nvSpPr>
          <p:cNvPr id="8" name="Unvan 1">
            <a:extLst>
              <a:ext uri="{FF2B5EF4-FFF2-40B4-BE49-F238E27FC236}">
                <a16:creationId xmlns:a16="http://schemas.microsoft.com/office/drawing/2014/main" id="{0F15DE27-E41B-4792-BFF2-4A44465B3F5E}"/>
              </a:ext>
            </a:extLst>
          </p:cNvPr>
          <p:cNvSpPr txBox="1">
            <a:spLocks/>
          </p:cNvSpPr>
          <p:nvPr/>
        </p:nvSpPr>
        <p:spPr>
          <a:xfrm>
            <a:off x="839919" y="4365104"/>
            <a:ext cx="7569444" cy="1440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4800" b="1" dirty="0">
                <a:solidFill>
                  <a:schemeClr val="accent5">
                    <a:lumMod val="60000"/>
                    <a:lumOff val="40000"/>
                  </a:schemeClr>
                </a:solidFill>
                <a:latin typeface="Arabic Typesetting" panose="03020402040406030203" pitchFamily="66" charset="-78"/>
                <a:cs typeface="Arabic Typesetting" panose="03020402040406030203" pitchFamily="66" charset="-78"/>
              </a:rPr>
              <a:t>FARABİ OFİS SORUMLUSU</a:t>
            </a:r>
          </a:p>
          <a:p>
            <a:pPr algn="ctr"/>
            <a:r>
              <a:rPr lang="tr-TR" sz="4800" b="1" dirty="0">
                <a:solidFill>
                  <a:srgbClr val="0070C0"/>
                </a:solidFill>
                <a:latin typeface="Arabic Typesetting" panose="03020402040406030203" pitchFamily="66" charset="-78"/>
                <a:cs typeface="Arabic Typesetting" panose="03020402040406030203" pitchFamily="66" charset="-78"/>
              </a:rPr>
              <a:t>Bil. İşl. Gökhan ÖZDEMİR</a:t>
            </a:r>
          </a:p>
        </p:txBody>
      </p:sp>
      <p:pic>
        <p:nvPicPr>
          <p:cNvPr id="10" name="Resim 9">
            <a:extLst>
              <a:ext uri="{FF2B5EF4-FFF2-40B4-BE49-F238E27FC236}">
                <a16:creationId xmlns:a16="http://schemas.microsoft.com/office/drawing/2014/main" id="{BF0AE9BE-87C6-4540-8D94-4A98F1A2A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38" y="0"/>
            <a:ext cx="2564904" cy="2564904"/>
          </a:xfrm>
          <a:prstGeom prst="rect">
            <a:avLst/>
          </a:prstGeom>
        </p:spPr>
      </p:pic>
    </p:spTree>
    <p:extLst>
      <p:ext uri="{BB962C8B-B14F-4D97-AF65-F5344CB8AC3E}">
        <p14:creationId xmlns:p14="http://schemas.microsoft.com/office/powerpoint/2010/main" val="26590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2"/>
            <a:ext cx="8424937" cy="1184909"/>
          </a:xfrm>
        </p:spPr>
        <p:txBody>
          <a:bodyPr>
            <a:normAutofit/>
          </a:bodyPr>
          <a:lstStyle/>
          <a:p>
            <a:r>
              <a:rPr lang="tr-TR" sz="2000" dirty="0">
                <a:latin typeface="Arabic Typesetting" panose="03020402040406030203" pitchFamily="66" charset="-78"/>
                <a:cs typeface="Arabic Typesetting" panose="03020402040406030203" pitchFamily="66" charset="-78"/>
              </a:rPr>
              <a:t>Bu bölümde tercih edeceğiniz Üniversite seçimi yapılmaktadır. Eğer tercih etmek istediğiniz Üniversiteyi seçenekler arasında göremiyorsanız ya tercih etmek istediğiniz Üniversite ile ya da o Üniversitenin sizin devam ettiğiniz bölümü ile anlaşmamız bulunmadığını göstermektedir. Teyit etmek için web sayfamızda yer alan Anlaşmalı Üniversiteler sekmesinden kontrolünü sağlayabilirsiniz. İşlemler tamamlandıktan sonra </a:t>
            </a:r>
            <a:r>
              <a:rPr lang="tr-TR" sz="2000" dirty="0">
                <a:solidFill>
                  <a:schemeClr val="bg1"/>
                </a:solidFill>
                <a:highlight>
                  <a:srgbClr val="008000"/>
                </a:highlight>
                <a:latin typeface="Arabic Typesetting" panose="03020402040406030203" pitchFamily="66" charset="-78"/>
                <a:cs typeface="Arabic Typesetting" panose="03020402040406030203" pitchFamily="66" charset="-78"/>
              </a:rPr>
              <a:t>Kaydet ve Sonraki Adıma Geç </a:t>
            </a:r>
            <a:r>
              <a:rPr lang="tr-TR" sz="2000" dirty="0">
                <a:latin typeface="Arabic Typesetting" panose="03020402040406030203" pitchFamily="66" charset="-78"/>
                <a:cs typeface="Arabic Typesetting" panose="03020402040406030203" pitchFamily="66" charset="-78"/>
              </a:rPr>
              <a:t>butonu tıklanmalıdır.</a:t>
            </a:r>
          </a:p>
        </p:txBody>
      </p:sp>
      <p:pic>
        <p:nvPicPr>
          <p:cNvPr id="5" name="İçerik Yer Tutucusu 4" descr="ekran görüntüsü içeren bir resim&#10;&#10;Çok yüksek güvenilirlikle oluşturulmuş açıklama">
            <a:extLst>
              <a:ext uri="{FF2B5EF4-FFF2-40B4-BE49-F238E27FC236}">
                <a16:creationId xmlns:a16="http://schemas.microsoft.com/office/drawing/2014/main" id="{24D995C7-B098-42F1-9CB5-874A38E82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581128"/>
          </a:xfrm>
        </p:spPr>
      </p:pic>
    </p:spTree>
    <p:extLst>
      <p:ext uri="{BB962C8B-B14F-4D97-AF65-F5344CB8AC3E}">
        <p14:creationId xmlns:p14="http://schemas.microsoft.com/office/powerpoint/2010/main" val="3005274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a:extLst>
              <a:ext uri="{FF2B5EF4-FFF2-40B4-BE49-F238E27FC236}">
                <a16:creationId xmlns:a16="http://schemas.microsoft.com/office/drawing/2014/main" id="{590657DE-F982-4B1B-8D94-99C5DB09AEA0}"/>
              </a:ext>
            </a:extLst>
          </p:cNvPr>
          <p:cNvSpPr>
            <a:spLocks noGrp="1"/>
          </p:cNvSpPr>
          <p:nvPr>
            <p:ph type="title"/>
          </p:nvPr>
        </p:nvSpPr>
        <p:spPr>
          <a:xfrm>
            <a:off x="395535" y="4692362"/>
            <a:ext cx="8424937" cy="1544950"/>
          </a:xfrm>
        </p:spPr>
        <p:txBody>
          <a:bodyPr>
            <a:normAutofit/>
          </a:bodyPr>
          <a:lstStyle/>
          <a:p>
            <a:r>
              <a:rPr lang="tr-TR" sz="2400" dirty="0">
                <a:latin typeface="Arabic Typesetting" panose="03020402040406030203" pitchFamily="66" charset="-78"/>
                <a:cs typeface="Arabic Typesetting" panose="03020402040406030203" pitchFamily="66" charset="-78"/>
              </a:rPr>
              <a:t>Tüm bilgileri eksiksiz ve tam girdiğinizi onaylamak için kutucuğu işaretleyerek başvurunuzu tamamlayabilirsiniz. Daha sonra açılacak olan ekrandan başvurunuz çıktısını alarak 1. Aşamada hazırladığınız evraklarla beraber Farabi Kurum Koordinatörlüğüne teslim ederek başvurunuzu gerçekleştirebilirsiniz.</a:t>
            </a:r>
          </a:p>
        </p:txBody>
      </p:sp>
      <p:pic>
        <p:nvPicPr>
          <p:cNvPr id="6" name="İçerik Yer Tutucusu 5" descr="ekran görüntüsü içeren bir resim&#10;&#10;Çok yüksek güvenilirlikle oluşturulmuş açıklama">
            <a:extLst>
              <a:ext uri="{FF2B5EF4-FFF2-40B4-BE49-F238E27FC236}">
                <a16:creationId xmlns:a16="http://schemas.microsoft.com/office/drawing/2014/main" id="{AC09800F-2356-40F0-B179-9D8BB12A0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39" y="0"/>
            <a:ext cx="9208151" cy="4581128"/>
          </a:xfrm>
        </p:spPr>
      </p:pic>
    </p:spTree>
    <p:extLst>
      <p:ext uri="{BB962C8B-B14F-4D97-AF65-F5344CB8AC3E}">
        <p14:creationId xmlns:p14="http://schemas.microsoft.com/office/powerpoint/2010/main" val="7600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EACD9B-AB81-4C6D-8835-0723C9CE0A85}"/>
              </a:ext>
            </a:extLst>
          </p:cNvPr>
          <p:cNvSpPr>
            <a:spLocks noGrp="1"/>
          </p:cNvSpPr>
          <p:nvPr>
            <p:ph idx="1"/>
          </p:nvPr>
        </p:nvSpPr>
        <p:spPr>
          <a:xfrm>
            <a:off x="899592" y="1916832"/>
            <a:ext cx="8136904" cy="4565073"/>
          </a:xfrm>
        </p:spPr>
        <p:txBody>
          <a:bodyPr>
            <a:normAutofit/>
          </a:bodyPr>
          <a:lstStyle/>
          <a:p>
            <a:pPr marL="292608" lvl="1" indent="0">
              <a:buNone/>
            </a:pPr>
            <a:r>
              <a:rPr lang="tr-TR" sz="2400" dirty="0">
                <a:solidFill>
                  <a:schemeClr val="tx1"/>
                </a:solidFill>
                <a:latin typeface="Arabic Typesetting" panose="03020402040406030203" pitchFamily="66" charset="-78"/>
                <a:cs typeface="Arabic Typesetting" panose="03020402040406030203" pitchFamily="66" charset="-78"/>
              </a:rPr>
              <a:t>Online Başvuruyu tamamladıktan sonra Aday Öğrenci Başvuru Formunu yazdırıp aşağıdaki eklerle birlikte Ofise teslim etmeniz gerekmektedir.</a:t>
            </a:r>
          </a:p>
          <a:p>
            <a:pPr marL="578358" lvl="1" indent="-285750"/>
            <a:r>
              <a:rPr lang="tr-TR" sz="2400" dirty="0">
                <a:solidFill>
                  <a:schemeClr val="tx1"/>
                </a:solidFill>
                <a:latin typeface="Arabic Typesetting" panose="03020402040406030203" pitchFamily="66" charset="-78"/>
                <a:cs typeface="Arabic Typesetting" panose="03020402040406030203" pitchFamily="66" charset="-78"/>
              </a:rPr>
              <a:t>Öğrenci Belgesi 2 ad. </a:t>
            </a:r>
          </a:p>
          <a:p>
            <a:pPr marL="578358" lvl="1" indent="-285750"/>
            <a:r>
              <a:rPr lang="tr-TR" sz="2400" dirty="0">
                <a:solidFill>
                  <a:schemeClr val="tx1"/>
                </a:solidFill>
                <a:latin typeface="Arabic Typesetting" panose="03020402040406030203" pitchFamily="66" charset="-78"/>
                <a:cs typeface="Arabic Typesetting" panose="03020402040406030203" pitchFamily="66" charset="-78"/>
              </a:rPr>
              <a:t>Transkript 2 ad.</a:t>
            </a:r>
          </a:p>
          <a:p>
            <a:pPr marL="578358" lvl="1" indent="-285750"/>
            <a:r>
              <a:rPr lang="tr-TR" sz="2400" dirty="0">
                <a:solidFill>
                  <a:schemeClr val="tx1"/>
                </a:solidFill>
                <a:latin typeface="Arabic Typesetting" panose="03020402040406030203" pitchFamily="66" charset="-78"/>
                <a:cs typeface="Arabic Typesetting" panose="03020402040406030203" pitchFamily="66" charset="-78"/>
              </a:rPr>
              <a:t>Nüfus Cüzdanı </a:t>
            </a:r>
            <a:r>
              <a:rPr lang="tr-TR" sz="2400" dirty="0" err="1">
                <a:solidFill>
                  <a:schemeClr val="tx1"/>
                </a:solidFill>
                <a:latin typeface="Arabic Typesetting" panose="03020402040406030203" pitchFamily="66" charset="-78"/>
                <a:cs typeface="Arabic Typesetting" panose="03020402040406030203" pitchFamily="66" charset="-78"/>
              </a:rPr>
              <a:t>Fotokobisi</a:t>
            </a:r>
            <a:r>
              <a:rPr lang="tr-TR" sz="2400" dirty="0">
                <a:solidFill>
                  <a:schemeClr val="tx1"/>
                </a:solidFill>
                <a:latin typeface="Arabic Typesetting" panose="03020402040406030203" pitchFamily="66" charset="-78"/>
                <a:cs typeface="Arabic Typesetting" panose="03020402040406030203" pitchFamily="66" charset="-78"/>
              </a:rPr>
              <a:t> 2 ad.</a:t>
            </a:r>
          </a:p>
          <a:p>
            <a:pPr marL="578358" lvl="1" indent="-285750"/>
            <a:r>
              <a:rPr lang="tr-TR" sz="2400" dirty="0">
                <a:solidFill>
                  <a:schemeClr val="tx1"/>
                </a:solidFill>
                <a:latin typeface="Arabic Typesetting" panose="03020402040406030203" pitchFamily="66" charset="-78"/>
                <a:cs typeface="Arabic Typesetting" panose="03020402040406030203" pitchFamily="66" charset="-78"/>
              </a:rPr>
              <a:t>Yabancı Dilde Eğitim alanlar için Dil Puanı Gösterir Belge 2 ad.</a:t>
            </a:r>
          </a:p>
          <a:p>
            <a:pPr marL="292608" lvl="1" indent="0">
              <a:buNone/>
            </a:pPr>
            <a:r>
              <a:rPr lang="tr-TR" sz="2400" dirty="0">
                <a:solidFill>
                  <a:schemeClr val="tx1"/>
                </a:solidFill>
                <a:latin typeface="Arabic Typesetting" panose="03020402040406030203" pitchFamily="66" charset="-78"/>
                <a:cs typeface="Arabic Typesetting" panose="03020402040406030203" pitchFamily="66" charset="-78"/>
              </a:rPr>
              <a:t>bilgisayar ortamında doldurarak hazırlanmalıdır.</a:t>
            </a:r>
            <a:endParaRPr lang="tr-TR" sz="1600" dirty="0">
              <a:solidFill>
                <a:schemeClr val="tx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94C5BDBD-CB3D-40E9-8160-EDDD1FF5927D}"/>
              </a:ext>
            </a:extLst>
          </p:cNvPr>
          <p:cNvSpPr>
            <a:spLocks noGrp="1"/>
          </p:cNvSpPr>
          <p:nvPr>
            <p:ph type="dt" sz="half" idx="10"/>
          </p:nvPr>
        </p:nvSpPr>
        <p:spPr>
          <a:xfrm>
            <a:off x="4023151" y="6459785"/>
            <a:ext cx="1301528" cy="365125"/>
          </a:xfrm>
        </p:spPr>
        <p:txBody>
          <a:bodyPr>
            <a:normAutofit/>
          </a:bodyPr>
          <a:lstStyle/>
          <a:p>
            <a:pPr algn="r">
              <a:spcAft>
                <a:spcPts val="600"/>
              </a:spcAft>
            </a:pPr>
            <a:fld id="{EAA82827-0E71-49D6-AF90-B915CFD0BF5C}" type="datetime1">
              <a:rPr lang="tr-TR" smtClean="0"/>
              <a:pPr algn="r">
                <a:spcAft>
                  <a:spcPts val="600"/>
                </a:spcAft>
              </a:pPr>
              <a:t>8.03.2018</a:t>
            </a:fld>
            <a:endParaRPr lang="tr-TR"/>
          </a:p>
        </p:txBody>
      </p:sp>
      <p:sp>
        <p:nvSpPr>
          <p:cNvPr id="5" name="Alt Bilgi Yer Tutucusu 4">
            <a:extLst>
              <a:ext uri="{FF2B5EF4-FFF2-40B4-BE49-F238E27FC236}">
                <a16:creationId xmlns:a16="http://schemas.microsoft.com/office/drawing/2014/main" id="{5CBE1A10-0366-4B96-A622-029151856519}"/>
              </a:ext>
            </a:extLst>
          </p:cNvPr>
          <p:cNvSpPr>
            <a:spLocks noGrp="1"/>
          </p:cNvSpPr>
          <p:nvPr>
            <p:ph type="ftr" sz="quarter" idx="11"/>
          </p:nvPr>
        </p:nvSpPr>
        <p:spPr>
          <a:xfrm>
            <a:off x="469245" y="6409252"/>
            <a:ext cx="1969421" cy="365125"/>
          </a:xfrm>
        </p:spPr>
        <p:txBody>
          <a:bodyPr>
            <a:normAutofit/>
          </a:bodyPr>
          <a:lstStyle/>
          <a:p>
            <a:pPr algn="l">
              <a:spcAft>
                <a:spcPts val="600"/>
              </a:spcAft>
            </a:pPr>
            <a:r>
              <a:rPr lang="tr-TR" dirty="0"/>
              <a:t>gokhanozdemir@karabuk.edu.tr</a:t>
            </a:r>
          </a:p>
        </p:txBody>
      </p:sp>
      <p:sp>
        <p:nvSpPr>
          <p:cNvPr id="6" name="Slayt Numarası Yer Tutucusu 5">
            <a:extLst>
              <a:ext uri="{FF2B5EF4-FFF2-40B4-BE49-F238E27FC236}">
                <a16:creationId xmlns:a16="http://schemas.microsoft.com/office/drawing/2014/main" id="{848B6D06-6D9F-49E0-8C5E-B2E570E906DB}"/>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solidFill>
                  <a:schemeClr val="tx2"/>
                </a:solidFill>
              </a:rPr>
              <a:pPr>
                <a:spcAft>
                  <a:spcPts val="600"/>
                </a:spcAft>
              </a:pPr>
              <a:t>22</a:t>
            </a:fld>
            <a:endParaRPr lang="tr-TR">
              <a:solidFill>
                <a:schemeClr val="tx2"/>
              </a:solidFill>
            </a:endParaRPr>
          </a:p>
        </p:txBody>
      </p:sp>
      <p:pic>
        <p:nvPicPr>
          <p:cNvPr id="7" name="Resim 6">
            <a:extLst>
              <a:ext uri="{FF2B5EF4-FFF2-40B4-BE49-F238E27FC236}">
                <a16:creationId xmlns:a16="http://schemas.microsoft.com/office/drawing/2014/main" id="{4D2709F1-3B30-4278-8342-006B10BC0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76094"/>
            <a:ext cx="7725794" cy="1108689"/>
          </a:xfrm>
          <a:prstGeom prst="rect">
            <a:avLst/>
          </a:prstGeom>
        </p:spPr>
      </p:pic>
    </p:spTree>
    <p:extLst>
      <p:ext uri="{BB962C8B-B14F-4D97-AF65-F5344CB8AC3E}">
        <p14:creationId xmlns:p14="http://schemas.microsoft.com/office/powerpoint/2010/main" val="3380003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C7C08A-1120-4F21-AE66-C263304AD879}"/>
              </a:ext>
            </a:extLst>
          </p:cNvPr>
          <p:cNvSpPr>
            <a:spLocks noGrp="1"/>
          </p:cNvSpPr>
          <p:nvPr>
            <p:ph type="title"/>
          </p:nvPr>
        </p:nvSpPr>
        <p:spPr/>
        <p:txBody>
          <a:bodyPr>
            <a:normAutofit/>
          </a:bodyPr>
          <a:lstStyle/>
          <a:p>
            <a:pPr algn="ctr"/>
            <a:r>
              <a:rPr lang="tr-TR"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  BAŞVURULARIN DEĞERLENDİRLMESİ</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183743E3-E9B2-4548-991C-7DD9B1B83257}"/>
              </a:ext>
            </a:extLst>
          </p:cNvPr>
          <p:cNvSpPr>
            <a:spLocks noGrp="1"/>
          </p:cNvSpPr>
          <p:nvPr>
            <p:ph idx="1"/>
          </p:nvPr>
        </p:nvSpPr>
        <p:spPr>
          <a:xfrm>
            <a:off x="822959" y="2204864"/>
            <a:ext cx="7543801" cy="4023360"/>
          </a:xfrm>
        </p:spPr>
        <p:txBody>
          <a:bodyPr>
            <a:normAutofit/>
          </a:bodyPr>
          <a:lstStyle/>
          <a:p>
            <a:pPr algn="just"/>
            <a:r>
              <a:rPr lang="tr-TR" sz="2400" dirty="0">
                <a:solidFill>
                  <a:schemeClr val="tx1"/>
                </a:solidFill>
                <a:latin typeface="Arabic Typesetting" panose="03020402040406030203" pitchFamily="66" charset="-78"/>
                <a:cs typeface="Arabic Typesetting" panose="03020402040406030203" pitchFamily="66" charset="-78"/>
              </a:rPr>
              <a:t>İlk olarak gidilecek yükseköğretim kurumunun eğitim dili Türkçe ise değerlendirmede, başvurusu geçerli öğrencilerin not ortalamalarına göre sıralama yapılarak, her bir program için belirlenen kontenjanlar dikkate alınıp seçim yapılır. Gidilecek yükseköğretim kurumunda seçilen bölüm tamamen ya da kısmen yabancı dilde eğitim-öğretim yapıyor ise, değerlendirmede başvuru şartlarına sahip, başvuruda bulunan öğrencilerin not ortalamasının % 50’si ile eğitimde kullanılan yabancı dile ilişkin seviyesini gösteren yabancı dil puanlarının % 50’sinin toplamı ile sıralama yapılarak seçim gerçekleştirilir. Bölümlerinizin belirlediği ve İkili anlaşmalarda yer alan öğrenci kontenjanları ise seçimlerdeki en büyük etkendir.</a:t>
            </a:r>
            <a:endParaRPr lang="tr-TR" sz="2400" dirty="0">
              <a:solidFill>
                <a:schemeClr val="tx1"/>
              </a:solidFill>
            </a:endParaRPr>
          </a:p>
        </p:txBody>
      </p:sp>
      <p:sp>
        <p:nvSpPr>
          <p:cNvPr id="4" name="Veri Yer Tutucusu 3">
            <a:extLst>
              <a:ext uri="{FF2B5EF4-FFF2-40B4-BE49-F238E27FC236}">
                <a16:creationId xmlns:a16="http://schemas.microsoft.com/office/drawing/2014/main" id="{46647AED-2235-41F8-954D-096019473551}"/>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664007A4-EFC3-434F-AE0C-2DDF254B3559}"/>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23259D92-7B9B-42D3-AAD2-367249E702E6}"/>
              </a:ext>
            </a:extLst>
          </p:cNvPr>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1475895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2DB051-8BC8-42E8-AEC3-E27C3566520C}"/>
              </a:ext>
            </a:extLst>
          </p:cNvPr>
          <p:cNvSpPr>
            <a:spLocks noGrp="1"/>
          </p:cNvSpPr>
          <p:nvPr>
            <p:ph type="title"/>
          </p:nvPr>
        </p:nvSpPr>
        <p:spPr/>
        <p:txBody>
          <a:bodyPr>
            <a:normAutofit fontScale="90000"/>
          </a:bodyPr>
          <a:lstStyle/>
          <a:p>
            <a:pPr algn="ctr"/>
            <a:r>
              <a:rPr lang="tr-TR" b="1" dirty="0">
                <a:solidFill>
                  <a:schemeClr val="accent1">
                    <a:lumMod val="75000"/>
                  </a:schemeClr>
                </a:solidFill>
                <a:latin typeface="Arabic Typesetting" panose="03020402040406030203" pitchFamily="66" charset="-78"/>
                <a:cs typeface="Arabic Typesetting" panose="03020402040406030203" pitchFamily="66" charset="-78"/>
              </a:rPr>
              <a:t>BAŞVURUSU ÖNKABUL EDİLENLERDEN İSTENİLEN BELGELER?</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68FDE703-9DC2-422A-8589-728E590FA294}"/>
              </a:ext>
            </a:extLst>
          </p:cNvPr>
          <p:cNvSpPr>
            <a:spLocks noGrp="1"/>
          </p:cNvSpPr>
          <p:nvPr>
            <p:ph idx="1"/>
          </p:nvPr>
        </p:nvSpPr>
        <p:spPr>
          <a:xfrm>
            <a:off x="822959" y="1916832"/>
            <a:ext cx="7543801" cy="4023360"/>
          </a:xfrm>
        </p:spPr>
        <p:txBody>
          <a:bodyPr/>
          <a:lstStyle/>
          <a:p>
            <a:r>
              <a:rPr lang="tr-TR" dirty="0">
                <a:solidFill>
                  <a:schemeClr val="tx1"/>
                </a:solidFill>
                <a:latin typeface="Arabic Typesetting" panose="03020402040406030203" pitchFamily="66" charset="-78"/>
                <a:cs typeface="Arabic Typesetting" panose="03020402040406030203" pitchFamily="66" charset="-78"/>
              </a:rPr>
              <a:t>Karşı kurum tarafından kabul edilen öğrenciler </a:t>
            </a:r>
            <a:r>
              <a:rPr lang="tr-TR" sz="2800" b="1" dirty="0">
                <a:solidFill>
                  <a:schemeClr val="tx1"/>
                </a:solidFill>
                <a:latin typeface="Arabic Typesetting" panose="03020402040406030203" pitchFamily="66" charset="-78"/>
                <a:cs typeface="Arabic Typesetting" panose="03020402040406030203" pitchFamily="66" charset="-78"/>
              </a:rPr>
              <a:t>2 Mayıs 2018 Çarşamba </a:t>
            </a:r>
            <a:r>
              <a:rPr lang="tr-TR" dirty="0">
                <a:solidFill>
                  <a:schemeClr val="tx1"/>
                </a:solidFill>
                <a:latin typeface="Arabic Typesetting" panose="03020402040406030203" pitchFamily="66" charset="-78"/>
                <a:cs typeface="Arabic Typesetting" panose="03020402040406030203" pitchFamily="66" charset="-78"/>
              </a:rPr>
              <a:t>gününe kadar  Koordinatörlüğümüz WEB sayfasından ulaşabilecekleri</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Başvuru Formu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Çalışma ve Bildirim Dilekçesi 1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Beyannamesi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Taahhütnamesi 2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Öğrenci Yükümlülük Sözleşmesi 6 Adet</a:t>
            </a:r>
          </a:p>
          <a:p>
            <a:pPr marL="342900" indent="-342900">
              <a:buFont typeface="Arial" panose="020B0604020202020204" pitchFamily="34" charset="0"/>
              <a:buChar char="•"/>
            </a:pPr>
            <a:r>
              <a:rPr lang="tr-TR" dirty="0">
                <a:solidFill>
                  <a:schemeClr val="tx1"/>
                </a:solidFill>
                <a:latin typeface="Arabic Typesetting" panose="03020402040406030203" pitchFamily="66" charset="-78"/>
                <a:cs typeface="Arabic Typesetting" panose="03020402040406030203" pitchFamily="66" charset="-78"/>
              </a:rPr>
              <a:t>Öğrenim Protokolünü </a:t>
            </a:r>
            <a:r>
              <a:rPr lang="tr-TR" b="1" dirty="0">
                <a:solidFill>
                  <a:srgbClr val="FF0000"/>
                </a:solidFill>
                <a:latin typeface="Arabic Typesetting" panose="03020402040406030203" pitchFamily="66" charset="-78"/>
                <a:cs typeface="Arabic Typesetting" panose="03020402040406030203" pitchFamily="66" charset="-78"/>
              </a:rPr>
              <a:t>!!!!!! ( Öncelik olarak kesinlikle AKTS ile hazırlanmalıdır) !!!!!!</a:t>
            </a:r>
          </a:p>
          <a:p>
            <a:r>
              <a:rPr lang="tr-TR" dirty="0">
                <a:solidFill>
                  <a:schemeClr val="tx1"/>
                </a:solidFill>
                <a:latin typeface="Arabic Typesetting" panose="03020402040406030203" pitchFamily="66" charset="-78"/>
                <a:cs typeface="Arabic Typesetting" panose="03020402040406030203" pitchFamily="66" charset="-78"/>
              </a:rPr>
              <a:t>       hazırlayıp Farabi Kurum Koordinatörlüğüne teslim etmeleri gerekmektedir.</a:t>
            </a:r>
            <a:endParaRPr lang="tr-TR" dirty="0">
              <a:solidFill>
                <a:schemeClr val="tx1"/>
              </a:solidFill>
            </a:endParaRPr>
          </a:p>
        </p:txBody>
      </p:sp>
      <p:sp>
        <p:nvSpPr>
          <p:cNvPr id="4" name="Veri Yer Tutucusu 3">
            <a:extLst>
              <a:ext uri="{FF2B5EF4-FFF2-40B4-BE49-F238E27FC236}">
                <a16:creationId xmlns:a16="http://schemas.microsoft.com/office/drawing/2014/main" id="{66846B55-A1A0-4552-AE52-D7965468A72F}"/>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D028A165-0E29-42AC-B332-0D5CF641C021}"/>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304092CF-48FC-4588-964A-D3CA22DAAB91}"/>
              </a:ext>
            </a:extLst>
          </p:cNvPr>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224123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2DB051-8BC8-42E8-AEC3-E27C3566520C}"/>
              </a:ext>
            </a:extLst>
          </p:cNvPr>
          <p:cNvSpPr>
            <a:spLocks noGrp="1"/>
          </p:cNvSpPr>
          <p:nvPr>
            <p:ph type="title"/>
          </p:nvPr>
        </p:nvSpPr>
        <p:spPr>
          <a:xfrm>
            <a:off x="822960" y="286604"/>
            <a:ext cx="7543800" cy="1450757"/>
          </a:xfrm>
        </p:spPr>
        <p:txBody>
          <a:bodyPr>
            <a:normAutofit fontScale="90000"/>
          </a:bodyPr>
          <a:lstStyle/>
          <a:p>
            <a:pPr algn="ctr"/>
            <a:r>
              <a:rPr lang="tr-TR" b="1">
                <a:solidFill>
                  <a:schemeClr val="accent1">
                    <a:lumMod val="75000"/>
                  </a:schemeClr>
                </a:solidFill>
                <a:latin typeface="Arabic Typesetting" panose="03020402040406030203" pitchFamily="66" charset="-78"/>
                <a:cs typeface="Arabic Typesetting" panose="03020402040406030203" pitchFamily="66" charset="-78"/>
              </a:rPr>
              <a:t>BAŞVURUSU ÖNKABUL EDİLENLERDEN İSTENİLEN BELGELER?</a:t>
            </a:r>
            <a:endParaRPr lang="tr-TR" dirty="0">
              <a:solidFill>
                <a:schemeClr val="accent1">
                  <a:lumMod val="75000"/>
                </a:schemeClr>
              </a:solidFill>
            </a:endParaRPr>
          </a:p>
        </p:txBody>
      </p:sp>
      <p:sp>
        <p:nvSpPr>
          <p:cNvPr id="3" name="İçerik Yer Tutucusu 2">
            <a:extLst>
              <a:ext uri="{FF2B5EF4-FFF2-40B4-BE49-F238E27FC236}">
                <a16:creationId xmlns:a16="http://schemas.microsoft.com/office/drawing/2014/main" id="{68FDE703-9DC2-422A-8589-728E590FA294}"/>
              </a:ext>
            </a:extLst>
          </p:cNvPr>
          <p:cNvSpPr>
            <a:spLocks noGrp="1"/>
          </p:cNvSpPr>
          <p:nvPr>
            <p:ph idx="1"/>
          </p:nvPr>
        </p:nvSpPr>
        <p:spPr>
          <a:xfrm>
            <a:off x="3923928" y="1916832"/>
            <a:ext cx="4442832" cy="3952262"/>
          </a:xfrm>
        </p:spPr>
        <p:txBody>
          <a:bodyPr>
            <a:normAutofit lnSpcReduction="10000"/>
          </a:bodyPr>
          <a:lstStyle/>
          <a:p>
            <a:pPr algn="just"/>
            <a:r>
              <a:rPr lang="tr-TR" sz="2400" dirty="0">
                <a:solidFill>
                  <a:schemeClr val="tx1"/>
                </a:solidFill>
                <a:latin typeface="Arabic Typesetting" panose="03020402040406030203" pitchFamily="66" charset="-78"/>
                <a:cs typeface="Arabic Typesetting" panose="03020402040406030203" pitchFamily="66" charset="-78"/>
              </a:rPr>
              <a:t>Karabük Üniversitesi için, varsa öğrenim harcınızı (</a:t>
            </a:r>
            <a:r>
              <a:rPr lang="tr-TR" sz="2400" dirty="0" err="1">
                <a:solidFill>
                  <a:schemeClr val="tx1"/>
                </a:solidFill>
                <a:latin typeface="Arabic Typesetting" panose="03020402040406030203" pitchFamily="66" charset="-78"/>
                <a:cs typeface="Arabic Typesetting" panose="03020402040406030203" pitchFamily="66" charset="-78"/>
              </a:rPr>
              <a:t>Örn</a:t>
            </a:r>
            <a:r>
              <a:rPr lang="tr-TR" sz="2400" dirty="0">
                <a:solidFill>
                  <a:schemeClr val="tx1"/>
                </a:solidFill>
                <a:latin typeface="Arabic Typesetting" panose="03020402040406030203" pitchFamily="66" charset="-78"/>
                <a:cs typeface="Arabic Typesetting" panose="03020402040406030203" pitchFamily="66" charset="-78"/>
              </a:rPr>
              <a:t>: II. Öğretim Öğrencileri) yatırıp ders seçimi yapmaksızın sisteminizi aktif hale getirmelisiniz. Gittiğiniz kurumun da ise kayıt tarihlerini web sayfasından takip etmeli belirtilen tarihlerden hazırlamış olduğunuz öğrenim protokolü ile ders kayıt işlemini gerçekleştirmelisiniz. Ekle-Sil Formu hazırlaman gerekiyorsa geç kalmadan KBÜ Farabi Koordinatörlüğüne ve Bölüm Koordinatörüne bilgi verip belgeni kabul eden kuruma etmelisin. Çünkü </a:t>
            </a:r>
            <a:r>
              <a:rPr lang="tr-TR" sz="2400" dirty="0" err="1">
                <a:solidFill>
                  <a:schemeClr val="tx1"/>
                </a:solidFill>
                <a:latin typeface="Arabic Typesetting" panose="03020402040406030203" pitchFamily="66" charset="-78"/>
                <a:cs typeface="Arabic Typesetting" panose="03020402040406030203" pitchFamily="66" charset="-78"/>
              </a:rPr>
              <a:t>KBÜ’de</a:t>
            </a:r>
            <a:r>
              <a:rPr lang="tr-TR" sz="2400" dirty="0">
                <a:solidFill>
                  <a:schemeClr val="tx1"/>
                </a:solidFill>
                <a:latin typeface="Arabic Typesetting" panose="03020402040406030203" pitchFamily="66" charset="-78"/>
                <a:cs typeface="Arabic Typesetting" panose="03020402040406030203" pitchFamily="66" charset="-78"/>
              </a:rPr>
              <a:t> Fakülte Yönetim Kurulu alınarak ders değişikliğinizin </a:t>
            </a:r>
            <a:r>
              <a:rPr lang="tr-TR" sz="2400" dirty="0" err="1">
                <a:solidFill>
                  <a:schemeClr val="tx1"/>
                </a:solidFill>
                <a:latin typeface="Arabic Typesetting" panose="03020402040406030203" pitchFamily="66" charset="-78"/>
                <a:cs typeface="Arabic Typesetting" panose="03020402040406030203" pitchFamily="66" charset="-78"/>
              </a:rPr>
              <a:t>UBYS’ye</a:t>
            </a:r>
            <a:r>
              <a:rPr lang="tr-TR" sz="2400" dirty="0">
                <a:solidFill>
                  <a:schemeClr val="tx1"/>
                </a:solidFill>
                <a:latin typeface="Arabic Typesetting" panose="03020402040406030203" pitchFamily="66" charset="-78"/>
                <a:cs typeface="Arabic Typesetting" panose="03020402040406030203" pitchFamily="66" charset="-78"/>
              </a:rPr>
              <a:t> işlenmesi gerekmektedir.</a:t>
            </a:r>
            <a:endParaRPr lang="tr-TR" sz="2400" dirty="0">
              <a:solidFill>
                <a:schemeClr val="tx1"/>
              </a:solidFill>
            </a:endParaRPr>
          </a:p>
        </p:txBody>
      </p:sp>
      <p:sp>
        <p:nvSpPr>
          <p:cNvPr id="4" name="Veri Yer Tutucusu 3">
            <a:extLst>
              <a:ext uri="{FF2B5EF4-FFF2-40B4-BE49-F238E27FC236}">
                <a16:creationId xmlns:a16="http://schemas.microsoft.com/office/drawing/2014/main" id="{66846B55-A1A0-4552-AE52-D7965468A72F}"/>
              </a:ext>
            </a:extLst>
          </p:cNvPr>
          <p:cNvSpPr>
            <a:spLocks noGrp="1"/>
          </p:cNvSpPr>
          <p:nvPr>
            <p:ph type="dt" sz="half" idx="10"/>
          </p:nvPr>
        </p:nvSpPr>
        <p:spPr>
          <a:xfrm>
            <a:off x="822961" y="6459786"/>
            <a:ext cx="1854203" cy="365125"/>
          </a:xfrm>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D028A165-0E29-42AC-B332-0D5CF641C021}"/>
              </a:ext>
            </a:extLst>
          </p:cNvPr>
          <p:cNvSpPr>
            <a:spLocks noGrp="1"/>
          </p:cNvSpPr>
          <p:nvPr>
            <p:ph type="ftr" sz="quarter" idx="11"/>
          </p:nvPr>
        </p:nvSpPr>
        <p:spPr>
          <a:xfrm>
            <a:off x="2764639" y="6459786"/>
            <a:ext cx="3617103" cy="365125"/>
          </a:xfrm>
        </p:spPr>
        <p:txBody>
          <a:bodyPr/>
          <a:lstStyle/>
          <a:p>
            <a:r>
              <a:rPr lang="tr-TR"/>
              <a:t>gokhanozdemir@karabuk.edu.tr</a:t>
            </a:r>
          </a:p>
        </p:txBody>
      </p:sp>
      <p:sp>
        <p:nvSpPr>
          <p:cNvPr id="6" name="Slayt Numarası Yer Tutucusu 5">
            <a:extLst>
              <a:ext uri="{FF2B5EF4-FFF2-40B4-BE49-F238E27FC236}">
                <a16:creationId xmlns:a16="http://schemas.microsoft.com/office/drawing/2014/main" id="{304092CF-48FC-4588-964A-D3CA22DAAB91}"/>
              </a:ext>
            </a:extLst>
          </p:cNvPr>
          <p:cNvSpPr>
            <a:spLocks noGrp="1"/>
          </p:cNvSpPr>
          <p:nvPr>
            <p:ph type="sldNum" sz="quarter" idx="12"/>
          </p:nvPr>
        </p:nvSpPr>
        <p:spPr>
          <a:xfrm>
            <a:off x="7425344" y="6459786"/>
            <a:ext cx="984019" cy="365125"/>
          </a:xfrm>
        </p:spPr>
        <p:txBody>
          <a:bodyPr/>
          <a:lstStyle/>
          <a:p>
            <a:fld id="{F302176B-0E47-46AC-8F43-DAB4B8A37D06}" type="slidenum">
              <a:rPr lang="tr-TR" smtClean="0"/>
              <a:t>25</a:t>
            </a:fld>
            <a:endParaRPr lang="tr-TR"/>
          </a:p>
        </p:txBody>
      </p:sp>
      <p:pic>
        <p:nvPicPr>
          <p:cNvPr id="8" name="Resim 7">
            <a:extLst>
              <a:ext uri="{FF2B5EF4-FFF2-40B4-BE49-F238E27FC236}">
                <a16:creationId xmlns:a16="http://schemas.microsoft.com/office/drawing/2014/main" id="{55D475C2-EFD0-4068-8747-FA430F0C3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63337"/>
            <a:ext cx="3617103" cy="4059344"/>
          </a:xfrm>
          <a:prstGeom prst="rect">
            <a:avLst/>
          </a:prstGeom>
        </p:spPr>
      </p:pic>
    </p:spTree>
    <p:extLst>
      <p:ext uri="{BB962C8B-B14F-4D97-AF65-F5344CB8AC3E}">
        <p14:creationId xmlns:p14="http://schemas.microsoft.com/office/powerpoint/2010/main" val="391184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a16="http://schemas.microsoft.com/office/drawing/2014/main" id="{1BA13B14-C639-42E9-95A9-E66502741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4518974"/>
          </a:xfrm>
          <a:prstGeom prst="rect">
            <a:avLst/>
          </a:prstGeom>
        </p:spPr>
      </p:pic>
      <p:sp>
        <p:nvSpPr>
          <p:cNvPr id="4" name="Veri Yer Tutucusu 3">
            <a:extLst>
              <a:ext uri="{FF2B5EF4-FFF2-40B4-BE49-F238E27FC236}">
                <a16:creationId xmlns:a16="http://schemas.microsoft.com/office/drawing/2014/main" id="{32741C35-491C-4617-8D4D-A418AD1FB4D6}"/>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B5419F08-E32A-4BD0-B03B-27D316EE4C48}"/>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45BD735A-CFB2-4224-BB00-69C1F185B514}"/>
              </a:ext>
            </a:extLst>
          </p:cNvPr>
          <p:cNvSpPr>
            <a:spLocks noGrp="1"/>
          </p:cNvSpPr>
          <p:nvPr>
            <p:ph type="sldNum" sz="quarter" idx="12"/>
          </p:nvPr>
        </p:nvSpPr>
        <p:spPr/>
        <p:txBody>
          <a:bodyPr/>
          <a:lstStyle/>
          <a:p>
            <a:fld id="{F302176B-0E47-46AC-8F43-DAB4B8A37D06}" type="slidenum">
              <a:rPr lang="tr-TR" smtClean="0"/>
              <a:t>26</a:t>
            </a:fld>
            <a:endParaRPr lang="tr-TR"/>
          </a:p>
        </p:txBody>
      </p:sp>
      <p:pic>
        <p:nvPicPr>
          <p:cNvPr id="8" name="Resim 7">
            <a:extLst>
              <a:ext uri="{FF2B5EF4-FFF2-40B4-BE49-F238E27FC236}">
                <a16:creationId xmlns:a16="http://schemas.microsoft.com/office/drawing/2014/main" id="{0475803D-BABF-47BC-BADA-4E02189EC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03448"/>
            <a:ext cx="7920880" cy="7920880"/>
          </a:xfrm>
          <a:prstGeom prst="rect">
            <a:avLst/>
          </a:prstGeom>
        </p:spPr>
      </p:pic>
    </p:spTree>
    <p:extLst>
      <p:ext uri="{BB962C8B-B14F-4D97-AF65-F5344CB8AC3E}">
        <p14:creationId xmlns:p14="http://schemas.microsoft.com/office/powerpoint/2010/main" val="1550245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6C17EF-FDB0-46BA-A24C-4F158D0DD090}"/>
              </a:ext>
            </a:extLst>
          </p:cNvPr>
          <p:cNvSpPr>
            <a:spLocks noGrp="1"/>
          </p:cNvSpPr>
          <p:nvPr>
            <p:ph type="ctrTitle"/>
          </p:nvPr>
        </p:nvSpPr>
        <p:spPr>
          <a:xfrm>
            <a:off x="788433" y="2492896"/>
            <a:ext cx="7543800" cy="1728192"/>
          </a:xfrm>
        </p:spPr>
        <p:txBody>
          <a:bodyPr>
            <a:normAutofit fontScale="90000"/>
          </a:bodyPr>
          <a:lstStyle/>
          <a:p>
            <a:pPr algn="ctr"/>
            <a:r>
              <a:rPr lang="tr-TR" sz="13800" b="1" dirty="0">
                <a:solidFill>
                  <a:srgbClr val="0070C0"/>
                </a:solidFill>
                <a:latin typeface="Arabic Typesetting" panose="03020402040406030203" pitchFamily="66" charset="-78"/>
                <a:cs typeface="Arabic Typesetting" panose="03020402040406030203" pitchFamily="66" charset="-78"/>
              </a:rPr>
              <a:t>TEŞEKKÜRLER</a:t>
            </a:r>
          </a:p>
        </p:txBody>
      </p:sp>
      <p:sp>
        <p:nvSpPr>
          <p:cNvPr id="4" name="Veri Yer Tutucusu 3">
            <a:extLst>
              <a:ext uri="{FF2B5EF4-FFF2-40B4-BE49-F238E27FC236}">
                <a16:creationId xmlns:a16="http://schemas.microsoft.com/office/drawing/2014/main" id="{54DA18AB-8B75-4F86-B3E5-8234C6B71947}"/>
              </a:ext>
            </a:extLst>
          </p:cNvPr>
          <p:cNvSpPr>
            <a:spLocks noGrp="1"/>
          </p:cNvSpPr>
          <p:nvPr>
            <p:ph type="dt" sz="half" idx="10"/>
          </p:nvPr>
        </p:nvSpPr>
        <p:spPr/>
        <p:txBody>
          <a:bodyPr/>
          <a:lstStyle/>
          <a:p>
            <a:fld id="{023CFCEC-EA02-40EB-BF2E-C9FF1DFBF460}" type="datetime1">
              <a:rPr lang="tr-TR" smtClean="0"/>
              <a:t>8.03.2018</a:t>
            </a:fld>
            <a:endParaRPr lang="tr-TR"/>
          </a:p>
        </p:txBody>
      </p:sp>
      <p:sp>
        <p:nvSpPr>
          <p:cNvPr id="5" name="Alt Bilgi Yer Tutucusu 4">
            <a:extLst>
              <a:ext uri="{FF2B5EF4-FFF2-40B4-BE49-F238E27FC236}">
                <a16:creationId xmlns:a16="http://schemas.microsoft.com/office/drawing/2014/main" id="{76235C47-0955-4683-A806-6C08442EC4CA}"/>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B3248AD8-B106-4410-9608-79A3C7531D4E}"/>
              </a:ext>
            </a:extLst>
          </p:cNvPr>
          <p:cNvSpPr>
            <a:spLocks noGrp="1"/>
          </p:cNvSpPr>
          <p:nvPr>
            <p:ph type="sldNum" sz="quarter" idx="12"/>
          </p:nvPr>
        </p:nvSpPr>
        <p:spPr/>
        <p:txBody>
          <a:bodyPr/>
          <a:lstStyle/>
          <a:p>
            <a:fld id="{F302176B-0E47-46AC-8F43-DAB4B8A37D06}" type="slidenum">
              <a:rPr lang="tr-TR" smtClean="0"/>
              <a:t>27</a:t>
            </a:fld>
            <a:endParaRPr lang="tr-TR" dirty="0"/>
          </a:p>
        </p:txBody>
      </p:sp>
      <p:sp>
        <p:nvSpPr>
          <p:cNvPr id="7" name="Unvan 1">
            <a:extLst>
              <a:ext uri="{FF2B5EF4-FFF2-40B4-BE49-F238E27FC236}">
                <a16:creationId xmlns:a16="http://schemas.microsoft.com/office/drawing/2014/main" id="{42A4E679-8D12-413C-B396-F2DC2B726B84}"/>
              </a:ext>
            </a:extLst>
          </p:cNvPr>
          <p:cNvSpPr txBox="1">
            <a:spLocks/>
          </p:cNvSpPr>
          <p:nvPr/>
        </p:nvSpPr>
        <p:spPr>
          <a:xfrm>
            <a:off x="788433" y="3212976"/>
            <a:ext cx="7556622" cy="10081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tr-TR" sz="6000" b="1" dirty="0">
              <a:solidFill>
                <a:srgbClr val="0070C0"/>
              </a:solidFill>
              <a:latin typeface="Arabic Typesetting" panose="03020402040406030203" pitchFamily="66" charset="-78"/>
              <a:cs typeface="Arabic Typesetting" panose="03020402040406030203" pitchFamily="66" charset="-78"/>
            </a:endParaRPr>
          </a:p>
        </p:txBody>
      </p:sp>
      <p:sp>
        <p:nvSpPr>
          <p:cNvPr id="8" name="Unvan 1">
            <a:extLst>
              <a:ext uri="{FF2B5EF4-FFF2-40B4-BE49-F238E27FC236}">
                <a16:creationId xmlns:a16="http://schemas.microsoft.com/office/drawing/2014/main" id="{0F15DE27-E41B-4792-BFF2-4A44465B3F5E}"/>
              </a:ext>
            </a:extLst>
          </p:cNvPr>
          <p:cNvSpPr txBox="1">
            <a:spLocks/>
          </p:cNvSpPr>
          <p:nvPr/>
        </p:nvSpPr>
        <p:spPr>
          <a:xfrm>
            <a:off x="839919" y="4365104"/>
            <a:ext cx="7569444" cy="1440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tr-TR" sz="4800" b="1" dirty="0">
                <a:solidFill>
                  <a:schemeClr val="accent5">
                    <a:lumMod val="60000"/>
                    <a:lumOff val="40000"/>
                  </a:schemeClr>
                </a:solidFill>
                <a:latin typeface="Arabic Typesetting" panose="03020402040406030203" pitchFamily="66" charset="-78"/>
                <a:cs typeface="Arabic Typesetting" panose="03020402040406030203" pitchFamily="66" charset="-78"/>
              </a:rPr>
              <a:t>FARABİ OFİS SORUMLUSU</a:t>
            </a:r>
          </a:p>
          <a:p>
            <a:pPr algn="ctr"/>
            <a:r>
              <a:rPr lang="tr-TR" sz="4800" b="1" dirty="0">
                <a:solidFill>
                  <a:srgbClr val="0070C0"/>
                </a:solidFill>
                <a:latin typeface="Arabic Typesetting" panose="03020402040406030203" pitchFamily="66" charset="-78"/>
                <a:cs typeface="Arabic Typesetting" panose="03020402040406030203" pitchFamily="66" charset="-78"/>
              </a:rPr>
              <a:t>Bil. İşl. Gökhan ÖZDEMİR</a:t>
            </a:r>
          </a:p>
        </p:txBody>
      </p:sp>
      <p:pic>
        <p:nvPicPr>
          <p:cNvPr id="10" name="Resim 9">
            <a:extLst>
              <a:ext uri="{FF2B5EF4-FFF2-40B4-BE49-F238E27FC236}">
                <a16:creationId xmlns:a16="http://schemas.microsoft.com/office/drawing/2014/main" id="{BF0AE9BE-87C6-4540-8D94-4A98F1A2A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738" y="0"/>
            <a:ext cx="2564904" cy="2564904"/>
          </a:xfrm>
          <a:prstGeom prst="rect">
            <a:avLst/>
          </a:prstGeom>
        </p:spPr>
      </p:pic>
    </p:spTree>
    <p:extLst>
      <p:ext uri="{BB962C8B-B14F-4D97-AF65-F5344CB8AC3E}">
        <p14:creationId xmlns:p14="http://schemas.microsoft.com/office/powerpoint/2010/main" val="27340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4AB9FB-1EBB-45F0-BB9A-71826B2D1A9E}"/>
              </a:ext>
            </a:extLst>
          </p:cNvPr>
          <p:cNvSpPr>
            <a:spLocks noGrp="1"/>
          </p:cNvSpPr>
          <p:nvPr>
            <p:ph type="title"/>
          </p:nvPr>
        </p:nvSpPr>
        <p:spPr>
          <a:xfrm>
            <a:off x="743199" y="980728"/>
            <a:ext cx="7666164" cy="756632"/>
          </a:xfrm>
        </p:spPr>
        <p:txBody>
          <a:bodyPr>
            <a:normAutofit/>
          </a:bodyPr>
          <a:lstStyle/>
          <a:p>
            <a:pPr algn="ctr"/>
            <a:r>
              <a:rPr lang="tr-TR" b="1" dirty="0">
                <a:solidFill>
                  <a:schemeClr val="accent1">
                    <a:lumMod val="75000"/>
                  </a:schemeClr>
                </a:solidFill>
                <a:latin typeface="Garamond" panose="02020404030301010803" pitchFamily="18" charset="0"/>
              </a:rPr>
              <a:t>İÇERİK</a:t>
            </a:r>
            <a:endParaRPr lang="tr-TR" sz="4400" b="1" dirty="0">
              <a:solidFill>
                <a:schemeClr val="accent1">
                  <a:lumMod val="75000"/>
                </a:schemeClr>
              </a:solidFill>
              <a:latin typeface="Garamond" panose="02020404030301010803" pitchFamily="18" charset="0"/>
            </a:endParaRPr>
          </a:p>
        </p:txBody>
      </p:sp>
      <p:sp>
        <p:nvSpPr>
          <p:cNvPr id="3" name="İçerik Yer Tutucusu 2">
            <a:extLst>
              <a:ext uri="{FF2B5EF4-FFF2-40B4-BE49-F238E27FC236}">
                <a16:creationId xmlns:a16="http://schemas.microsoft.com/office/drawing/2014/main" id="{EC6F9BB6-7BF0-4916-A080-A09371CDD951}"/>
              </a:ext>
            </a:extLst>
          </p:cNvPr>
          <p:cNvSpPr>
            <a:spLocks noGrp="1"/>
          </p:cNvSpPr>
          <p:nvPr>
            <p:ph idx="1"/>
          </p:nvPr>
        </p:nvSpPr>
        <p:spPr>
          <a:xfrm>
            <a:off x="107504" y="2132856"/>
            <a:ext cx="8928991" cy="4248472"/>
          </a:xfrm>
        </p:spPr>
        <p:txBody>
          <a:bodyPr>
            <a:normAutofit/>
          </a:bodyPr>
          <a:lstStyle/>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NEDİR?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BAŞVURU KOŞULLARI NELERDİR?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2018/2019 AKADEMİK YILI İÇİN BAŞVURU TARİHİ NE ZAMAN?</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 SIRASINDA DİKKAT EDİLMESİ GEREKENLER NELERDİR?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 NASIL YAPILIR?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FARABİ DEĞİŞİM PROGRAMI SONUÇLARININ DEĞERLENDİRİLMESİ</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BAŞVURUSU ÖNKABUL EDİLENLERDEN İSTENİLEN BELGELER?</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KAYIT SÜRECİ</a:t>
            </a:r>
          </a:p>
          <a:p>
            <a:pPr algn="ctr">
              <a:buFont typeface="Wingdings" panose="05000000000000000000" pitchFamily="2" charset="2"/>
              <a:buChar char="Ø"/>
            </a:pPr>
            <a:r>
              <a:rPr lang="tr-TR" b="1" dirty="0">
                <a:latin typeface="Arabic Typesetting" panose="03020402040406030203" pitchFamily="66" charset="-78"/>
                <a:cs typeface="Arabic Typesetting" panose="03020402040406030203" pitchFamily="66" charset="-78"/>
              </a:rPr>
              <a:t>SORU CEVAP</a:t>
            </a:r>
          </a:p>
        </p:txBody>
      </p:sp>
      <p:sp>
        <p:nvSpPr>
          <p:cNvPr id="4" name="Veri Yer Tutucusu 3">
            <a:extLst>
              <a:ext uri="{FF2B5EF4-FFF2-40B4-BE49-F238E27FC236}">
                <a16:creationId xmlns:a16="http://schemas.microsoft.com/office/drawing/2014/main" id="{8E87D5BB-6DAC-4613-89F6-9E9CB24130C0}"/>
              </a:ext>
            </a:extLst>
          </p:cNvPr>
          <p:cNvSpPr>
            <a:spLocks noGrp="1"/>
          </p:cNvSpPr>
          <p:nvPr>
            <p:ph type="dt" sz="half" idx="10"/>
          </p:nvPr>
        </p:nvSpPr>
        <p:spPr>
          <a:xfrm>
            <a:off x="6264123" y="6459785"/>
            <a:ext cx="1553997" cy="365125"/>
          </a:xfrm>
        </p:spPr>
        <p:txBody>
          <a:bodyPr>
            <a:normAutofit/>
          </a:bodyPr>
          <a:lstStyle/>
          <a:p>
            <a:pPr>
              <a:spcAft>
                <a:spcPts val="600"/>
              </a:spcAft>
            </a:pPr>
            <a:fld id="{EAA82827-0E71-49D6-AF90-B915CFD0BF5C}" type="datetime1">
              <a:rPr lang="tr-TR" smtClean="0"/>
              <a:pPr>
                <a:spcAft>
                  <a:spcPts val="600"/>
                </a:spcAft>
              </a:pPr>
              <a:t>8.03.2018</a:t>
            </a:fld>
            <a:endParaRPr lang="tr-TR"/>
          </a:p>
        </p:txBody>
      </p:sp>
      <p:sp>
        <p:nvSpPr>
          <p:cNvPr id="5" name="Alt Bilgi Yer Tutucusu 4">
            <a:extLst>
              <a:ext uri="{FF2B5EF4-FFF2-40B4-BE49-F238E27FC236}">
                <a16:creationId xmlns:a16="http://schemas.microsoft.com/office/drawing/2014/main" id="{28BD634F-2E0B-4B7E-B7A4-30CA7EA15EB0}"/>
              </a:ext>
            </a:extLst>
          </p:cNvPr>
          <p:cNvSpPr>
            <a:spLocks noGrp="1"/>
          </p:cNvSpPr>
          <p:nvPr>
            <p:ph type="ftr" sz="quarter" idx="11"/>
          </p:nvPr>
        </p:nvSpPr>
        <p:spPr>
          <a:xfrm>
            <a:off x="783152" y="6459785"/>
            <a:ext cx="4725223" cy="365125"/>
          </a:xfrm>
        </p:spPr>
        <p:txBody>
          <a:bodyPr>
            <a:normAutofit/>
          </a:bodyPr>
          <a:lstStyle/>
          <a:p>
            <a:pPr algn="l">
              <a:spcAft>
                <a:spcPts val="600"/>
              </a:spcAft>
            </a:pPr>
            <a:r>
              <a:rPr lang="tr-TR" dirty="0">
                <a:solidFill>
                  <a:schemeClr val="bg1"/>
                </a:solidFill>
              </a:rPr>
              <a:t>gokhanozdemir@karabuk.edu.tr</a:t>
            </a:r>
          </a:p>
        </p:txBody>
      </p:sp>
      <p:sp>
        <p:nvSpPr>
          <p:cNvPr id="6" name="Slayt Numarası Yer Tutucusu 5">
            <a:extLst>
              <a:ext uri="{FF2B5EF4-FFF2-40B4-BE49-F238E27FC236}">
                <a16:creationId xmlns:a16="http://schemas.microsoft.com/office/drawing/2014/main" id="{18BE79A3-36FE-4BDF-A291-DB6090EFC8D2}"/>
              </a:ext>
            </a:extLst>
          </p:cNvPr>
          <p:cNvSpPr>
            <a:spLocks noGrp="1"/>
          </p:cNvSpPr>
          <p:nvPr>
            <p:ph type="sldNum" sz="quarter" idx="12"/>
          </p:nvPr>
        </p:nvSpPr>
        <p:spPr/>
        <p:txBody>
          <a:bodyPr>
            <a:normAutofit/>
          </a:bodyPr>
          <a:lstStyle/>
          <a:p>
            <a:pPr>
              <a:spcAft>
                <a:spcPts val="600"/>
              </a:spcAft>
            </a:pPr>
            <a:fld id="{F302176B-0E47-46AC-8F43-DAB4B8A37D06}" type="slidenum">
              <a:rPr lang="tr-TR" smtClean="0"/>
              <a:pPr>
                <a:spcAft>
                  <a:spcPts val="600"/>
                </a:spcAft>
              </a:pPr>
              <a:t>3</a:t>
            </a:fld>
            <a:endParaRPr lang="tr-TR"/>
          </a:p>
        </p:txBody>
      </p:sp>
    </p:spTree>
    <p:extLst>
      <p:ext uri="{BB962C8B-B14F-4D97-AF65-F5344CB8AC3E}">
        <p14:creationId xmlns:p14="http://schemas.microsoft.com/office/powerpoint/2010/main" val="307433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CF81D86-BDBA-477C-B7DD-8D359BB996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3B29638-4838-4B9B-B9DB-96E542BAF3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8AA064E-5F6E-4024-BC28-EDDC3DFC70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C65F3E9C-EF11-4F8F-A621-399C7A3E64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Resim 12">
            <a:extLst>
              <a:ext uri="{FF2B5EF4-FFF2-40B4-BE49-F238E27FC236}">
                <a16:creationId xmlns:a16="http://schemas.microsoft.com/office/drawing/2014/main" id="{DF9257B7-8668-46A1-98FB-441576FCED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01" r="27483" b="-1"/>
          <a:stretch/>
        </p:blipFill>
        <p:spPr>
          <a:xfrm>
            <a:off x="475499" y="640081"/>
            <a:ext cx="3000986" cy="5314406"/>
          </a:xfrm>
          <a:prstGeom prst="rect">
            <a:avLst/>
          </a:prstGeom>
        </p:spPr>
      </p:pic>
      <p:sp>
        <p:nvSpPr>
          <p:cNvPr id="2" name="Unvan 1">
            <a:extLst>
              <a:ext uri="{FF2B5EF4-FFF2-40B4-BE49-F238E27FC236}">
                <a16:creationId xmlns:a16="http://schemas.microsoft.com/office/drawing/2014/main" id="{F962ED85-B18F-4769-9B59-6C5777C89DAF}"/>
              </a:ext>
            </a:extLst>
          </p:cNvPr>
          <p:cNvSpPr>
            <a:spLocks noGrp="1"/>
          </p:cNvSpPr>
          <p:nvPr>
            <p:ph type="title"/>
          </p:nvPr>
        </p:nvSpPr>
        <p:spPr>
          <a:xfrm>
            <a:off x="3731078" y="188640"/>
            <a:ext cx="4931229" cy="1897063"/>
          </a:xfrm>
        </p:spPr>
        <p:txBody>
          <a:bodyPr>
            <a:normAutofit/>
          </a:bodyPr>
          <a:lstStyle/>
          <a:p>
            <a:pPr algn="ctr"/>
            <a:r>
              <a:rPr lang="tr-TR" sz="4000" b="1" dirty="0">
                <a:latin typeface="Arabic Typesetting" panose="03020402040406030203" pitchFamily="66" charset="-78"/>
                <a:cs typeface="Arabic Typesetting" panose="03020402040406030203" pitchFamily="66" charset="-78"/>
              </a:rPr>
              <a:t>FARABİ DEĞİŞİM PROGRAMI </a:t>
            </a:r>
            <a:br>
              <a:rPr lang="tr-TR" sz="4000" b="1" dirty="0">
                <a:latin typeface="Arabic Typesetting" panose="03020402040406030203" pitchFamily="66" charset="-78"/>
                <a:cs typeface="Arabic Typesetting" panose="03020402040406030203" pitchFamily="66" charset="-78"/>
              </a:rPr>
            </a:br>
            <a:r>
              <a:rPr lang="tr-TR" sz="4000" b="1" dirty="0">
                <a:latin typeface="Arabic Typesetting" panose="03020402040406030203" pitchFamily="66" charset="-78"/>
                <a:cs typeface="Arabic Typesetting" panose="03020402040406030203" pitchFamily="66" charset="-78"/>
              </a:rPr>
              <a:t>NEDİR?</a:t>
            </a:r>
          </a:p>
        </p:txBody>
      </p:sp>
      <p:sp>
        <p:nvSpPr>
          <p:cNvPr id="3" name="İçerik Yer Tutucusu 2">
            <a:extLst>
              <a:ext uri="{FF2B5EF4-FFF2-40B4-BE49-F238E27FC236}">
                <a16:creationId xmlns:a16="http://schemas.microsoft.com/office/drawing/2014/main" id="{27B9F822-9391-4FBD-ABAF-5F480DACD0AF}"/>
              </a:ext>
            </a:extLst>
          </p:cNvPr>
          <p:cNvSpPr>
            <a:spLocks noGrp="1"/>
          </p:cNvSpPr>
          <p:nvPr>
            <p:ph idx="1"/>
          </p:nvPr>
        </p:nvSpPr>
        <p:spPr>
          <a:xfrm>
            <a:off x="3731077" y="2238968"/>
            <a:ext cx="4931230" cy="3670180"/>
          </a:xfrm>
        </p:spPr>
        <p:txBody>
          <a:bodyPr>
            <a:normAutofit fontScale="92500" lnSpcReduction="20000"/>
          </a:bodyPr>
          <a:lstStyle/>
          <a:p>
            <a:pPr marL="0" indent="0" algn="just">
              <a:buNone/>
            </a:pPr>
            <a:r>
              <a:rPr lang="tr-TR" sz="2800" dirty="0">
                <a:latin typeface="Arabic Typesetting" panose="03020402040406030203" pitchFamily="66" charset="-78"/>
                <a:cs typeface="Arabic Typesetting" panose="03020402040406030203" pitchFamily="66" charset="-78"/>
              </a:rPr>
              <a:t>Farabi Değişim Programı, Türkiye içindeki üniversite ve yüksek teknoloji enstitüleri bünyesinde ön lisans, lisans, yüksek lisans ve doktora düzeyinde eğitim-öğretim gören öğrencilerin bir (güz dönemi) veya iki yarıyıl (güz + bahar dönemi) süresince kendi kurumlarının dışında başka bir yükseköğretim kurumunda eğitim ve öğretim faaliyetlerine devam etmelerini amaçlamayan, YÖK tarafından belirtilen kontenjan dahilinde öğrencilere karşılıksız burs imkanı tanıyan, bütçesi Yükseköğretim Kurulu Başkanlığı tarafından karşılanan yurtiçi değişim programıdır.</a:t>
            </a:r>
          </a:p>
        </p:txBody>
      </p:sp>
      <p:sp>
        <p:nvSpPr>
          <p:cNvPr id="4" name="Veri Yer Tutucusu 3">
            <a:extLst>
              <a:ext uri="{FF2B5EF4-FFF2-40B4-BE49-F238E27FC236}">
                <a16:creationId xmlns:a16="http://schemas.microsoft.com/office/drawing/2014/main" id="{61E5834D-239A-445C-9E42-E8F61D44371F}"/>
              </a:ext>
            </a:extLst>
          </p:cNvPr>
          <p:cNvSpPr>
            <a:spLocks noGrp="1"/>
          </p:cNvSpPr>
          <p:nvPr>
            <p:ph type="dt" sz="half" idx="10"/>
          </p:nvPr>
        </p:nvSpPr>
        <p:spPr>
          <a:xfrm>
            <a:off x="822960" y="6459785"/>
            <a:ext cx="1854203" cy="365125"/>
          </a:xfrm>
        </p:spPr>
        <p:txBody>
          <a:bodyPr>
            <a:normAutofit/>
          </a:bodyPr>
          <a:lstStyle/>
          <a:p>
            <a:pPr>
              <a:spcAft>
                <a:spcPts val="600"/>
              </a:spcAft>
            </a:pPr>
            <a:fld id="{EAA82827-0E71-49D6-AF90-B915CFD0BF5C}" type="datetime1">
              <a:rPr lang="tr-TR" smtClean="0"/>
              <a:pPr>
                <a:spcAft>
                  <a:spcPts val="600"/>
                </a:spcAft>
              </a:pPr>
              <a:t>8.03.2018</a:t>
            </a:fld>
            <a:endParaRPr lang="tr-TR"/>
          </a:p>
        </p:txBody>
      </p:sp>
      <p:sp>
        <p:nvSpPr>
          <p:cNvPr id="5" name="Alt Bilgi Yer Tutucusu 4">
            <a:extLst>
              <a:ext uri="{FF2B5EF4-FFF2-40B4-BE49-F238E27FC236}">
                <a16:creationId xmlns:a16="http://schemas.microsoft.com/office/drawing/2014/main" id="{19615F46-B388-4EAD-AD2D-F85116B6B49B}"/>
              </a:ext>
            </a:extLst>
          </p:cNvPr>
          <p:cNvSpPr>
            <a:spLocks noGrp="1"/>
          </p:cNvSpPr>
          <p:nvPr>
            <p:ph type="ftr" sz="quarter" idx="11"/>
          </p:nvPr>
        </p:nvSpPr>
        <p:spPr>
          <a:xfrm>
            <a:off x="2764638" y="6459785"/>
            <a:ext cx="3617103" cy="365125"/>
          </a:xfrm>
        </p:spPr>
        <p:txBody>
          <a:bodyPr>
            <a:normAutofit/>
          </a:bodyPr>
          <a:lstStyle/>
          <a:p>
            <a:pPr>
              <a:spcAft>
                <a:spcPts val="600"/>
              </a:spcAft>
            </a:pPr>
            <a:r>
              <a:rPr lang="tr-TR"/>
              <a:t>gokhanozdemir@karabuk.edu.tr</a:t>
            </a:r>
          </a:p>
        </p:txBody>
      </p:sp>
      <p:sp>
        <p:nvSpPr>
          <p:cNvPr id="6" name="Slayt Numarası Yer Tutucusu 5">
            <a:extLst>
              <a:ext uri="{FF2B5EF4-FFF2-40B4-BE49-F238E27FC236}">
                <a16:creationId xmlns:a16="http://schemas.microsoft.com/office/drawing/2014/main" id="{8830AEDB-438A-43A2-82F4-8038E81143D6}"/>
              </a:ext>
            </a:extLst>
          </p:cNvPr>
          <p:cNvSpPr>
            <a:spLocks noGrp="1"/>
          </p:cNvSpPr>
          <p:nvPr>
            <p:ph type="sldNum" sz="quarter" idx="12"/>
          </p:nvPr>
        </p:nvSpPr>
        <p:spPr>
          <a:xfrm>
            <a:off x="7425343" y="6459785"/>
            <a:ext cx="984019" cy="365125"/>
          </a:xfrm>
        </p:spPr>
        <p:txBody>
          <a:bodyPr>
            <a:normAutofit/>
          </a:bodyPr>
          <a:lstStyle/>
          <a:p>
            <a:pPr>
              <a:spcAft>
                <a:spcPts val="600"/>
              </a:spcAft>
            </a:pPr>
            <a:fld id="{F302176B-0E47-46AC-8F43-DAB4B8A37D06}" type="slidenum">
              <a:rPr lang="tr-TR"/>
              <a:pPr>
                <a:spcAft>
                  <a:spcPts val="600"/>
                </a:spcAft>
              </a:pPr>
              <a:t>4</a:t>
            </a:fld>
            <a:endParaRPr lang="tr-TR"/>
          </a:p>
        </p:txBody>
      </p:sp>
    </p:spTree>
    <p:extLst>
      <p:ext uri="{BB962C8B-B14F-4D97-AF65-F5344CB8AC3E}">
        <p14:creationId xmlns:p14="http://schemas.microsoft.com/office/powerpoint/2010/main" val="201452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A77023BD-03A0-4C6F-A5BC-B4B70BCD2751}"/>
              </a:ext>
            </a:extLst>
          </p:cNvPr>
          <p:cNvGraphicFramePr>
            <a:graphicFrameLocks noGrp="1"/>
          </p:cNvGraphicFramePr>
          <p:nvPr>
            <p:ph idx="1"/>
            <p:extLst>
              <p:ext uri="{D42A27DB-BD31-4B8C-83A1-F6EECF244321}">
                <p14:modId xmlns:p14="http://schemas.microsoft.com/office/powerpoint/2010/main" val="954164649"/>
              </p:ext>
            </p:extLst>
          </p:nvPr>
        </p:nvGraphicFramePr>
        <p:xfrm>
          <a:off x="179512" y="188640"/>
          <a:ext cx="3528391" cy="6001645"/>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35052748"/>
                    </a:ext>
                  </a:extLst>
                </a:gridCol>
                <a:gridCol w="1224136">
                  <a:extLst>
                    <a:ext uri="{9D8B030D-6E8A-4147-A177-3AD203B41FA5}">
                      <a16:colId xmlns:a16="http://schemas.microsoft.com/office/drawing/2014/main" val="1551543657"/>
                    </a:ext>
                  </a:extLst>
                </a:gridCol>
                <a:gridCol w="1080119">
                  <a:extLst>
                    <a:ext uri="{9D8B030D-6E8A-4147-A177-3AD203B41FA5}">
                      <a16:colId xmlns:a16="http://schemas.microsoft.com/office/drawing/2014/main" val="3505236966"/>
                    </a:ext>
                  </a:extLst>
                </a:gridCol>
              </a:tblGrid>
              <a:tr h="545536">
                <a:tc>
                  <a:txBody>
                    <a:bodyPr/>
                    <a:lstStyle/>
                    <a:p>
                      <a:pPr algn="ctr"/>
                      <a:r>
                        <a:rPr lang="tr-TR" b="1" dirty="0">
                          <a:solidFill>
                            <a:schemeClr val="bg1"/>
                          </a:solidFill>
                        </a:rPr>
                        <a:t>DÖNEM</a:t>
                      </a:r>
                    </a:p>
                  </a:txBody>
                  <a:tcPr>
                    <a:solidFill>
                      <a:schemeClr val="accent1">
                        <a:lumMod val="60000"/>
                        <a:lumOff val="40000"/>
                      </a:schemeClr>
                    </a:solidFill>
                  </a:tcPr>
                </a:tc>
                <a:tc>
                  <a:txBody>
                    <a:bodyPr/>
                    <a:lstStyle/>
                    <a:p>
                      <a:pPr algn="ctr"/>
                      <a:r>
                        <a:rPr lang="tr-TR" b="1" dirty="0">
                          <a:solidFill>
                            <a:schemeClr val="bg1"/>
                          </a:solidFill>
                        </a:rPr>
                        <a:t>GİDEN</a:t>
                      </a:r>
                    </a:p>
                  </a:txBody>
                  <a:tcPr>
                    <a:solidFill>
                      <a:srgbClr val="FFC000"/>
                    </a:solidFill>
                  </a:tcPr>
                </a:tc>
                <a:tc>
                  <a:txBody>
                    <a:bodyPr/>
                    <a:lstStyle/>
                    <a:p>
                      <a:pPr algn="ctr"/>
                      <a:r>
                        <a:rPr lang="tr-TR" b="1" dirty="0">
                          <a:solidFill>
                            <a:schemeClr val="bg1"/>
                          </a:solidFill>
                        </a:rPr>
                        <a:t>GELEN</a:t>
                      </a:r>
                    </a:p>
                  </a:txBody>
                  <a:tcPr>
                    <a:solidFill>
                      <a:schemeClr val="accent2">
                        <a:lumMod val="60000"/>
                        <a:lumOff val="40000"/>
                      </a:schemeClr>
                    </a:solidFill>
                  </a:tcPr>
                </a:tc>
                <a:extLst>
                  <a:ext uri="{0D108BD9-81ED-4DB2-BD59-A6C34878D82A}">
                    <a16:rowId xmlns:a16="http://schemas.microsoft.com/office/drawing/2014/main" val="2763865298"/>
                  </a:ext>
                </a:extLst>
              </a:tr>
              <a:tr h="545536">
                <a:tc>
                  <a:txBody>
                    <a:bodyPr/>
                    <a:lstStyle/>
                    <a:p>
                      <a:pPr algn="ctr"/>
                      <a:r>
                        <a:rPr lang="tr-TR" b="1" dirty="0">
                          <a:solidFill>
                            <a:schemeClr val="bg1"/>
                          </a:solidFill>
                        </a:rPr>
                        <a:t>2009/2010</a:t>
                      </a:r>
                    </a:p>
                  </a:txBody>
                  <a:tcPr>
                    <a:solidFill>
                      <a:schemeClr val="accent1">
                        <a:lumMod val="60000"/>
                        <a:lumOff val="40000"/>
                      </a:schemeClr>
                    </a:solidFill>
                  </a:tcPr>
                </a:tc>
                <a:tc>
                  <a:txBody>
                    <a:bodyPr/>
                    <a:lstStyle/>
                    <a:p>
                      <a:pPr algn="ctr"/>
                      <a:r>
                        <a:rPr lang="tr-TR" b="1" dirty="0">
                          <a:solidFill>
                            <a:schemeClr val="bg1"/>
                          </a:solidFill>
                        </a:rPr>
                        <a:t>4</a:t>
                      </a:r>
                    </a:p>
                  </a:txBody>
                  <a:tcPr>
                    <a:solidFill>
                      <a:srgbClr val="FFC000"/>
                    </a:solidFill>
                  </a:tcPr>
                </a:tc>
                <a:tc>
                  <a:txBody>
                    <a:bodyPr/>
                    <a:lstStyle/>
                    <a:p>
                      <a:pPr algn="ctr"/>
                      <a:r>
                        <a:rPr lang="tr-TR" b="1" dirty="0">
                          <a:solidFill>
                            <a:schemeClr val="bg1"/>
                          </a:solidFill>
                        </a:rPr>
                        <a:t>X</a:t>
                      </a:r>
                    </a:p>
                  </a:txBody>
                  <a:tcPr>
                    <a:solidFill>
                      <a:schemeClr val="accent2">
                        <a:lumMod val="60000"/>
                        <a:lumOff val="40000"/>
                      </a:schemeClr>
                    </a:solidFill>
                  </a:tcPr>
                </a:tc>
                <a:extLst>
                  <a:ext uri="{0D108BD9-81ED-4DB2-BD59-A6C34878D82A}">
                    <a16:rowId xmlns:a16="http://schemas.microsoft.com/office/drawing/2014/main" val="2536939648"/>
                  </a:ext>
                </a:extLst>
              </a:tr>
              <a:tr h="545536">
                <a:tc>
                  <a:txBody>
                    <a:bodyPr/>
                    <a:lstStyle/>
                    <a:p>
                      <a:pPr algn="ctr"/>
                      <a:r>
                        <a:rPr lang="tr-TR" b="1" dirty="0">
                          <a:solidFill>
                            <a:schemeClr val="bg1"/>
                          </a:solidFill>
                        </a:rPr>
                        <a:t>2010/2011</a:t>
                      </a:r>
                    </a:p>
                  </a:txBody>
                  <a:tcPr>
                    <a:solidFill>
                      <a:schemeClr val="accent1">
                        <a:lumMod val="60000"/>
                        <a:lumOff val="40000"/>
                      </a:schemeClr>
                    </a:solidFill>
                  </a:tcPr>
                </a:tc>
                <a:tc>
                  <a:txBody>
                    <a:bodyPr/>
                    <a:lstStyle/>
                    <a:p>
                      <a:pPr algn="ctr"/>
                      <a:r>
                        <a:rPr lang="tr-TR" b="1" dirty="0">
                          <a:solidFill>
                            <a:schemeClr val="bg1"/>
                          </a:solidFill>
                        </a:rPr>
                        <a:t>16</a:t>
                      </a:r>
                    </a:p>
                  </a:txBody>
                  <a:tcPr>
                    <a:solidFill>
                      <a:srgbClr val="FFC000"/>
                    </a:solidFill>
                  </a:tcPr>
                </a:tc>
                <a:tc>
                  <a:txBody>
                    <a:bodyPr/>
                    <a:lstStyle/>
                    <a:p>
                      <a:pPr algn="ctr"/>
                      <a:r>
                        <a:rPr lang="tr-TR" b="1" dirty="0">
                          <a:solidFill>
                            <a:schemeClr val="bg1"/>
                          </a:solidFill>
                        </a:rPr>
                        <a:t>2</a:t>
                      </a:r>
                    </a:p>
                  </a:txBody>
                  <a:tcPr>
                    <a:solidFill>
                      <a:schemeClr val="accent2">
                        <a:lumMod val="60000"/>
                        <a:lumOff val="40000"/>
                      </a:schemeClr>
                    </a:solidFill>
                  </a:tcPr>
                </a:tc>
                <a:extLst>
                  <a:ext uri="{0D108BD9-81ED-4DB2-BD59-A6C34878D82A}">
                    <a16:rowId xmlns:a16="http://schemas.microsoft.com/office/drawing/2014/main" val="2528354834"/>
                  </a:ext>
                </a:extLst>
              </a:tr>
              <a:tr h="545536">
                <a:tc>
                  <a:txBody>
                    <a:bodyPr/>
                    <a:lstStyle/>
                    <a:p>
                      <a:pPr algn="ctr"/>
                      <a:r>
                        <a:rPr lang="tr-TR" b="1" dirty="0">
                          <a:solidFill>
                            <a:schemeClr val="bg1"/>
                          </a:solidFill>
                        </a:rPr>
                        <a:t>2011/2012</a:t>
                      </a:r>
                    </a:p>
                  </a:txBody>
                  <a:tcPr>
                    <a:solidFill>
                      <a:schemeClr val="accent1">
                        <a:lumMod val="60000"/>
                        <a:lumOff val="40000"/>
                      </a:schemeClr>
                    </a:solidFill>
                  </a:tcPr>
                </a:tc>
                <a:tc>
                  <a:txBody>
                    <a:bodyPr/>
                    <a:lstStyle/>
                    <a:p>
                      <a:pPr algn="ctr"/>
                      <a:r>
                        <a:rPr lang="tr-TR" b="1" dirty="0">
                          <a:solidFill>
                            <a:schemeClr val="bg1"/>
                          </a:solidFill>
                        </a:rPr>
                        <a:t>6</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3004632838"/>
                  </a:ext>
                </a:extLst>
              </a:tr>
              <a:tr h="546285">
                <a:tc>
                  <a:txBody>
                    <a:bodyPr/>
                    <a:lstStyle/>
                    <a:p>
                      <a:pPr algn="ctr"/>
                      <a:r>
                        <a:rPr lang="tr-TR" b="1" dirty="0">
                          <a:solidFill>
                            <a:schemeClr val="bg1"/>
                          </a:solidFill>
                        </a:rPr>
                        <a:t>2012/2013</a:t>
                      </a:r>
                    </a:p>
                  </a:txBody>
                  <a:tcPr>
                    <a:solidFill>
                      <a:schemeClr val="accent1">
                        <a:lumMod val="60000"/>
                        <a:lumOff val="40000"/>
                      </a:schemeClr>
                    </a:solidFill>
                  </a:tcPr>
                </a:tc>
                <a:tc>
                  <a:txBody>
                    <a:bodyPr/>
                    <a:lstStyle/>
                    <a:p>
                      <a:pPr algn="ctr"/>
                      <a:r>
                        <a:rPr lang="tr-TR" b="1" dirty="0">
                          <a:solidFill>
                            <a:schemeClr val="bg1"/>
                          </a:solidFill>
                        </a:rPr>
                        <a:t>4</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4104923722"/>
                  </a:ext>
                </a:extLst>
              </a:tr>
              <a:tr h="545536">
                <a:tc>
                  <a:txBody>
                    <a:bodyPr/>
                    <a:lstStyle/>
                    <a:p>
                      <a:pPr algn="ctr"/>
                      <a:r>
                        <a:rPr lang="tr-TR" b="1" dirty="0">
                          <a:solidFill>
                            <a:schemeClr val="bg1"/>
                          </a:solidFill>
                        </a:rPr>
                        <a:t>2013/2014</a:t>
                      </a:r>
                    </a:p>
                  </a:txBody>
                  <a:tcPr>
                    <a:solidFill>
                      <a:schemeClr val="accent1">
                        <a:lumMod val="60000"/>
                        <a:lumOff val="40000"/>
                      </a:schemeClr>
                    </a:solidFill>
                  </a:tcPr>
                </a:tc>
                <a:tc>
                  <a:txBody>
                    <a:bodyPr/>
                    <a:lstStyle/>
                    <a:p>
                      <a:pPr algn="ctr"/>
                      <a:r>
                        <a:rPr lang="tr-TR" b="1" dirty="0">
                          <a:solidFill>
                            <a:schemeClr val="bg1"/>
                          </a:solidFill>
                        </a:rPr>
                        <a:t>26</a:t>
                      </a:r>
                    </a:p>
                  </a:txBody>
                  <a:tcPr>
                    <a:solidFill>
                      <a:srgbClr val="FFC000"/>
                    </a:solidFill>
                  </a:tcPr>
                </a:tc>
                <a:tc>
                  <a:txBody>
                    <a:bodyPr/>
                    <a:lstStyle/>
                    <a:p>
                      <a:pPr algn="ctr"/>
                      <a:r>
                        <a:rPr lang="tr-TR" b="1" dirty="0">
                          <a:solidFill>
                            <a:schemeClr val="bg1"/>
                          </a:solidFill>
                        </a:rPr>
                        <a:t>9</a:t>
                      </a:r>
                    </a:p>
                  </a:txBody>
                  <a:tcPr>
                    <a:solidFill>
                      <a:schemeClr val="accent2">
                        <a:lumMod val="60000"/>
                        <a:lumOff val="40000"/>
                      </a:schemeClr>
                    </a:solidFill>
                  </a:tcPr>
                </a:tc>
                <a:extLst>
                  <a:ext uri="{0D108BD9-81ED-4DB2-BD59-A6C34878D82A}">
                    <a16:rowId xmlns:a16="http://schemas.microsoft.com/office/drawing/2014/main" val="1432787373"/>
                  </a:ext>
                </a:extLst>
              </a:tr>
              <a:tr h="545536">
                <a:tc>
                  <a:txBody>
                    <a:bodyPr/>
                    <a:lstStyle/>
                    <a:p>
                      <a:pPr algn="ctr"/>
                      <a:r>
                        <a:rPr lang="tr-TR" b="1" dirty="0">
                          <a:solidFill>
                            <a:schemeClr val="bg1"/>
                          </a:solidFill>
                        </a:rPr>
                        <a:t>2014/2015</a:t>
                      </a:r>
                    </a:p>
                  </a:txBody>
                  <a:tcPr>
                    <a:solidFill>
                      <a:schemeClr val="accent1">
                        <a:lumMod val="60000"/>
                        <a:lumOff val="40000"/>
                      </a:schemeClr>
                    </a:solidFill>
                  </a:tcPr>
                </a:tc>
                <a:tc>
                  <a:txBody>
                    <a:bodyPr/>
                    <a:lstStyle/>
                    <a:p>
                      <a:pPr algn="ctr"/>
                      <a:r>
                        <a:rPr lang="tr-TR" b="1" dirty="0">
                          <a:solidFill>
                            <a:schemeClr val="bg1"/>
                          </a:solidFill>
                        </a:rPr>
                        <a:t>31</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897395337"/>
                  </a:ext>
                </a:extLst>
              </a:tr>
              <a:tr h="545536">
                <a:tc>
                  <a:txBody>
                    <a:bodyPr/>
                    <a:lstStyle/>
                    <a:p>
                      <a:pPr algn="ctr"/>
                      <a:r>
                        <a:rPr lang="tr-TR" b="1" dirty="0">
                          <a:solidFill>
                            <a:schemeClr val="bg1"/>
                          </a:solidFill>
                        </a:rPr>
                        <a:t>2015/2016</a:t>
                      </a:r>
                    </a:p>
                  </a:txBody>
                  <a:tcPr>
                    <a:solidFill>
                      <a:schemeClr val="accent1">
                        <a:lumMod val="60000"/>
                        <a:lumOff val="40000"/>
                      </a:schemeClr>
                    </a:solidFill>
                  </a:tcPr>
                </a:tc>
                <a:tc>
                  <a:txBody>
                    <a:bodyPr/>
                    <a:lstStyle/>
                    <a:p>
                      <a:pPr algn="ctr"/>
                      <a:r>
                        <a:rPr lang="tr-TR" b="1" dirty="0">
                          <a:solidFill>
                            <a:schemeClr val="bg1"/>
                          </a:solidFill>
                        </a:rPr>
                        <a:t>22</a:t>
                      </a:r>
                    </a:p>
                  </a:txBody>
                  <a:tcPr>
                    <a:solidFill>
                      <a:srgbClr val="FFC000"/>
                    </a:solidFill>
                  </a:tcPr>
                </a:tc>
                <a:tc>
                  <a:txBody>
                    <a:bodyPr/>
                    <a:lstStyle/>
                    <a:p>
                      <a:pPr algn="ctr"/>
                      <a:r>
                        <a:rPr lang="tr-TR" b="1" dirty="0">
                          <a:solidFill>
                            <a:schemeClr val="bg1"/>
                          </a:solidFill>
                        </a:rPr>
                        <a:t>6</a:t>
                      </a:r>
                    </a:p>
                  </a:txBody>
                  <a:tcPr>
                    <a:solidFill>
                      <a:schemeClr val="accent2">
                        <a:lumMod val="60000"/>
                        <a:lumOff val="40000"/>
                      </a:schemeClr>
                    </a:solidFill>
                  </a:tcPr>
                </a:tc>
                <a:extLst>
                  <a:ext uri="{0D108BD9-81ED-4DB2-BD59-A6C34878D82A}">
                    <a16:rowId xmlns:a16="http://schemas.microsoft.com/office/drawing/2014/main" val="3380855647"/>
                  </a:ext>
                </a:extLst>
              </a:tr>
              <a:tr h="545536">
                <a:tc>
                  <a:txBody>
                    <a:bodyPr/>
                    <a:lstStyle/>
                    <a:p>
                      <a:pPr algn="ctr"/>
                      <a:r>
                        <a:rPr lang="tr-TR" b="1" dirty="0">
                          <a:solidFill>
                            <a:schemeClr val="bg1"/>
                          </a:solidFill>
                        </a:rPr>
                        <a:t>2016/2017</a:t>
                      </a:r>
                    </a:p>
                  </a:txBody>
                  <a:tcPr>
                    <a:solidFill>
                      <a:schemeClr val="accent1">
                        <a:lumMod val="60000"/>
                        <a:lumOff val="40000"/>
                      </a:schemeClr>
                    </a:solidFill>
                  </a:tcPr>
                </a:tc>
                <a:tc>
                  <a:txBody>
                    <a:bodyPr/>
                    <a:lstStyle/>
                    <a:p>
                      <a:pPr algn="ctr"/>
                      <a:r>
                        <a:rPr lang="tr-TR" b="1" dirty="0">
                          <a:solidFill>
                            <a:schemeClr val="bg1"/>
                          </a:solidFill>
                        </a:rPr>
                        <a:t>34</a:t>
                      </a:r>
                    </a:p>
                  </a:txBody>
                  <a:tcPr>
                    <a:solidFill>
                      <a:srgbClr val="FFC000"/>
                    </a:solidFill>
                  </a:tcPr>
                </a:tc>
                <a:tc>
                  <a:txBody>
                    <a:bodyPr/>
                    <a:lstStyle/>
                    <a:p>
                      <a:pPr algn="ctr"/>
                      <a:r>
                        <a:rPr lang="tr-TR" b="1" dirty="0">
                          <a:solidFill>
                            <a:schemeClr val="bg1"/>
                          </a:solidFill>
                        </a:rPr>
                        <a:t>4</a:t>
                      </a:r>
                    </a:p>
                  </a:txBody>
                  <a:tcPr>
                    <a:solidFill>
                      <a:schemeClr val="accent2">
                        <a:lumMod val="60000"/>
                        <a:lumOff val="40000"/>
                      </a:schemeClr>
                    </a:solidFill>
                  </a:tcPr>
                </a:tc>
                <a:extLst>
                  <a:ext uri="{0D108BD9-81ED-4DB2-BD59-A6C34878D82A}">
                    <a16:rowId xmlns:a16="http://schemas.microsoft.com/office/drawing/2014/main" val="2353862270"/>
                  </a:ext>
                </a:extLst>
              </a:tr>
              <a:tr h="545536">
                <a:tc>
                  <a:txBody>
                    <a:bodyPr/>
                    <a:lstStyle/>
                    <a:p>
                      <a:pPr algn="ctr"/>
                      <a:r>
                        <a:rPr lang="tr-TR" b="1" dirty="0">
                          <a:solidFill>
                            <a:schemeClr val="bg1"/>
                          </a:solidFill>
                        </a:rPr>
                        <a:t>2017/2018</a:t>
                      </a:r>
                    </a:p>
                  </a:txBody>
                  <a:tcPr>
                    <a:solidFill>
                      <a:schemeClr val="accent1">
                        <a:lumMod val="60000"/>
                        <a:lumOff val="40000"/>
                      </a:schemeClr>
                    </a:solidFill>
                  </a:tcPr>
                </a:tc>
                <a:tc>
                  <a:txBody>
                    <a:bodyPr/>
                    <a:lstStyle/>
                    <a:p>
                      <a:pPr algn="ctr"/>
                      <a:r>
                        <a:rPr lang="tr-TR" b="1" dirty="0">
                          <a:solidFill>
                            <a:schemeClr val="bg1"/>
                          </a:solidFill>
                        </a:rPr>
                        <a:t>30</a:t>
                      </a:r>
                    </a:p>
                  </a:txBody>
                  <a:tcPr>
                    <a:solidFill>
                      <a:srgbClr val="FFC000"/>
                    </a:solidFill>
                  </a:tcPr>
                </a:tc>
                <a:tc>
                  <a:txBody>
                    <a:bodyPr/>
                    <a:lstStyle/>
                    <a:p>
                      <a:pPr algn="ctr"/>
                      <a:r>
                        <a:rPr lang="tr-TR" b="1" dirty="0">
                          <a:solidFill>
                            <a:schemeClr val="bg1"/>
                          </a:solidFill>
                        </a:rPr>
                        <a:t>7</a:t>
                      </a:r>
                    </a:p>
                  </a:txBody>
                  <a:tcPr>
                    <a:solidFill>
                      <a:schemeClr val="accent2">
                        <a:lumMod val="60000"/>
                        <a:lumOff val="40000"/>
                      </a:schemeClr>
                    </a:solidFill>
                  </a:tcPr>
                </a:tc>
                <a:extLst>
                  <a:ext uri="{0D108BD9-81ED-4DB2-BD59-A6C34878D82A}">
                    <a16:rowId xmlns:a16="http://schemas.microsoft.com/office/drawing/2014/main" val="3475117952"/>
                  </a:ext>
                </a:extLst>
              </a:tr>
              <a:tr h="545536">
                <a:tc>
                  <a:txBody>
                    <a:bodyPr/>
                    <a:lstStyle/>
                    <a:p>
                      <a:pPr algn="ctr"/>
                      <a:r>
                        <a:rPr lang="tr-TR" b="1" dirty="0">
                          <a:solidFill>
                            <a:schemeClr val="bg1"/>
                          </a:solidFill>
                        </a:rPr>
                        <a:t>TOPLAM</a:t>
                      </a:r>
                    </a:p>
                  </a:txBody>
                  <a:tcPr>
                    <a:solidFill>
                      <a:schemeClr val="accent1">
                        <a:lumMod val="60000"/>
                        <a:lumOff val="40000"/>
                      </a:schemeClr>
                    </a:solidFill>
                  </a:tcPr>
                </a:tc>
                <a:tc>
                  <a:txBody>
                    <a:bodyPr/>
                    <a:lstStyle/>
                    <a:p>
                      <a:pPr algn="ctr"/>
                      <a:r>
                        <a:rPr lang="tr-TR" b="1" dirty="0">
                          <a:solidFill>
                            <a:schemeClr val="bg1"/>
                          </a:solidFill>
                        </a:rPr>
                        <a:t>173</a:t>
                      </a:r>
                    </a:p>
                  </a:txBody>
                  <a:tcPr>
                    <a:solidFill>
                      <a:srgbClr val="FFC000"/>
                    </a:solidFill>
                  </a:tcPr>
                </a:tc>
                <a:tc>
                  <a:txBody>
                    <a:bodyPr/>
                    <a:lstStyle/>
                    <a:p>
                      <a:pPr algn="ctr"/>
                      <a:r>
                        <a:rPr lang="tr-TR" b="1" dirty="0">
                          <a:solidFill>
                            <a:schemeClr val="bg1"/>
                          </a:solidFill>
                        </a:rPr>
                        <a:t>40</a:t>
                      </a:r>
                    </a:p>
                  </a:txBody>
                  <a:tcPr>
                    <a:solidFill>
                      <a:schemeClr val="accent2">
                        <a:lumMod val="60000"/>
                        <a:lumOff val="40000"/>
                      </a:schemeClr>
                    </a:solidFill>
                  </a:tcPr>
                </a:tc>
                <a:extLst>
                  <a:ext uri="{0D108BD9-81ED-4DB2-BD59-A6C34878D82A}">
                    <a16:rowId xmlns:a16="http://schemas.microsoft.com/office/drawing/2014/main" val="4079957465"/>
                  </a:ext>
                </a:extLst>
              </a:tr>
            </a:tbl>
          </a:graphicData>
        </a:graphic>
      </p:graphicFrame>
      <p:sp>
        <p:nvSpPr>
          <p:cNvPr id="4" name="Dikdörtgen 3">
            <a:extLst>
              <a:ext uri="{FF2B5EF4-FFF2-40B4-BE49-F238E27FC236}">
                <a16:creationId xmlns:a16="http://schemas.microsoft.com/office/drawing/2014/main" id="{54A39A18-DAAC-4640-8279-05A717B4F113}"/>
              </a:ext>
            </a:extLst>
          </p:cNvPr>
          <p:cNvSpPr/>
          <p:nvPr/>
        </p:nvSpPr>
        <p:spPr>
          <a:xfrm>
            <a:off x="3923928" y="188642"/>
            <a:ext cx="5040560" cy="6001643"/>
          </a:xfrm>
          <a:prstGeom prst="rect">
            <a:avLst/>
          </a:prstGeom>
        </p:spPr>
        <p:txBody>
          <a:bodyPr wrap="square">
            <a:spAutoFit/>
          </a:bodyPr>
          <a:lstStyle/>
          <a:p>
            <a:pPr lvl="0" indent="449263" algn="ctr" eaLnBrk="0" fontAlgn="base" hangingPunct="0">
              <a:spcBef>
                <a:spcPct val="0"/>
              </a:spcBef>
              <a:spcAft>
                <a:spcPct val="0"/>
              </a:spcAft>
            </a:pPr>
            <a:endParaRPr lang="tr-TR" altLang="tr-TR" sz="2400" dirty="0">
              <a:latin typeface="Times New Roman" panose="02020603050405020304" pitchFamily="18" charset="0"/>
              <a:cs typeface="Times New Roman" panose="02020603050405020304" pitchFamily="18" charset="0"/>
            </a:endParaRPr>
          </a:p>
          <a:p>
            <a:pPr lvl="0" indent="449263" algn="ctr"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Karabük Üniversitesinde 2009/2010 Akademik Yılından itibaren yürütülen </a:t>
            </a:r>
          </a:p>
          <a:p>
            <a:pPr lvl="0" indent="449263" algn="ctr"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Farabi Değişim Programı </a:t>
            </a:r>
          </a:p>
          <a:p>
            <a:pPr lvl="0" indent="449263" algn="ctr"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kapsamında 2017-2018 Akademik Yılı itibariyle Üniversitemizin </a:t>
            </a:r>
            <a:r>
              <a:rPr lang="tr-TR" altLang="tr-TR" sz="2400" b="1" dirty="0">
                <a:latin typeface="Times New Roman" panose="02020603050405020304" pitchFamily="18" charset="0"/>
                <a:cs typeface="Times New Roman" panose="02020603050405020304" pitchFamily="18" charset="0"/>
              </a:rPr>
              <a:t>89 </a:t>
            </a:r>
            <a:r>
              <a:rPr lang="tr-TR" altLang="tr-TR" sz="2400" dirty="0">
                <a:latin typeface="Times New Roman" panose="02020603050405020304" pitchFamily="18" charset="0"/>
                <a:cs typeface="Times New Roman" panose="02020603050405020304" pitchFamily="18" charset="0"/>
              </a:rPr>
              <a:t>Devlet ve </a:t>
            </a:r>
            <a:r>
              <a:rPr lang="tr-TR" altLang="tr-TR" sz="2400" b="1" dirty="0">
                <a:latin typeface="Times New Roman" panose="02020603050405020304" pitchFamily="18" charset="0"/>
                <a:cs typeface="Times New Roman" panose="02020603050405020304" pitchFamily="18" charset="0"/>
              </a:rPr>
              <a:t>2 </a:t>
            </a:r>
            <a:r>
              <a:rPr lang="tr-TR" altLang="tr-TR" sz="2400" dirty="0">
                <a:latin typeface="Times New Roman" panose="02020603050405020304" pitchFamily="18" charset="0"/>
                <a:cs typeface="Times New Roman" panose="02020603050405020304" pitchFamily="18" charset="0"/>
              </a:rPr>
              <a:t>Vakıf Üniversitesi ile anlaşması bulunmaktadır. </a:t>
            </a:r>
          </a:p>
          <a:p>
            <a:pPr lvl="0" indent="449263" algn="ctr"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a:t>
            </a:r>
          </a:p>
          <a:p>
            <a:pPr lvl="0" indent="449263" algn="ctr" eaLnBrk="0" fontAlgn="base" hangingPunct="0">
              <a:spcBef>
                <a:spcPct val="0"/>
              </a:spcBef>
              <a:spcAft>
                <a:spcPct val="0"/>
              </a:spcAft>
            </a:pPr>
            <a:r>
              <a:rPr lang="tr-TR" altLang="tr-TR" sz="2400" dirty="0">
                <a:latin typeface="Times New Roman" panose="02020603050405020304" pitchFamily="18" charset="0"/>
                <a:cs typeface="Times New Roman" panose="02020603050405020304" pitchFamily="18" charset="0"/>
              </a:rPr>
              <a:t>Kurumlar arası imzalanan protokoller kapsamında 2009/2010 Akademik Yılından itibaren </a:t>
            </a:r>
            <a:r>
              <a:rPr lang="tr-TR" altLang="tr-TR" sz="2400" b="1" dirty="0">
                <a:latin typeface="Times New Roman" panose="02020603050405020304" pitchFamily="18" charset="0"/>
                <a:cs typeface="Times New Roman" panose="02020603050405020304" pitchFamily="18" charset="0"/>
              </a:rPr>
              <a:t>173 </a:t>
            </a:r>
            <a:r>
              <a:rPr lang="tr-TR" altLang="tr-TR" sz="2400" dirty="0">
                <a:latin typeface="Times New Roman" panose="02020603050405020304" pitchFamily="18" charset="0"/>
                <a:cs typeface="Times New Roman" panose="02020603050405020304" pitchFamily="18" charset="0"/>
              </a:rPr>
              <a:t>öğrencimiz farklı üniversitelere gitmiş ve </a:t>
            </a:r>
            <a:r>
              <a:rPr lang="tr-TR" altLang="tr-TR" sz="2400" b="1" dirty="0">
                <a:latin typeface="Times New Roman" panose="02020603050405020304" pitchFamily="18" charset="0"/>
                <a:cs typeface="Times New Roman" panose="02020603050405020304" pitchFamily="18" charset="0"/>
              </a:rPr>
              <a:t>40 </a:t>
            </a:r>
            <a:r>
              <a:rPr lang="tr-TR" altLang="tr-TR" sz="2400" dirty="0">
                <a:latin typeface="Times New Roman" panose="02020603050405020304" pitchFamily="18" charset="0"/>
                <a:cs typeface="Times New Roman" panose="02020603050405020304" pitchFamily="18" charset="0"/>
              </a:rPr>
              <a:t>öğrencide üniversitemizce kabul edilmiştir.</a:t>
            </a:r>
            <a:endParaRPr lang="tr-TR" altLang="tr-TR" sz="2400" dirty="0">
              <a:latin typeface="Arial" panose="020B0604020202020204" pitchFamily="34" charset="0"/>
            </a:endParaRPr>
          </a:p>
        </p:txBody>
      </p:sp>
    </p:spTree>
    <p:extLst>
      <p:ext uri="{BB962C8B-B14F-4D97-AF65-F5344CB8AC3E}">
        <p14:creationId xmlns:p14="http://schemas.microsoft.com/office/powerpoint/2010/main" val="324428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62ED85-B18F-4769-9B59-6C5777C89DAF}"/>
              </a:ext>
            </a:extLst>
          </p:cNvPr>
          <p:cNvSpPr>
            <a:spLocks noGrp="1"/>
          </p:cNvSpPr>
          <p:nvPr>
            <p:ph type="title"/>
          </p:nvPr>
        </p:nvSpPr>
        <p:spPr>
          <a:xfrm>
            <a:off x="-36512" y="286604"/>
            <a:ext cx="9073008" cy="1450757"/>
          </a:xfrm>
        </p:spPr>
        <p:txBody>
          <a:bodyPr>
            <a:noAutofit/>
          </a:bodyPr>
          <a:lstStyle/>
          <a:p>
            <a:pPr algn="ctr"/>
            <a:r>
              <a:rPr lang="tr-TR" sz="4000" b="1" dirty="0">
                <a:solidFill>
                  <a:schemeClr val="accent1">
                    <a:lumMod val="75000"/>
                  </a:schemeClr>
                </a:solidFill>
                <a:latin typeface="Arabic Typesetting" panose="03020402040406030203" pitchFamily="66" charset="-78"/>
                <a:cs typeface="Arabic Typesetting" panose="03020402040406030203" pitchFamily="66" charset="-78"/>
              </a:rPr>
              <a:t>FARABİ  DEĞİŞİM  PROGRAMI  BAŞVURU KOŞULLARI NELERDİR?</a:t>
            </a:r>
          </a:p>
        </p:txBody>
      </p:sp>
      <p:sp>
        <p:nvSpPr>
          <p:cNvPr id="3" name="İçerik Yer Tutucusu 2">
            <a:extLst>
              <a:ext uri="{FF2B5EF4-FFF2-40B4-BE49-F238E27FC236}">
                <a16:creationId xmlns:a16="http://schemas.microsoft.com/office/drawing/2014/main" id="{27B9F822-9391-4FBD-ABAF-5F480DACD0AF}"/>
              </a:ext>
            </a:extLst>
          </p:cNvPr>
          <p:cNvSpPr>
            <a:spLocks noGrp="1"/>
          </p:cNvSpPr>
          <p:nvPr>
            <p:ph idx="1"/>
          </p:nvPr>
        </p:nvSpPr>
        <p:spPr>
          <a:xfrm>
            <a:off x="847218" y="1921024"/>
            <a:ext cx="7543799" cy="4298969"/>
          </a:xfrm>
        </p:spPr>
        <p:txBody>
          <a:bodyPr>
            <a:noAutofit/>
          </a:bodyPr>
          <a:lstStyle/>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Ön lisans ve lisans öğrencilerinin genel akademik not ortalamasının EN AZ 2.00/4.00 olması, </a:t>
            </a:r>
          </a:p>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Yüksek lisans ve doktora öğrencilerinin genel akademik not ortalamasının EN AZ  2.50/4.00 olmasıdır.</a:t>
            </a:r>
          </a:p>
          <a:p>
            <a:pPr marL="457200" lvl="0" indent="-457200">
              <a:buFont typeface="Arial" panose="020B0604020202020204" pitchFamily="34" charset="0"/>
              <a:buChar char="•"/>
            </a:pPr>
            <a:r>
              <a:rPr lang="tr-TR" sz="2400" dirty="0">
                <a:solidFill>
                  <a:schemeClr val="tx1"/>
                </a:solidFill>
                <a:latin typeface="Arabic Typesetting" panose="03020402040406030203" pitchFamily="66" charset="-78"/>
                <a:cs typeface="Arabic Typesetting" panose="03020402040406030203" pitchFamily="66" charset="-78"/>
              </a:rPr>
              <a:t>Tercih edeceğiniz Yükseköğretim Kurumu ile anlaşmamızın bulunması başvuru için yeterlidir.</a:t>
            </a:r>
          </a:p>
          <a:p>
            <a:pPr lvl="0"/>
            <a:r>
              <a:rPr lang="tr-TR" sz="2400" dirty="0">
                <a:solidFill>
                  <a:schemeClr val="tx1"/>
                </a:solidFill>
                <a:latin typeface="Arabic Typesetting" panose="03020402040406030203" pitchFamily="66" charset="-78"/>
                <a:cs typeface="Arabic Typesetting" panose="03020402040406030203" pitchFamily="66" charset="-78"/>
              </a:rPr>
              <a:t>Başvurular  GNO  dikkate  alınarak  bir  sonraki  sene  için yapıldığından; Ön lisans ve lisans programlarının hazırlık ve birinci sınıfında okuyan öğrenciler ile yüksek lisans ve doktora öğrencileri, hazırlık ve bilimsel hazırlık dönemleri ile esas eğitime başladıkları ilk yarıyıl için bu programdan yararlanamazlar. </a:t>
            </a:r>
          </a:p>
          <a:p>
            <a:pPr marL="457200" lvl="0" indent="-457200">
              <a:buFont typeface="Arial" panose="020B0604020202020204" pitchFamily="34" charset="0"/>
              <a:buChar char="•"/>
            </a:pPr>
            <a:endParaRPr lang="tr-TR" sz="2400" dirty="0">
              <a:solidFill>
                <a:schemeClr val="tx1"/>
              </a:solidFill>
              <a:latin typeface="Arabic Typesetting" panose="03020402040406030203" pitchFamily="66" charset="-78"/>
              <a:cs typeface="Arabic Typesetting" panose="03020402040406030203" pitchFamily="66" charset="-78"/>
            </a:endParaRPr>
          </a:p>
        </p:txBody>
      </p:sp>
      <p:sp>
        <p:nvSpPr>
          <p:cNvPr id="4" name="Veri Yer Tutucusu 3">
            <a:extLst>
              <a:ext uri="{FF2B5EF4-FFF2-40B4-BE49-F238E27FC236}">
                <a16:creationId xmlns:a16="http://schemas.microsoft.com/office/drawing/2014/main" id="{61E5834D-239A-445C-9E42-E8F61D44371F}"/>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19615F46-B388-4EAD-AD2D-F85116B6B49B}"/>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8830AEDB-438A-43A2-82F4-8038E81143D6}"/>
              </a:ext>
            </a:extLst>
          </p:cNvPr>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152449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2018/2019 AKADEMİK YILI BAŞVURU TARİHİ NE ZAMAN?</a:t>
            </a:r>
            <a:endParaRPr lang="tr-TR" sz="4400" dirty="0">
              <a:solidFill>
                <a:schemeClr val="accent1">
                  <a:lumMod val="75000"/>
                </a:schemeClr>
              </a:solidFill>
              <a:latin typeface="Arabic Typesetting" panose="03020402040406030203" pitchFamily="66" charset="-78"/>
              <a:cs typeface="Arabic Typesetting" panose="03020402040406030203" pitchFamily="66" charset="-78"/>
            </a:endParaRP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2086893"/>
            <a:ext cx="7543801" cy="4023360"/>
          </a:xfrm>
        </p:spPr>
        <p:txBody>
          <a:bodyPr>
            <a:normAutofit fontScale="92500" lnSpcReduction="20000"/>
          </a:bodyPr>
          <a:lstStyle/>
          <a:p>
            <a:pPr algn="ctr"/>
            <a:r>
              <a:rPr lang="tr-TR" dirty="0">
                <a:solidFill>
                  <a:schemeClr val="tx1"/>
                </a:solidFill>
                <a:latin typeface="Arabic Typesetting" panose="03020402040406030203" pitchFamily="66" charset="-78"/>
                <a:cs typeface="Arabic Typesetting" panose="03020402040406030203" pitchFamily="66" charset="-78"/>
              </a:rPr>
              <a:t>Başvurular Yükseköğretim Kurulunun belirtmiş olduğu takvim dikkate alınarak Üniversitemizde </a:t>
            </a:r>
          </a:p>
          <a:p>
            <a:pPr marL="0" indent="0" algn="ctr">
              <a:buNone/>
            </a:pPr>
            <a:r>
              <a:rPr lang="tr-TR" sz="13800" b="1" dirty="0">
                <a:solidFill>
                  <a:srgbClr val="C00000"/>
                </a:solidFill>
                <a:latin typeface="Arabic Typesetting" panose="03020402040406030203" pitchFamily="66" charset="-78"/>
                <a:cs typeface="Arabic Typesetting" panose="03020402040406030203" pitchFamily="66" charset="-78"/>
              </a:rPr>
              <a:t>01 MART 2018</a:t>
            </a:r>
          </a:p>
          <a:p>
            <a:pPr marL="0" indent="0" algn="ctr">
              <a:buNone/>
            </a:pPr>
            <a:r>
              <a:rPr lang="tr-TR" sz="3600" b="1" dirty="0">
                <a:solidFill>
                  <a:srgbClr val="C00000"/>
                </a:solidFill>
                <a:latin typeface="Arabic Typesetting" panose="03020402040406030203" pitchFamily="66" charset="-78"/>
                <a:cs typeface="Arabic Typesetting" panose="03020402040406030203" pitchFamily="66" charset="-78"/>
              </a:rPr>
              <a:t> </a:t>
            </a:r>
            <a:r>
              <a:rPr lang="tr-TR" sz="13800" b="1" dirty="0">
                <a:solidFill>
                  <a:srgbClr val="C00000"/>
                </a:solidFill>
                <a:latin typeface="Arabic Typesetting" panose="03020402040406030203" pitchFamily="66" charset="-78"/>
                <a:cs typeface="Arabic Typesetting" panose="03020402040406030203" pitchFamily="66" charset="-78"/>
              </a:rPr>
              <a:t>15 MART 2018</a:t>
            </a:r>
          </a:p>
          <a:p>
            <a:pPr marL="0" indent="0" algn="ctr">
              <a:buNone/>
            </a:pPr>
            <a:r>
              <a:rPr lang="tr-TR" dirty="0">
                <a:solidFill>
                  <a:schemeClr val="tx1"/>
                </a:solidFill>
                <a:latin typeface="Arabic Typesetting" panose="03020402040406030203" pitchFamily="66" charset="-78"/>
                <a:cs typeface="Arabic Typesetting" panose="03020402040406030203" pitchFamily="66" charset="-78"/>
              </a:rPr>
              <a:t>tarihleri arasında Kurum Koordinatörlüğü tarafından alınacaktır.</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75485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BAŞVURU SIRASINDA DİKKAT EDİLMESİ GEREKENLER(1)</a:t>
            </a: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2086893"/>
            <a:ext cx="7543801" cy="4023360"/>
          </a:xfrm>
        </p:spPr>
        <p:txBody>
          <a:bodyPr>
            <a:normAutofit/>
          </a:bodyPr>
          <a:lstStyle/>
          <a:p>
            <a:pPr algn="just"/>
            <a:r>
              <a:rPr lang="tr-TR" sz="2400" dirty="0">
                <a:solidFill>
                  <a:schemeClr val="tx1"/>
                </a:solidFill>
                <a:latin typeface="Arabic Typesetting" panose="03020402040406030203" pitchFamily="66" charset="-78"/>
                <a:cs typeface="Arabic Typesetting" panose="03020402040406030203" pitchFamily="66" charset="-78"/>
              </a:rPr>
              <a:t>Öncelikle Üniversitemizin tercih etmek istediğiniz üniversite ile bölüm bazında anlaşmasının olup olmadığının kontrol edilmesi gerekmektedir. Anlaşmalı üniversitelerin kontrolünü </a:t>
            </a:r>
            <a:r>
              <a:rPr lang="tr-TR" sz="2400" b="1" dirty="0">
                <a:solidFill>
                  <a:schemeClr val="tx1"/>
                </a:solidFill>
                <a:latin typeface="Arabic Typesetting" panose="03020402040406030203" pitchFamily="66" charset="-78"/>
                <a:cs typeface="Arabic Typesetting" panose="03020402040406030203" pitchFamily="66" charset="-78"/>
              </a:rPr>
              <a:t>uluslararasi.karabuk.edu.tr/</a:t>
            </a:r>
            <a:r>
              <a:rPr lang="tr-TR" sz="2400" b="1" dirty="0" err="1">
                <a:solidFill>
                  <a:schemeClr val="tx1"/>
                </a:solidFill>
                <a:latin typeface="Arabic Typesetting" panose="03020402040406030203" pitchFamily="66" charset="-78"/>
                <a:cs typeface="Arabic Typesetting" panose="03020402040406030203" pitchFamily="66" charset="-78"/>
              </a:rPr>
              <a:t>farabi</a:t>
            </a:r>
            <a:r>
              <a:rPr lang="tr-TR" sz="2400" dirty="0">
                <a:solidFill>
                  <a:schemeClr val="tx1"/>
                </a:solidFill>
                <a:latin typeface="Arabic Typesetting" panose="03020402040406030203" pitchFamily="66" charset="-78"/>
                <a:cs typeface="Arabic Typesetting" panose="03020402040406030203" pitchFamily="66" charset="-78"/>
              </a:rPr>
              <a:t> adresinden sağlayabilirsiniz. İkili anlaşmamız var ise başvuru yapılacak dönem veya dönemler için bölüm dersleri eğer tercih edilen üniversite AKTS kullanıyorsa kesinlikle </a:t>
            </a:r>
            <a:r>
              <a:rPr lang="tr-TR" sz="2400" dirty="0" err="1">
                <a:solidFill>
                  <a:schemeClr val="tx1"/>
                </a:solidFill>
                <a:latin typeface="Arabic Typesetting" panose="03020402040406030203" pitchFamily="66" charset="-78"/>
                <a:cs typeface="Arabic Typesetting" panose="03020402040406030203" pitchFamily="66" charset="-78"/>
              </a:rPr>
              <a:t>AKTS’leri</a:t>
            </a:r>
            <a:r>
              <a:rPr lang="tr-TR" sz="2400" dirty="0">
                <a:solidFill>
                  <a:schemeClr val="tx1"/>
                </a:solidFill>
                <a:latin typeface="Arabic Typesetting" panose="03020402040406030203" pitchFamily="66" charset="-78"/>
                <a:cs typeface="Arabic Typesetting" panose="03020402040406030203" pitchFamily="66" charset="-78"/>
              </a:rPr>
              <a:t> dikkate alınarak EN AZ 30 AKTS olacak şekilde eşleştirilmeli eğer eşleştirmede problem yaşanıyorsa (</a:t>
            </a:r>
            <a:r>
              <a:rPr lang="tr-TR" sz="2400" dirty="0" err="1">
                <a:solidFill>
                  <a:schemeClr val="tx1"/>
                </a:solidFill>
                <a:latin typeface="Arabic Typesetting" panose="03020402040406030203" pitchFamily="66" charset="-78"/>
                <a:cs typeface="Arabic Typesetting" panose="03020402040406030203" pitchFamily="66" charset="-78"/>
              </a:rPr>
              <a:t>Örn</a:t>
            </a:r>
            <a:r>
              <a:rPr lang="tr-TR" sz="2400" dirty="0">
                <a:solidFill>
                  <a:schemeClr val="tx1"/>
                </a:solidFill>
                <a:latin typeface="Arabic Typesetting" panose="03020402040406030203" pitchFamily="66" charset="-78"/>
                <a:cs typeface="Arabic Typesetting" panose="03020402040406030203" pitchFamily="66" charset="-78"/>
              </a:rPr>
              <a:t>. KBÜ Bahar dersleri Karşı Kurumda Güzde ise) o yükseköğretim kurumu tercih edilmemelidir. Çünkü başvuruda sadece bir tane üniversite tercih etme hakkınız vardır ve ders içeriklerinin denkliği sağlanmadığı halde bu yüzden hakkınızdan feragat etmek zorunda kalabilirsiniz</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193977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8F78F4-9706-45B2-9F38-293046E5D6D3}"/>
              </a:ext>
            </a:extLst>
          </p:cNvPr>
          <p:cNvSpPr>
            <a:spLocks noGrp="1"/>
          </p:cNvSpPr>
          <p:nvPr>
            <p:ph type="title"/>
          </p:nvPr>
        </p:nvSpPr>
        <p:spPr/>
        <p:txBody>
          <a:bodyPr>
            <a:noAutofit/>
          </a:bodyPr>
          <a:lstStyle/>
          <a:p>
            <a:pPr algn="ctr"/>
            <a:r>
              <a:rPr lang="tr-TR" sz="4400" b="1" dirty="0">
                <a:solidFill>
                  <a:schemeClr val="accent1">
                    <a:lumMod val="75000"/>
                  </a:schemeClr>
                </a:solidFill>
                <a:latin typeface="Arabic Typesetting" panose="03020402040406030203" pitchFamily="66" charset="-78"/>
                <a:cs typeface="Arabic Typesetting" panose="03020402040406030203" pitchFamily="66" charset="-78"/>
              </a:rPr>
              <a:t>BAŞVURU SIRASINDA DİKKAT EDİLMESİ GEREKENLER(2)</a:t>
            </a:r>
          </a:p>
        </p:txBody>
      </p:sp>
      <p:sp>
        <p:nvSpPr>
          <p:cNvPr id="3" name="İçerik Yer Tutucusu 2">
            <a:extLst>
              <a:ext uri="{FF2B5EF4-FFF2-40B4-BE49-F238E27FC236}">
                <a16:creationId xmlns:a16="http://schemas.microsoft.com/office/drawing/2014/main" id="{9CBA6A62-1BC1-48EB-B845-235C64E29DD9}"/>
              </a:ext>
            </a:extLst>
          </p:cNvPr>
          <p:cNvSpPr>
            <a:spLocks noGrp="1"/>
          </p:cNvSpPr>
          <p:nvPr>
            <p:ph idx="1"/>
          </p:nvPr>
        </p:nvSpPr>
        <p:spPr>
          <a:xfrm>
            <a:off x="825478" y="2086893"/>
            <a:ext cx="7543801" cy="4023360"/>
          </a:xfrm>
        </p:spPr>
        <p:txBody>
          <a:bodyPr>
            <a:normAutofit/>
          </a:bodyPr>
          <a:lstStyle/>
          <a:p>
            <a:pPr algn="just"/>
            <a:r>
              <a:rPr lang="tr-TR" sz="4000" dirty="0">
                <a:solidFill>
                  <a:schemeClr val="tx1"/>
                </a:solidFill>
                <a:latin typeface="Arabic Typesetting" panose="03020402040406030203" pitchFamily="66" charset="-78"/>
                <a:cs typeface="Arabic Typesetting" panose="03020402040406030203" pitchFamily="66" charset="-78"/>
              </a:rPr>
              <a:t>Farabi Değişim Programı kapsamında bazı üniversiteler gelen öğrenci başvurularını ONLİNE olarak almakta ve sistemden başvurularını gerçekleştirmeyen öğrencilerin başvurularını kabul etmemektedir. Tercih etmek istediğiniz üniversitenin online başvuru süreci varsa eğer takip etmek sizin sorumluluğunuzdadır.</a:t>
            </a:r>
          </a:p>
        </p:txBody>
      </p:sp>
      <p:sp>
        <p:nvSpPr>
          <p:cNvPr id="4" name="Veri Yer Tutucusu 3">
            <a:extLst>
              <a:ext uri="{FF2B5EF4-FFF2-40B4-BE49-F238E27FC236}">
                <a16:creationId xmlns:a16="http://schemas.microsoft.com/office/drawing/2014/main" id="{22AC0547-B9FD-42DE-B3A4-962AE1A44BF0}"/>
              </a:ext>
            </a:extLst>
          </p:cNvPr>
          <p:cNvSpPr>
            <a:spLocks noGrp="1"/>
          </p:cNvSpPr>
          <p:nvPr>
            <p:ph type="dt" sz="half" idx="10"/>
          </p:nvPr>
        </p:nvSpPr>
        <p:spPr/>
        <p:txBody>
          <a:bodyPr/>
          <a:lstStyle/>
          <a:p>
            <a:fld id="{EAA82827-0E71-49D6-AF90-B915CFD0BF5C}" type="datetime1">
              <a:rPr lang="tr-TR" smtClean="0"/>
              <a:t>8.03.2018</a:t>
            </a:fld>
            <a:endParaRPr lang="tr-TR"/>
          </a:p>
        </p:txBody>
      </p:sp>
      <p:sp>
        <p:nvSpPr>
          <p:cNvPr id="5" name="Alt Bilgi Yer Tutucusu 4">
            <a:extLst>
              <a:ext uri="{FF2B5EF4-FFF2-40B4-BE49-F238E27FC236}">
                <a16:creationId xmlns:a16="http://schemas.microsoft.com/office/drawing/2014/main" id="{EC6065EF-A7AB-45DE-942B-024CF72D53C3}"/>
              </a:ext>
            </a:extLst>
          </p:cNvPr>
          <p:cNvSpPr>
            <a:spLocks noGrp="1"/>
          </p:cNvSpPr>
          <p:nvPr>
            <p:ph type="ftr" sz="quarter" idx="11"/>
          </p:nvPr>
        </p:nvSpPr>
        <p:spPr/>
        <p:txBody>
          <a:bodyPr/>
          <a:lstStyle/>
          <a:p>
            <a:r>
              <a:rPr lang="tr-TR"/>
              <a:t>gokhanozdemir@karabuk.edu.tr</a:t>
            </a:r>
          </a:p>
        </p:txBody>
      </p:sp>
      <p:sp>
        <p:nvSpPr>
          <p:cNvPr id="6" name="Slayt Numarası Yer Tutucusu 5">
            <a:extLst>
              <a:ext uri="{FF2B5EF4-FFF2-40B4-BE49-F238E27FC236}">
                <a16:creationId xmlns:a16="http://schemas.microsoft.com/office/drawing/2014/main" id="{EBE27352-4DAA-4F3B-BBDA-E95511A9E2D3}"/>
              </a:ext>
            </a:extLst>
          </p:cNvPr>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3946138892"/>
      </p:ext>
    </p:extLst>
  </p:cSld>
  <p:clrMapOvr>
    <a:masterClrMapping/>
  </p:clrMapOvr>
</p:sld>
</file>

<file path=ppt/theme/theme1.xml><?xml version="1.0" encoding="utf-8"?>
<a:theme xmlns:a="http://schemas.openxmlformats.org/drawingml/2006/main" name="Geçmişe bakış">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2090</TotalTime>
  <Words>1430</Words>
  <Application>Microsoft Office PowerPoint</Application>
  <PresentationFormat>Ekran Gösterisi (4:3)</PresentationFormat>
  <Paragraphs>181</Paragraphs>
  <Slides>27</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Arabic Typesetting</vt:lpstr>
      <vt:lpstr>Arial</vt:lpstr>
      <vt:lpstr>Calibri</vt:lpstr>
      <vt:lpstr>Calibri Light</vt:lpstr>
      <vt:lpstr>Garamond</vt:lpstr>
      <vt:lpstr>Times New Roman</vt:lpstr>
      <vt:lpstr>Wingdings</vt:lpstr>
      <vt:lpstr>Geçmişe bakış</vt:lpstr>
      <vt:lpstr>KARABÜK ÜNİVERSİTESİ</vt:lpstr>
      <vt:lpstr>FARABİ DEĞİŞİM PROGRAMI</vt:lpstr>
      <vt:lpstr>İÇERİK</vt:lpstr>
      <vt:lpstr>FARABİ DEĞİŞİM PROGRAMI  NEDİR?</vt:lpstr>
      <vt:lpstr>PowerPoint Sunusu</vt:lpstr>
      <vt:lpstr>FARABİ  DEĞİŞİM  PROGRAMI  BAŞVURU KOŞULLARI NELERDİR?</vt:lpstr>
      <vt:lpstr>2018/2019 AKADEMİK YILI BAŞVURU TARİHİ NE ZAMAN?</vt:lpstr>
      <vt:lpstr>BAŞVURU SIRASINDA DİKKAT EDİLMESİ GEREKENLER(1)</vt:lpstr>
      <vt:lpstr>BAŞVURU SIRASINDA DİKKAT EDİLMESİ GEREKENLER(2)</vt:lpstr>
      <vt:lpstr>FARABİ DEĞİŞİM PROGRAMI</vt:lpstr>
      <vt:lpstr>PowerPoint Sunusu</vt:lpstr>
      <vt:lpstr>FARABİ DEĞİŞİM PROGRAMI</vt:lpstr>
      <vt:lpstr>PowerPoint Sunusu</vt:lpstr>
      <vt:lpstr>Ön Başvuruyu tamamladıktan sonra sistem sizden mail adresiniz ve şifrenizle giriş yapmanızı isteyecektir. Girişinizi gerçekleştirdikten sonra açılan sayfada başvuruyu tamamla linkini tıkladığınızda bu sayfa açılacaktır.  Öncelikle istenen tüm bilgiler eksiksiz olarak girilmeli ve resmi evraklarda kullanılmak üzere sadece sizin yer aldığınız profil fotoğrafı eklenmelidir. Gerekli girişler yapıldıktan sonra Kaydet ve Sonraki Adıma Geç butonu tıklanmalıdır.</vt:lpstr>
      <vt:lpstr>Gerekli girişler yapıldıktan sonra Kaydet ve Sonraki Adıma Geç butonu tıklanmalıdır.</vt:lpstr>
      <vt:lpstr>Başvuru Döneminizi bu kısımda seçmeniz gerekmektedir. Güz ya da Güz+Bahar olarak sarı kutucuk ile işaretli linkten seçiminizi tamamlayıp Kaydet ve Sonraki Adıma Geç butonu tıklanmalıdır.</vt:lpstr>
      <vt:lpstr>Bu kısımda Karabük Üniversitesinde İngilizce bölüm okuyorsanız ve / veya tercih ettiğiniz üniversite İngiliz eğitim yapıyorsa ve / ve ya dil puanı istiyorsa gerekli alanları doldurmanız gerekmektedir. İşlemler tamamlandıktan sonra Kaydet ve Sonraki Adıma Geç butonu tıklanmalıdır.</vt:lpstr>
      <vt:lpstr>Bu kısımda Karabük Üniversitesinde İngilizce bölüm okuyorsanız ve / veya tercih ettiğiniz üniversite İngiliz eğitim yapıyorsa ve / ve ya dil puanı istiyorsa gerekli alanları doldurmanız gerekmektedir. İşlemler tamamlandıktan sonra Kaydet ve Sonraki Adıma Geç butonu tıklanmalıdır.</vt:lpstr>
      <vt:lpstr>Bu kısımda Transkript, Öğrenci Belgesi, Öğrenci Bilgi Formu, Öğrenci Başvuru Formu ve Karabük Üniversitesinde İngilizce bölüm okuyorsanız ve / veya tercih ettiğiniz üniversite İngiliz eğitim yapıyorsa ve / ve ya dil puanı istiyorsa dil belgesi yüklemeniz gerekmektedir. İşlemler tamamlandıktan sonra Kaydet ve Sonraki Adıma Geç butonu tıklanmalıdır.</vt:lpstr>
      <vt:lpstr>Bu bölümde tercih edeceğiniz Üniversite seçimi yapılmaktadır. Eğer tercih etmek istediğiniz Üniversiteyi seçenekler arasında göremiyorsanız ya tercih etmek istediğiniz Üniversite ile ya da o Üniversitenin sizin devam ettiğiniz bölümü ile anlaşmamız bulunmadığını göstermektedir. Teyit etmek için web sayfamızda yer alan Anlaşmalı Üniversiteler sekmesinden kontrolünü sağlayabilirsiniz. İşlemler tamamlandıktan sonra Kaydet ve Sonraki Adıma Geç butonu tıklanmalıdır.</vt:lpstr>
      <vt:lpstr>Tüm bilgileri eksiksiz ve tam girdiğinizi onaylamak için kutucuğu işaretleyerek başvurunuzu tamamlayabilirsiniz. Daha sonra açılacak olan ekrandan başvurunuz çıktısını alarak 1. Aşamada hazırladığınız evraklarla beraber Farabi Kurum Koordinatörlüğüne teslim ederek başvurunuzu gerçekleştirebilirsiniz.</vt:lpstr>
      <vt:lpstr>PowerPoint Sunusu</vt:lpstr>
      <vt:lpstr>FARABİ  DEĞİŞİM  PROGRAMI  BAŞVURULARIN DEĞERLENDİRLMESİ</vt:lpstr>
      <vt:lpstr>BAŞVURUSU ÖNKABUL EDİLENLERDEN İSTENİLEN BELGELER?</vt:lpstr>
      <vt:lpstr>BAŞVURUSU ÖNKABUL EDİLENLERDEN İSTENİLEN BELGELER?</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 YÖNETİMİ ve PLANLAMASI</dc:title>
  <dc:creator>RGencturk</dc:creator>
  <cp:lastModifiedBy>Gökhan ÖZDEMİR</cp:lastModifiedBy>
  <cp:revision>91</cp:revision>
  <cp:lastPrinted>2017-10-24T13:11:09Z</cp:lastPrinted>
  <dcterms:created xsi:type="dcterms:W3CDTF">2017-10-20T07:55:38Z</dcterms:created>
  <dcterms:modified xsi:type="dcterms:W3CDTF">2018-03-08T08:54:39Z</dcterms:modified>
</cp:coreProperties>
</file>