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62" r:id="rId6"/>
    <p:sldId id="277" r:id="rId7"/>
    <p:sldId id="264" r:id="rId8"/>
    <p:sldId id="265" r:id="rId9"/>
    <p:sldId id="266" r:id="rId10"/>
    <p:sldId id="267" r:id="rId11"/>
    <p:sldId id="278" r:id="rId12"/>
    <p:sldId id="269" r:id="rId13"/>
    <p:sldId id="270" r:id="rId14"/>
    <p:sldId id="271" r:id="rId15"/>
    <p:sldId id="272" r:id="rId16"/>
    <p:sldId id="287" r:id="rId17"/>
    <p:sldId id="289" r:id="rId18"/>
    <p:sldId id="280" r:id="rId19"/>
    <p:sldId id="286"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702" autoAdjust="0"/>
  </p:normalViewPr>
  <p:slideViewPr>
    <p:cSldViewPr>
      <p:cViewPr varScale="1">
        <p:scale>
          <a:sx n="123" d="100"/>
          <a:sy n="123" d="100"/>
        </p:scale>
        <p:origin x="12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13973E33-230B-4E9E-9AAD-15AE63449A48}" type="datetimeFigureOut">
              <a:rPr lang="tr-TR" smtClean="0"/>
              <a:t>19.11.2019</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1A47E2BC-9B8E-482F-835D-49B9BBF0F12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13973E33-230B-4E9E-9AAD-15AE63449A48}" type="datetimeFigureOut">
              <a:rPr lang="tr-TR" smtClean="0"/>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47E2BC-9B8E-482F-835D-49B9BBF0F12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13973E33-230B-4E9E-9AAD-15AE63449A48}" type="datetimeFigureOut">
              <a:rPr lang="tr-TR" smtClean="0"/>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47E2BC-9B8E-482F-835D-49B9BBF0F12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fld id="{13973E33-230B-4E9E-9AAD-15AE63449A48}" type="datetimeFigureOut">
              <a:rPr lang="tr-TR" smtClean="0"/>
              <a:t>19.11.2019</a:t>
            </a:fld>
            <a:endParaRPr lang="tr-TR"/>
          </a:p>
        </p:txBody>
      </p:sp>
      <p:sp>
        <p:nvSpPr>
          <p:cNvPr id="9" name="Slayt Numarası Yer Tutucusu 8"/>
          <p:cNvSpPr>
            <a:spLocks noGrp="1"/>
          </p:cNvSpPr>
          <p:nvPr>
            <p:ph type="sldNum" sz="quarter" idx="15"/>
          </p:nvPr>
        </p:nvSpPr>
        <p:spPr/>
        <p:txBody>
          <a:bodyPr rtlCol="0"/>
          <a:lstStyle/>
          <a:p>
            <a:fld id="{1A47E2BC-9B8E-482F-835D-49B9BBF0F12A}"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13973E33-230B-4E9E-9AAD-15AE63449A48}" type="datetimeFigureOut">
              <a:rPr lang="tr-TR" smtClean="0"/>
              <a:t>19.11.2019</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1A47E2BC-9B8E-482F-835D-49B9BBF0F12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13973E33-230B-4E9E-9AAD-15AE63449A48}" type="datetimeFigureOut">
              <a:rPr lang="tr-TR" smtClean="0"/>
              <a:t>19.11.2019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47E2BC-9B8E-482F-835D-49B9BBF0F12A}"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fld id="{13973E33-230B-4E9E-9AAD-15AE63449A48}" type="datetimeFigureOut">
              <a:rPr lang="tr-TR" smtClean="0"/>
              <a:t>19.11.2019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A47E2BC-9B8E-482F-835D-49B9BBF0F12A}"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fld id="{13973E33-230B-4E9E-9AAD-15AE63449A48}" type="datetimeFigureOut">
              <a:rPr lang="tr-TR" smtClean="0"/>
              <a:t>19.11.2019</a:t>
            </a:fld>
            <a:endParaRPr lang="tr-TR"/>
          </a:p>
        </p:txBody>
      </p:sp>
      <p:sp>
        <p:nvSpPr>
          <p:cNvPr id="7" name="Slayt Numarası Yer Tutucusu 6"/>
          <p:cNvSpPr>
            <a:spLocks noGrp="1"/>
          </p:cNvSpPr>
          <p:nvPr>
            <p:ph type="sldNum" sz="quarter" idx="11"/>
          </p:nvPr>
        </p:nvSpPr>
        <p:spPr/>
        <p:txBody>
          <a:bodyPr rtlCol="0"/>
          <a:lstStyle/>
          <a:p>
            <a:fld id="{1A47E2BC-9B8E-482F-835D-49B9BBF0F12A}"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973E33-230B-4E9E-9AAD-15AE63449A48}" type="datetimeFigureOut">
              <a:rPr lang="tr-TR" smtClean="0"/>
              <a:t>19.11.2019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A47E2BC-9B8E-482F-835D-49B9BBF0F12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fld id="{13973E33-230B-4E9E-9AAD-15AE63449A48}" type="datetimeFigureOut">
              <a:rPr lang="tr-TR" smtClean="0"/>
              <a:t>19.11.2019</a:t>
            </a:fld>
            <a:endParaRPr lang="tr-TR"/>
          </a:p>
        </p:txBody>
      </p:sp>
      <p:sp>
        <p:nvSpPr>
          <p:cNvPr id="22" name="Slayt Numarası Yer Tutucusu 21"/>
          <p:cNvSpPr>
            <a:spLocks noGrp="1"/>
          </p:cNvSpPr>
          <p:nvPr>
            <p:ph type="sldNum" sz="quarter" idx="15"/>
          </p:nvPr>
        </p:nvSpPr>
        <p:spPr/>
        <p:txBody>
          <a:bodyPr rtlCol="0"/>
          <a:lstStyle/>
          <a:p>
            <a:fld id="{1A47E2BC-9B8E-482F-835D-49B9BBF0F12A}"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13973E33-230B-4E9E-9AAD-15AE63449A48}" type="datetimeFigureOut">
              <a:rPr lang="tr-TR" smtClean="0"/>
              <a:t>19.11.2019</a:t>
            </a:fld>
            <a:endParaRPr lang="tr-TR"/>
          </a:p>
        </p:txBody>
      </p:sp>
      <p:sp>
        <p:nvSpPr>
          <p:cNvPr id="18" name="Slayt Numarası Yer Tutucusu 17"/>
          <p:cNvSpPr>
            <a:spLocks noGrp="1"/>
          </p:cNvSpPr>
          <p:nvPr>
            <p:ph type="sldNum" sz="quarter" idx="11"/>
          </p:nvPr>
        </p:nvSpPr>
        <p:spPr/>
        <p:txBody>
          <a:bodyPr rtlCol="0"/>
          <a:lstStyle/>
          <a:p>
            <a:fld id="{1A47E2BC-9B8E-482F-835D-49B9BBF0F12A}"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3973E33-230B-4E9E-9AAD-15AE63449A48}" type="datetimeFigureOut">
              <a:rPr lang="tr-TR" smtClean="0"/>
              <a:t>19.11.2019</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A47E2BC-9B8E-482F-835D-49B9BBF0F12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oyaonalan@karabuk.edu.tr" TargetMode="External"/><Relationship Id="rId2" Type="http://schemas.openxmlformats.org/officeDocument/2006/relationships/hyperlink" Target="http://uluslararasi.karabuk.edu.tr/mevlana" TargetMode="External"/><Relationship Id="rId1" Type="http://schemas.openxmlformats.org/officeDocument/2006/relationships/slideLayout" Target="../slideLayouts/slideLayout2.xml"/><Relationship Id="rId5" Type="http://schemas.openxmlformats.org/officeDocument/2006/relationships/hyperlink" Target="mailto:regayipgencturk@karabuk.edu.tr" TargetMode="External"/><Relationship Id="rId4" Type="http://schemas.openxmlformats.org/officeDocument/2006/relationships/hyperlink" Target="mailto:mekuloglu@karabuk.edu.tr"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karabuk.edu.tr/" TargetMode="External"/><Relationship Id="rId2" Type="http://schemas.openxmlformats.org/officeDocument/2006/relationships/hyperlink" Target="mailto:mevlana@karabuk.edu.tr"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yok.gov.tr/web/mevlan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827584" y="1994080"/>
            <a:ext cx="7406640" cy="4243232"/>
          </a:xfrm>
        </p:spPr>
        <p:txBody>
          <a:bodyPr>
            <a:normAutofit fontScale="70000" lnSpcReduction="20000"/>
          </a:bodyPr>
          <a:lstStyle/>
          <a:p>
            <a:pPr algn="ctr"/>
            <a:endParaRPr lang="tr-TR" sz="8600" dirty="0">
              <a:latin typeface="Franklin Gothic Heavy" pitchFamily="34" charset="0"/>
            </a:endParaRPr>
          </a:p>
          <a:p>
            <a:pPr algn="ctr"/>
            <a:r>
              <a:rPr lang="tr-TR" sz="8600" dirty="0">
                <a:solidFill>
                  <a:schemeClr val="accent2">
                    <a:lumMod val="50000"/>
                  </a:schemeClr>
                </a:solidFill>
                <a:latin typeface="Franklin Gothic Heavy" pitchFamily="34" charset="0"/>
              </a:rPr>
              <a:t>MEVLANA DEĞİŞİM PROGRAMI </a:t>
            </a:r>
          </a:p>
          <a:p>
            <a:pPr algn="ctr"/>
            <a:endParaRPr lang="tr-TR" dirty="0"/>
          </a:p>
          <a:p>
            <a:pPr algn="ctr"/>
            <a:r>
              <a:rPr lang="tr-TR" sz="5100" dirty="0">
                <a:solidFill>
                  <a:srgbClr val="00B0F0"/>
                </a:solidFill>
                <a:latin typeface="Franklin Gothic Heavy" pitchFamily="34" charset="0"/>
              </a:rPr>
              <a:t>BİLGİLENDİRME TOPLANTISI</a:t>
            </a:r>
          </a:p>
          <a:p>
            <a:pPr algn="ctr"/>
            <a:r>
              <a:rPr lang="tr-TR" sz="5100" dirty="0">
                <a:solidFill>
                  <a:srgbClr val="00B0F0"/>
                </a:solidFill>
                <a:latin typeface="Franklin Gothic Heavy" pitchFamily="34" charset="0"/>
              </a:rPr>
              <a:t>2019</a:t>
            </a:r>
          </a:p>
        </p:txBody>
      </p:sp>
      <p:pic>
        <p:nvPicPr>
          <p:cNvPr id="5" name="Resim 11" descr="C:\Users\abc\Desktop\YÖK LOGOLAR\Mevlana-en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70247"/>
            <a:ext cx="1292381" cy="117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1 Resi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1114425" y="620688"/>
            <a:ext cx="1585367" cy="1373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05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400" dirty="0"/>
              <a:t>Öğrencilerin Seçilmesi</a:t>
            </a:r>
            <a:endParaRPr lang="tr-TR" dirty="0"/>
          </a:p>
        </p:txBody>
      </p:sp>
      <p:sp>
        <p:nvSpPr>
          <p:cNvPr id="3" name="İçerik Yer Tutucusu 2"/>
          <p:cNvSpPr>
            <a:spLocks noGrp="1"/>
          </p:cNvSpPr>
          <p:nvPr>
            <p:ph sz="quarter" idx="1"/>
          </p:nvPr>
        </p:nvSpPr>
        <p:spPr>
          <a:xfrm>
            <a:off x="1435608" y="1447800"/>
            <a:ext cx="7708392" cy="4800600"/>
          </a:xfrm>
        </p:spPr>
        <p:txBody>
          <a:bodyPr>
            <a:normAutofit/>
          </a:bodyPr>
          <a:lstStyle/>
          <a:p>
            <a:pPr marL="82296" indent="0">
              <a:buNone/>
            </a:pPr>
            <a:endParaRPr lang="tr-TR" sz="4000" dirty="0"/>
          </a:p>
          <a:p>
            <a:r>
              <a:rPr lang="tr-TR" sz="4000" dirty="0">
                <a:solidFill>
                  <a:srgbClr val="0070C0"/>
                </a:solidFill>
              </a:rPr>
              <a:t>Mevlana Puanı = </a:t>
            </a:r>
            <a:br>
              <a:rPr lang="tr-TR" sz="4000" dirty="0">
                <a:solidFill>
                  <a:srgbClr val="0070C0"/>
                </a:solidFill>
              </a:rPr>
            </a:br>
            <a:r>
              <a:rPr lang="tr-TR" sz="4000" dirty="0">
                <a:solidFill>
                  <a:srgbClr val="0070C0"/>
                </a:solidFill>
              </a:rPr>
              <a:t>AGNO*%50 + DİL PUANI*%50</a:t>
            </a:r>
          </a:p>
        </p:txBody>
      </p:sp>
    </p:spTree>
    <p:extLst>
      <p:ext uri="{BB962C8B-B14F-4D97-AF65-F5344CB8AC3E}">
        <p14:creationId xmlns:p14="http://schemas.microsoft.com/office/powerpoint/2010/main" val="107005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tr-TR" altLang="tr-TR"/>
              <a:t>Başvuru Tarihleri</a:t>
            </a:r>
          </a:p>
        </p:txBody>
      </p:sp>
      <p:sp>
        <p:nvSpPr>
          <p:cNvPr id="3" name="Content Placeholder 2"/>
          <p:cNvSpPr>
            <a:spLocks noGrp="1"/>
          </p:cNvSpPr>
          <p:nvPr>
            <p:ph sz="quarter" idx="1"/>
          </p:nvPr>
        </p:nvSpPr>
        <p:spPr/>
        <p:txBody>
          <a:bodyPr/>
          <a:lstStyle/>
          <a:p>
            <a:pPr>
              <a:defRPr/>
            </a:pPr>
            <a:r>
              <a:rPr lang="tr-TR" dirty="0">
                <a:ea typeface="+mn-ea"/>
                <a:cs typeface="ＭＳ Ｐゴシック" charset="0"/>
              </a:rPr>
              <a:t>Senede </a:t>
            </a:r>
            <a:r>
              <a:rPr lang="tr-TR" dirty="0">
                <a:cs typeface="ＭＳ Ｐゴシック" charset="0"/>
              </a:rPr>
              <a:t>1</a:t>
            </a:r>
            <a:r>
              <a:rPr lang="tr-TR" dirty="0">
                <a:ea typeface="+mn-ea"/>
                <a:cs typeface="ＭＳ Ｐゴシック" charset="0"/>
              </a:rPr>
              <a:t> kez</a:t>
            </a:r>
          </a:p>
          <a:p>
            <a:pPr>
              <a:defRPr/>
            </a:pPr>
            <a:endParaRPr lang="tr-TR" dirty="0">
              <a:ea typeface="+mn-ea"/>
              <a:cs typeface="ＭＳ Ｐゴシック" charset="0"/>
            </a:endParaRPr>
          </a:p>
        </p:txBody>
      </p:sp>
      <p:sp>
        <p:nvSpPr>
          <p:cNvPr id="14341" name="Slide Number Placeholder 4"/>
          <p:cNvSpPr>
            <a:spLocks noGrp="1"/>
          </p:cNvSpPr>
          <p:nvPr>
            <p:ph type="sldNum" sz="quarter" idx="1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fld id="{8963837B-5D94-4173-B294-AF7DD5BDE8B4}" type="slidenum">
              <a:rPr lang="en-US" altLang="tr-TR" sz="1400">
                <a:solidFill>
                  <a:schemeClr val="bg2"/>
                </a:solidFill>
              </a:rPr>
              <a:pPr>
                <a:spcBef>
                  <a:spcPct val="0"/>
                </a:spcBef>
                <a:buFontTx/>
                <a:buNone/>
              </a:pPr>
              <a:t>11</a:t>
            </a:fld>
            <a:endParaRPr lang="en-US" altLang="tr-TR" sz="1400">
              <a:solidFill>
                <a:schemeClr val="bg2"/>
              </a:solidFill>
            </a:endParaRPr>
          </a:p>
        </p:txBody>
      </p:sp>
      <p:sp>
        <p:nvSpPr>
          <p:cNvPr id="14340" name="Footer Placeholder 3"/>
          <p:cNvSpPr>
            <a:spLocks noGrp="1"/>
          </p:cNvSpPr>
          <p:nvPr>
            <p:ph type="ftr"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en-US" altLang="tr-TR" sz="1400">
                <a:solidFill>
                  <a:schemeClr val="bg2"/>
                </a:solidFill>
                <a:cs typeface="Times New Roman" pitchFamily="18" charset="0"/>
              </a:rPr>
              <a:t>/ 31</a:t>
            </a:r>
          </a:p>
        </p:txBody>
      </p:sp>
      <p:sp>
        <p:nvSpPr>
          <p:cNvPr id="14342" name="Rectangle 6"/>
          <p:cNvSpPr>
            <a:spLocks noChangeArrowheads="1"/>
          </p:cNvSpPr>
          <p:nvPr/>
        </p:nvSpPr>
        <p:spPr bwMode="auto">
          <a:xfrm>
            <a:off x="3516313" y="6530975"/>
            <a:ext cx="2111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spcBef>
                <a:spcPct val="50000"/>
              </a:spcBef>
              <a:buFontTx/>
              <a:buNone/>
            </a:pPr>
            <a:r>
              <a:rPr lang="tr-TR" altLang="tr-TR" sz="1400" b="0"/>
              <a:t>https://mevlana.yok.gov.tr/</a:t>
            </a:r>
          </a:p>
        </p:txBody>
      </p:sp>
      <p:graphicFrame>
        <p:nvGraphicFramePr>
          <p:cNvPr id="6" name="Tablo 5"/>
          <p:cNvGraphicFramePr>
            <a:graphicFrameLocks noGrp="1"/>
          </p:cNvGraphicFramePr>
          <p:nvPr>
            <p:extLst>
              <p:ext uri="{D42A27DB-BD31-4B8C-83A1-F6EECF244321}">
                <p14:modId xmlns:p14="http://schemas.microsoft.com/office/powerpoint/2010/main" val="225572434"/>
              </p:ext>
            </p:extLst>
          </p:nvPr>
        </p:nvGraphicFramePr>
        <p:xfrm>
          <a:off x="467545" y="2447374"/>
          <a:ext cx="7560840" cy="2557077"/>
        </p:xfrm>
        <a:graphic>
          <a:graphicData uri="http://schemas.openxmlformats.org/drawingml/2006/table">
            <a:tbl>
              <a:tblPr/>
              <a:tblGrid>
                <a:gridCol w="4972443">
                  <a:extLst>
                    <a:ext uri="{9D8B030D-6E8A-4147-A177-3AD203B41FA5}">
                      <a16:colId xmlns:a16="http://schemas.microsoft.com/office/drawing/2014/main" val="20000"/>
                    </a:ext>
                  </a:extLst>
                </a:gridCol>
                <a:gridCol w="2588397">
                  <a:extLst>
                    <a:ext uri="{9D8B030D-6E8A-4147-A177-3AD203B41FA5}">
                      <a16:colId xmlns:a16="http://schemas.microsoft.com/office/drawing/2014/main" val="20001"/>
                    </a:ext>
                  </a:extLst>
                </a:gridCol>
              </a:tblGrid>
              <a:tr h="670560">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rPr>
                        <a:t>Değişim İlanlarının Duyurulması ve </a:t>
                      </a:r>
                      <a:r>
                        <a:rPr kumimoji="0" lang="tr-TR" sz="2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Başvuruların Alınması</a:t>
                      </a:r>
                      <a:endParaRPr kumimoji="0" lang="tr-TR" sz="2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E2CA"/>
                    </a:solidFill>
                  </a:tcPr>
                </a:tc>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rPr>
                        <a:t>11 Şubat –27 Şubat 2019</a:t>
                      </a:r>
                      <a:endParaRPr kumimoji="0" lang="tr-TR" sz="2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E2CA"/>
                    </a:solidFill>
                  </a:tcPr>
                </a:tc>
                <a:extLst>
                  <a:ext uri="{0D108BD9-81ED-4DB2-BD59-A6C34878D82A}">
                    <a16:rowId xmlns:a16="http://schemas.microsoft.com/office/drawing/2014/main" val="10000"/>
                  </a:ext>
                </a:extLst>
              </a:tr>
              <a:tr h="590918">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Başvuruların Değerlendirilmesi</a:t>
                      </a:r>
                      <a:endParaRPr kumimoji="0" lang="tr-TR" sz="22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AF6"/>
                    </a:solidFill>
                  </a:tcPr>
                </a:tc>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1 Mart 2019</a:t>
                      </a:r>
                      <a:endParaRPr kumimoji="0" lang="tr-TR" sz="22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AF6"/>
                    </a:solidFill>
                  </a:tcPr>
                </a:tc>
                <a:extLst>
                  <a:ext uri="{0D108BD9-81ED-4DB2-BD59-A6C34878D82A}">
                    <a16:rowId xmlns:a16="http://schemas.microsoft.com/office/drawing/2014/main" val="10001"/>
                  </a:ext>
                </a:extLst>
              </a:tr>
              <a:tr h="625039">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Değerlendirme Sonuçlarının YÖK</a:t>
                      </a:r>
                      <a:r>
                        <a:rPr kumimoji="0" lang="tr-TR" altLang="en-US" sz="2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r>
                        <a:rPr kumimoji="0" lang="tr-TR" sz="2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e İletilmesi</a:t>
                      </a:r>
                      <a:endParaRPr kumimoji="0" lang="tr-TR" sz="22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F4EC"/>
                    </a:solidFill>
                  </a:tcPr>
                </a:tc>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22 Mart 2019</a:t>
                      </a:r>
                      <a:endParaRPr kumimoji="0" lang="tr-TR" sz="22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F4EC"/>
                    </a:solidFill>
                  </a:tcPr>
                </a:tc>
                <a:extLst>
                  <a:ext uri="{0D108BD9-81ED-4DB2-BD59-A6C34878D82A}">
                    <a16:rowId xmlns:a16="http://schemas.microsoft.com/office/drawing/2014/main" val="10002"/>
                  </a:ext>
                </a:extLst>
              </a:tr>
              <a:tr h="625039">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Değerlendirme Sonuçlarının Duyurulması</a:t>
                      </a:r>
                      <a:endParaRPr kumimoji="0" lang="tr-TR" sz="22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AF6"/>
                    </a:solidFill>
                  </a:tcPr>
                </a:tc>
                <a:tc>
                  <a:txBody>
                    <a:bodyPr/>
                    <a:lstStyle>
                      <a:lvl1pPr defTabSz="457200">
                        <a:spcBef>
                          <a:spcPct val="20000"/>
                        </a:spcBef>
                        <a:defRPr sz="2800">
                          <a:solidFill>
                            <a:schemeClr val="tx1"/>
                          </a:solidFill>
                          <a:latin typeface="Times New Roman" panose="02020603050405020304" pitchFamily="18" charset="0"/>
                          <a:ea typeface="MS PGothic" panose="020B0600070205080204" pitchFamily="34" charset="-128"/>
                        </a:defRPr>
                      </a:lvl1pPr>
                      <a:lvl2pPr marL="742950" indent="-285750" defTabSz="457200">
                        <a:spcBef>
                          <a:spcPct val="20000"/>
                        </a:spcBef>
                        <a:defRPr sz="2400">
                          <a:solidFill>
                            <a:schemeClr val="tx1"/>
                          </a:solidFill>
                          <a:latin typeface="Times New Roman" panose="02020603050405020304" pitchFamily="18" charset="0"/>
                          <a:ea typeface="MS PGothic" panose="020B0600070205080204" pitchFamily="34" charset="-128"/>
                        </a:defRPr>
                      </a:lvl2pPr>
                      <a:lvl3pPr marL="1143000" indent="-228600" defTabSz="457200">
                        <a:spcBef>
                          <a:spcPct val="20000"/>
                        </a:spcBef>
                        <a:defRPr sz="2000">
                          <a:solidFill>
                            <a:schemeClr val="tx1"/>
                          </a:solidFill>
                          <a:latin typeface="Times New Roman" panose="02020603050405020304" pitchFamily="18" charset="0"/>
                          <a:ea typeface="MS PGothic" panose="020B0600070205080204" pitchFamily="34" charset="-128"/>
                        </a:defRPr>
                      </a:lvl3pPr>
                      <a:lvl4pPr marL="16002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4pPr>
                      <a:lvl5pPr marL="2057400" indent="-228600" defTabSz="457200">
                        <a:spcBef>
                          <a:spcPct val="20000"/>
                        </a:spcBef>
                        <a:defRPr>
                          <a:solidFill>
                            <a:schemeClr val="tx1"/>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Henüz belli değil</a:t>
                      </a:r>
                      <a:endParaRPr kumimoji="0" lang="tr-TR" sz="22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AF6"/>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57828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708392" cy="1143000"/>
          </a:xfrm>
        </p:spPr>
        <p:txBody>
          <a:bodyPr>
            <a:normAutofit/>
          </a:bodyPr>
          <a:lstStyle/>
          <a:p>
            <a:r>
              <a:rPr lang="tr-TR" dirty="0"/>
              <a:t>Gittiğim Kuruma Ücret Öder miyim?</a:t>
            </a:r>
          </a:p>
        </p:txBody>
      </p:sp>
      <p:sp>
        <p:nvSpPr>
          <p:cNvPr id="3" name="İçerik Yer Tutucusu 2"/>
          <p:cNvSpPr>
            <a:spLocks noGrp="1"/>
          </p:cNvSpPr>
          <p:nvPr>
            <p:ph sz="quarter" idx="1"/>
          </p:nvPr>
        </p:nvSpPr>
        <p:spPr/>
        <p:txBody>
          <a:bodyPr/>
          <a:lstStyle/>
          <a:p>
            <a:endParaRPr lang="tr-TR" dirty="0"/>
          </a:p>
          <a:p>
            <a:endParaRPr lang="tr-TR" dirty="0"/>
          </a:p>
          <a:p>
            <a:r>
              <a:rPr lang="tr-TR" dirty="0"/>
              <a:t>Öğrenci kayıtlı olduğu yükseköğretim kurumuna ödediği harçları ödemeye devam eder. Gittiği kuruma herhangi bir ücret ödemez.</a:t>
            </a:r>
          </a:p>
        </p:txBody>
      </p:sp>
    </p:spTree>
    <p:extLst>
      <p:ext uri="{BB962C8B-B14F-4D97-AF65-F5344CB8AC3E}">
        <p14:creationId xmlns:p14="http://schemas.microsoft.com/office/powerpoint/2010/main" val="1025340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Dönem Kaybına Uğrar mıyım?</a:t>
            </a:r>
          </a:p>
        </p:txBody>
      </p:sp>
      <p:sp>
        <p:nvSpPr>
          <p:cNvPr id="3" name="İçerik Yer Tutucusu 2"/>
          <p:cNvSpPr>
            <a:spLocks noGrp="1"/>
          </p:cNvSpPr>
          <p:nvPr>
            <p:ph sz="quarter" idx="1"/>
          </p:nvPr>
        </p:nvSpPr>
        <p:spPr/>
        <p:txBody>
          <a:bodyPr/>
          <a:lstStyle/>
          <a:p>
            <a:r>
              <a:rPr lang="tr-TR" dirty="0"/>
              <a:t>Öğrenci değişim programından faydalandığında dönem kaybına uğramaz. Orada aldığı derslerin karşılığı gitmeden önce belirlenir ve döndüğünde sayılır.</a:t>
            </a:r>
          </a:p>
          <a:p>
            <a:endParaRPr lang="tr-TR" dirty="0"/>
          </a:p>
          <a:p>
            <a:r>
              <a:rPr lang="tr-TR" dirty="0"/>
              <a:t>Başarısız olduğu dersleri döndüğünde kayıtlı olduğu kurumda tekrar alır.</a:t>
            </a:r>
          </a:p>
        </p:txBody>
      </p:sp>
    </p:spTree>
    <p:extLst>
      <p:ext uri="{BB962C8B-B14F-4D97-AF65-F5344CB8AC3E}">
        <p14:creationId xmlns:p14="http://schemas.microsoft.com/office/powerpoint/2010/main" val="2340080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Aldığım Diğer Burslar Ne Olacak?</a:t>
            </a:r>
          </a:p>
        </p:txBody>
      </p:sp>
      <p:sp>
        <p:nvSpPr>
          <p:cNvPr id="3" name="İçerik Yer Tutucusu 2"/>
          <p:cNvSpPr>
            <a:spLocks noGrp="1"/>
          </p:cNvSpPr>
          <p:nvPr>
            <p:ph sz="quarter" idx="1"/>
          </p:nvPr>
        </p:nvSpPr>
        <p:spPr/>
        <p:txBody>
          <a:bodyPr/>
          <a:lstStyle/>
          <a:p>
            <a:r>
              <a:rPr lang="tr-TR" dirty="0"/>
              <a:t>Mevlana Değişim Programı’na katılan öğrencinin diğer burslarında herhangi bir kesinti olmaz.</a:t>
            </a:r>
          </a:p>
          <a:p>
            <a:endParaRPr lang="tr-TR" dirty="0"/>
          </a:p>
          <a:p>
            <a:r>
              <a:rPr lang="tr-TR" dirty="0"/>
              <a:t>MDP öğrencisi gittiği ülkeye göre belirlenen bursun %80’ini alır. Kalan %20’unu ise geçtiği kredi oranında döndüğünde toplu olarak alır.</a:t>
            </a:r>
          </a:p>
        </p:txBody>
      </p:sp>
    </p:spTree>
    <p:extLst>
      <p:ext uri="{BB962C8B-B14F-4D97-AF65-F5344CB8AC3E}">
        <p14:creationId xmlns:p14="http://schemas.microsoft.com/office/powerpoint/2010/main" val="51146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Burs Miktarlarına Bazı Ülkelerden Örnekler</a:t>
            </a:r>
          </a:p>
        </p:txBody>
      </p:sp>
      <p:graphicFrame>
        <p:nvGraphicFramePr>
          <p:cNvPr id="5" name="İçerik Yer Tutucusu 4"/>
          <p:cNvGraphicFramePr>
            <a:graphicFrameLocks noGrp="1"/>
          </p:cNvGraphicFramePr>
          <p:nvPr>
            <p:ph sz="quarter" idx="1"/>
            <p:extLst>
              <p:ext uri="{D42A27DB-BD31-4B8C-83A1-F6EECF244321}">
                <p14:modId xmlns:p14="http://schemas.microsoft.com/office/powerpoint/2010/main" val="2733025634"/>
              </p:ext>
            </p:extLst>
          </p:nvPr>
        </p:nvGraphicFramePr>
        <p:xfrm>
          <a:off x="611560" y="1628800"/>
          <a:ext cx="7344816" cy="3134233"/>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tblGrid>
              <a:tr h="370840">
                <a:tc>
                  <a:txBody>
                    <a:bodyPr/>
                    <a:lstStyle/>
                    <a:p>
                      <a:r>
                        <a:rPr lang="tr-TR" dirty="0"/>
                        <a:t>ÜLKELER</a:t>
                      </a:r>
                      <a:endParaRPr lang="en-GB" dirty="0"/>
                    </a:p>
                  </a:txBody>
                  <a:tcPr/>
                </a:tc>
                <a:tc>
                  <a:txBody>
                    <a:bodyPr/>
                    <a:lstStyle/>
                    <a:p>
                      <a:r>
                        <a:rPr lang="tr-TR" dirty="0"/>
                        <a:t>HİBE/AY (TL)</a:t>
                      </a:r>
                      <a:endParaRPr lang="en-GB" dirty="0"/>
                    </a:p>
                  </a:txBody>
                  <a:tcPr/>
                </a:tc>
                <a:extLst>
                  <a:ext uri="{0D108BD9-81ED-4DB2-BD59-A6C34878D82A}">
                    <a16:rowId xmlns:a16="http://schemas.microsoft.com/office/drawing/2014/main" val="10000"/>
                  </a:ext>
                </a:extLst>
              </a:tr>
              <a:tr h="370840">
                <a:tc>
                  <a:txBody>
                    <a:bodyPr/>
                    <a:lstStyle/>
                    <a:p>
                      <a:pPr>
                        <a:lnSpc>
                          <a:spcPct val="115000"/>
                        </a:lnSpc>
                        <a:spcAft>
                          <a:spcPts val="0"/>
                        </a:spcAft>
                      </a:pPr>
                      <a:r>
                        <a:rPr lang="tr-TR" sz="1800" dirty="0">
                          <a:solidFill>
                            <a:srgbClr val="000000"/>
                          </a:solidFill>
                          <a:effectLst/>
                          <a:latin typeface="Times New Roman" panose="02020603050405020304" pitchFamily="18" charset="0"/>
                          <a:ea typeface="Calibri"/>
                          <a:cs typeface="Times New Roman" panose="02020603050405020304" pitchFamily="18" charset="0"/>
                        </a:rPr>
                        <a:t>ASYA-</a:t>
                      </a:r>
                      <a:r>
                        <a:rPr lang="tr-TR" sz="1800" baseline="0" dirty="0">
                          <a:solidFill>
                            <a:srgbClr val="000000"/>
                          </a:solidFill>
                          <a:effectLst/>
                          <a:latin typeface="Times New Roman" panose="02020603050405020304" pitchFamily="18" charset="0"/>
                          <a:ea typeface="Calibri"/>
                          <a:cs typeface="Times New Roman" panose="02020603050405020304" pitchFamily="18" charset="0"/>
                        </a:rPr>
                        <a:t> PASİFİK, LATİN AMERİKA</a:t>
                      </a:r>
                    </a:p>
                    <a:p>
                      <a:pPr>
                        <a:lnSpc>
                          <a:spcPct val="115000"/>
                        </a:lnSpc>
                        <a:spcAft>
                          <a:spcPts val="0"/>
                        </a:spcAft>
                      </a:pPr>
                      <a:r>
                        <a:rPr lang="tr-TR" sz="1800" baseline="0" dirty="0">
                          <a:solidFill>
                            <a:srgbClr val="000000"/>
                          </a:solidFill>
                          <a:effectLst/>
                          <a:latin typeface="Times New Roman" panose="02020603050405020304" pitchFamily="18" charset="0"/>
                          <a:ea typeface="Calibri"/>
                          <a:cs typeface="Times New Roman" panose="02020603050405020304" pitchFamily="18" charset="0"/>
                        </a:rPr>
                        <a:t>KUZEY AMERİKA</a:t>
                      </a:r>
                    </a:p>
                    <a:p>
                      <a:pPr>
                        <a:lnSpc>
                          <a:spcPct val="115000"/>
                        </a:lnSpc>
                        <a:spcAft>
                          <a:spcPts val="0"/>
                        </a:spcAft>
                      </a:pPr>
                      <a:endParaRPr lang="en-GB" sz="1800" dirty="0">
                        <a:effectLst/>
                        <a:latin typeface="Times New Roman" panose="02020603050405020304" pitchFamily="18" charset="0"/>
                        <a:ea typeface="Calibri"/>
                        <a:cs typeface="Times New Roman" panose="02020603050405020304" pitchFamily="18" charset="0"/>
                      </a:endParaRPr>
                    </a:p>
                  </a:txBody>
                  <a:tcPr marL="68580" marR="68580" marT="0" marB="0" anchor="b"/>
                </a:tc>
                <a:tc>
                  <a:txBody>
                    <a:bodyPr/>
                    <a:lstStyle/>
                    <a:p>
                      <a:r>
                        <a:rPr lang="tr-TR" sz="1800" dirty="0">
                          <a:latin typeface="Times New Roman" panose="02020603050405020304" pitchFamily="18" charset="0"/>
                          <a:cs typeface="Times New Roman" panose="02020603050405020304" pitchFamily="18" charset="0"/>
                        </a:rPr>
                        <a:t>1500</a:t>
                      </a:r>
                      <a:r>
                        <a:rPr lang="tr-TR" sz="1800" baseline="0" dirty="0">
                          <a:latin typeface="Times New Roman" panose="02020603050405020304" pitchFamily="18" charset="0"/>
                          <a:cs typeface="Times New Roman" panose="02020603050405020304" pitchFamily="18" charset="0"/>
                        </a:rPr>
                        <a:t> TL</a:t>
                      </a:r>
                      <a:endParaRPr lang="en-GB"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23197">
                <a:tc>
                  <a:txBody>
                    <a:bodyPr/>
                    <a:lstStyle/>
                    <a:p>
                      <a:pPr>
                        <a:lnSpc>
                          <a:spcPct val="115000"/>
                        </a:lnSpc>
                        <a:spcAft>
                          <a:spcPts val="0"/>
                        </a:spcAft>
                      </a:pPr>
                      <a:r>
                        <a:rPr lang="tr-TR" sz="1800" dirty="0">
                          <a:effectLst/>
                          <a:latin typeface="Times New Roman" panose="02020603050405020304" pitchFamily="18" charset="0"/>
                          <a:ea typeface="Calibri"/>
                          <a:cs typeface="Times New Roman" panose="02020603050405020304" pitchFamily="18" charset="0"/>
                        </a:rPr>
                        <a:t>SAHRAALTI</a:t>
                      </a:r>
                      <a:r>
                        <a:rPr lang="tr-TR" sz="1800" baseline="0" dirty="0">
                          <a:effectLst/>
                          <a:latin typeface="Times New Roman" panose="02020603050405020304" pitchFamily="18" charset="0"/>
                          <a:ea typeface="Calibri"/>
                          <a:cs typeface="Times New Roman" panose="02020603050405020304" pitchFamily="18" charset="0"/>
                        </a:rPr>
                        <a:t> AFRİKA, ORTA ASYA</a:t>
                      </a:r>
                    </a:p>
                    <a:p>
                      <a:pPr>
                        <a:lnSpc>
                          <a:spcPct val="115000"/>
                        </a:lnSpc>
                        <a:spcAft>
                          <a:spcPts val="0"/>
                        </a:spcAft>
                      </a:pPr>
                      <a:r>
                        <a:rPr lang="tr-TR" sz="1800" baseline="0" dirty="0">
                          <a:effectLst/>
                          <a:latin typeface="Times New Roman" panose="02020603050405020304" pitchFamily="18" charset="0"/>
                          <a:ea typeface="Calibri"/>
                          <a:cs typeface="Times New Roman" panose="02020603050405020304" pitchFamily="18" charset="0"/>
                        </a:rPr>
                        <a:t>AVRUPA</a:t>
                      </a:r>
                    </a:p>
                    <a:p>
                      <a:pPr>
                        <a:lnSpc>
                          <a:spcPct val="115000"/>
                        </a:lnSpc>
                        <a:spcAft>
                          <a:spcPts val="0"/>
                        </a:spcAft>
                      </a:pPr>
                      <a:endParaRPr lang="en-GB" sz="1800" dirty="0">
                        <a:effectLst/>
                        <a:latin typeface="Times New Roman" panose="02020603050405020304" pitchFamily="18" charset="0"/>
                        <a:ea typeface="Calibri"/>
                        <a:cs typeface="Times New Roman" panose="02020603050405020304" pitchFamily="18" charset="0"/>
                      </a:endParaRPr>
                    </a:p>
                  </a:txBody>
                  <a:tcPr marL="68580" marR="68580" marT="0" marB="0" anchor="b"/>
                </a:tc>
                <a:tc>
                  <a:txBody>
                    <a:bodyPr/>
                    <a:lstStyle/>
                    <a:p>
                      <a:r>
                        <a:rPr lang="tr-TR" sz="1800" dirty="0">
                          <a:latin typeface="Times New Roman" panose="02020603050405020304" pitchFamily="18" charset="0"/>
                          <a:cs typeface="Times New Roman" panose="02020603050405020304" pitchFamily="18" charset="0"/>
                        </a:rPr>
                        <a:t>1400 TL</a:t>
                      </a:r>
                      <a:endParaRPr lang="en-GB"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a:lnSpc>
                          <a:spcPct val="115000"/>
                        </a:lnSpc>
                        <a:spcAft>
                          <a:spcPts val="0"/>
                        </a:spcAft>
                      </a:pPr>
                      <a:r>
                        <a:rPr lang="tr-TR" sz="1800" dirty="0">
                          <a:solidFill>
                            <a:srgbClr val="000000"/>
                          </a:solidFill>
                          <a:effectLst/>
                          <a:latin typeface="Times New Roman" panose="02020603050405020304" pitchFamily="18" charset="0"/>
                          <a:ea typeface="Calibri"/>
                          <a:cs typeface="Times New Roman" panose="02020603050405020304" pitchFamily="18" charset="0"/>
                        </a:rPr>
                        <a:t>GÜNEY</a:t>
                      </a:r>
                      <a:r>
                        <a:rPr lang="tr-TR" sz="1800" baseline="0" dirty="0">
                          <a:solidFill>
                            <a:srgbClr val="000000"/>
                          </a:solidFill>
                          <a:effectLst/>
                          <a:latin typeface="Times New Roman" panose="02020603050405020304" pitchFamily="18" charset="0"/>
                          <a:ea typeface="Calibri"/>
                          <a:cs typeface="Times New Roman" panose="02020603050405020304" pitchFamily="18" charset="0"/>
                        </a:rPr>
                        <a:t> KAFKASYA, GÜNEY ASYA, ORTA DOĞU VE KUZEY AFRİKA</a:t>
                      </a:r>
                      <a:endParaRPr lang="en-GB" sz="1800" dirty="0">
                        <a:effectLst/>
                        <a:latin typeface="Times New Roman" panose="02020603050405020304" pitchFamily="18" charset="0"/>
                        <a:ea typeface="Calibri"/>
                        <a:cs typeface="Times New Roman" panose="02020603050405020304" pitchFamily="18" charset="0"/>
                      </a:endParaRPr>
                    </a:p>
                  </a:txBody>
                  <a:tcPr marL="68580" marR="68580" marT="0" marB="0" anchor="b"/>
                </a:tc>
                <a:tc>
                  <a:txBody>
                    <a:bodyPr/>
                    <a:lstStyle/>
                    <a:p>
                      <a:r>
                        <a:rPr lang="tr-TR" sz="1800" dirty="0">
                          <a:latin typeface="Times New Roman" panose="02020603050405020304" pitchFamily="18" charset="0"/>
                          <a:cs typeface="Times New Roman" panose="02020603050405020304" pitchFamily="18" charset="0"/>
                        </a:rPr>
                        <a:t>1300</a:t>
                      </a:r>
                      <a:r>
                        <a:rPr lang="tr-TR" sz="1800" baseline="0" dirty="0">
                          <a:latin typeface="Times New Roman" panose="02020603050405020304" pitchFamily="18" charset="0"/>
                          <a:cs typeface="Times New Roman" panose="02020603050405020304" pitchFamily="18" charset="0"/>
                        </a:rPr>
                        <a:t> TL</a:t>
                      </a:r>
                      <a:endParaRPr lang="en-GB"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83217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Resmi Gazete Kararı</a:t>
            </a:r>
            <a:endParaRPr lang="en-GB" dirty="0"/>
          </a:p>
        </p:txBody>
      </p:sp>
      <p:sp>
        <p:nvSpPr>
          <p:cNvPr id="4" name="İçerik Yer Tutucusu 3">
            <a:extLst>
              <a:ext uri="{FF2B5EF4-FFF2-40B4-BE49-F238E27FC236}">
                <a16:creationId xmlns:a16="http://schemas.microsoft.com/office/drawing/2014/main" id="{44671906-E84A-4781-9B28-8C357AD26266}"/>
              </a:ext>
            </a:extLst>
          </p:cNvPr>
          <p:cNvSpPr>
            <a:spLocks noGrp="1"/>
          </p:cNvSpPr>
          <p:nvPr>
            <p:ph sz="quarter" idx="1"/>
          </p:nvPr>
        </p:nvSpPr>
        <p:spPr/>
        <p:txBody>
          <a:bodyPr/>
          <a:lstStyle/>
          <a:p>
            <a:r>
              <a:rPr lang="tr-TR" b="1" dirty="0"/>
              <a:t>Mevlana Değişim Programına katılacak yurtiçi yükseköğretim kurumlarının, 23.08.2011 tarih ve 28034 sayılı Resmi </a:t>
            </a:r>
            <a:r>
              <a:rPr lang="tr-TR" b="1" dirty="0" err="1"/>
              <a:t>Gazete’de</a:t>
            </a:r>
            <a:r>
              <a:rPr lang="tr-TR" b="1" dirty="0"/>
              <a:t> yayımlanan ‘’Mevlana Değişim Programı’na İlişkin Yönetmelik’’ kapsamında, 2015-2016 Eğitim Öğretim Yılı’ndan itibaren geçerli olmak üzere, gelen/giden öğrenci ve öğretim elemanı değerlendirmelerinde Azerbaycan, Gürcistan, Kazakistan, Kırgızistan, Moğolistan, Özbekistan, Tacikistan, Türkmenistan için toplam en fazla %30 kontenjan tahsis etmelerine karar verildi.</a:t>
            </a:r>
            <a:endParaRPr lang="tr-TR" dirty="0"/>
          </a:p>
          <a:p>
            <a:endParaRPr lang="tr-TR" dirty="0"/>
          </a:p>
        </p:txBody>
      </p:sp>
    </p:spTree>
    <p:extLst>
      <p:ext uri="{BB962C8B-B14F-4D97-AF65-F5344CB8AC3E}">
        <p14:creationId xmlns:p14="http://schemas.microsoft.com/office/powerpoint/2010/main" val="3297676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Yemen Cumhuriyeti İle İlgili karar</a:t>
            </a:r>
            <a:endParaRPr lang="en-GB" dirty="0"/>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457200" y="3243112"/>
            <a:ext cx="7467600" cy="1587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6169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0" y="274638"/>
            <a:ext cx="9144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tr-TR" altLang="tr-TR" dirty="0"/>
              <a:t>           AYRINTILI BİLGİ İÇİN</a:t>
            </a:r>
          </a:p>
        </p:txBody>
      </p:sp>
      <p:sp>
        <p:nvSpPr>
          <p:cNvPr id="20484" name="Slide Number Placeholder 4"/>
          <p:cNvSpPr>
            <a:spLocks noGrp="1"/>
          </p:cNvSpPr>
          <p:nvPr>
            <p:ph type="sldNum" sz="quarter" idx="1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fld id="{6391DFB3-D210-4121-B1E0-8671B3DD0534}" type="slidenum">
              <a:rPr lang="en-US" altLang="tr-TR" sz="1400">
                <a:solidFill>
                  <a:schemeClr val="bg2"/>
                </a:solidFill>
              </a:rPr>
              <a:pPr>
                <a:spcBef>
                  <a:spcPct val="0"/>
                </a:spcBef>
                <a:buFontTx/>
                <a:buNone/>
              </a:pPr>
              <a:t>18</a:t>
            </a:fld>
            <a:endParaRPr lang="en-US" altLang="tr-TR" sz="1400">
              <a:solidFill>
                <a:schemeClr val="bg2"/>
              </a:solidFill>
            </a:endParaRPr>
          </a:p>
        </p:txBody>
      </p:sp>
      <p:sp>
        <p:nvSpPr>
          <p:cNvPr id="20483" name="Footer Placeholder 3"/>
          <p:cNvSpPr>
            <a:spLocks noGrp="1"/>
          </p:cNvSpPr>
          <p:nvPr>
            <p:ph type="ftr"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en-US" altLang="tr-TR" sz="1400">
                <a:solidFill>
                  <a:schemeClr val="bg2"/>
                </a:solidFill>
                <a:cs typeface="Times New Roman" pitchFamily="18" charset="0"/>
              </a:rPr>
              <a:t>/ 31</a:t>
            </a:r>
          </a:p>
        </p:txBody>
      </p:sp>
      <p:sp>
        <p:nvSpPr>
          <p:cNvPr id="3" name="Dikdörtgen 2">
            <a:extLst>
              <a:ext uri="{FF2B5EF4-FFF2-40B4-BE49-F238E27FC236}">
                <a16:creationId xmlns:a16="http://schemas.microsoft.com/office/drawing/2014/main" id="{B7772CC6-EAC7-4C07-B4EA-6067A07DA0B9}"/>
              </a:ext>
            </a:extLst>
          </p:cNvPr>
          <p:cNvSpPr/>
          <p:nvPr/>
        </p:nvSpPr>
        <p:spPr>
          <a:xfrm>
            <a:off x="611560" y="1340769"/>
            <a:ext cx="7704856" cy="4524315"/>
          </a:xfrm>
          <a:prstGeom prst="rect">
            <a:avLst/>
          </a:prstGeom>
        </p:spPr>
        <p:txBody>
          <a:bodyPr wrap="square">
            <a:spAutoFit/>
          </a:bodyPr>
          <a:lstStyle/>
          <a:p>
            <a:r>
              <a:rPr lang="tr-TR" b="1" dirty="0">
                <a:solidFill>
                  <a:srgbClr val="FF0000"/>
                </a:solidFill>
                <a:hlinkClick r:id="rId2">
                  <a:extLst>
                    <a:ext uri="{A12FA001-AC4F-418D-AE19-62706E023703}">
                      <ahyp:hlinkClr xmlns:ahyp="http://schemas.microsoft.com/office/drawing/2018/hyperlinkcolor" val="tx"/>
                    </a:ext>
                  </a:extLst>
                </a:hlinkClick>
              </a:rPr>
              <a:t>http://uluslararasi.karabuk.edu.tr/mevlana</a:t>
            </a:r>
            <a:endParaRPr lang="tr-TR" b="1" dirty="0">
              <a:solidFill>
                <a:srgbClr val="FF0000"/>
              </a:solidFill>
            </a:endParaRPr>
          </a:p>
          <a:p>
            <a:r>
              <a:rPr lang="tr-TR" b="1" dirty="0"/>
              <a:t>Koordinatör</a:t>
            </a:r>
            <a:br>
              <a:rPr lang="tr-TR" dirty="0"/>
            </a:br>
            <a:r>
              <a:rPr lang="tr-TR" dirty="0" err="1"/>
              <a:t>Öğr</a:t>
            </a:r>
            <a:r>
              <a:rPr lang="tr-TR" dirty="0"/>
              <a:t>. Gör. Oya ÖNALAN</a:t>
            </a:r>
            <a:br>
              <a:rPr lang="tr-TR" dirty="0"/>
            </a:br>
            <a:r>
              <a:rPr lang="tr-TR" dirty="0"/>
              <a:t>Tel: 0 370 418 80 49 / 8049</a:t>
            </a:r>
            <a:br>
              <a:rPr lang="tr-TR" dirty="0"/>
            </a:br>
            <a:r>
              <a:rPr lang="tr-TR" dirty="0"/>
              <a:t>E-Mail: </a:t>
            </a:r>
            <a:r>
              <a:rPr lang="tr-TR" dirty="0">
                <a:hlinkClick r:id="rId3"/>
              </a:rPr>
              <a:t>oyaonalan@karabuk.edu.tr</a:t>
            </a:r>
            <a:endParaRPr lang="tr-TR" dirty="0"/>
          </a:p>
          <a:p>
            <a:r>
              <a:rPr lang="tr-TR" b="1" dirty="0"/>
              <a:t>Akademik İşler</a:t>
            </a:r>
            <a:br>
              <a:rPr lang="tr-TR" dirty="0"/>
            </a:br>
            <a:r>
              <a:rPr lang="tr-TR" dirty="0" err="1"/>
              <a:t>Arş.Gör</a:t>
            </a:r>
            <a:r>
              <a:rPr lang="tr-TR" dirty="0"/>
              <a:t>. M. Esad KULOĞLU</a:t>
            </a:r>
            <a:br>
              <a:rPr lang="tr-TR" dirty="0"/>
            </a:br>
            <a:r>
              <a:rPr lang="tr-TR" dirty="0"/>
              <a:t>Tel: 0 370 418 80 81 / 8081</a:t>
            </a:r>
            <a:br>
              <a:rPr lang="tr-TR" dirty="0"/>
            </a:br>
            <a:r>
              <a:rPr lang="tr-TR" dirty="0"/>
              <a:t>E-Mail: </a:t>
            </a:r>
            <a:r>
              <a:rPr lang="tr-TR" dirty="0">
                <a:hlinkClick r:id="rId4"/>
              </a:rPr>
              <a:t>mekuloglu@karabuk.edu.tr</a:t>
            </a:r>
            <a:endParaRPr lang="tr-TR" dirty="0"/>
          </a:p>
          <a:p>
            <a:r>
              <a:rPr lang="tr-TR" b="1" dirty="0"/>
              <a:t>İdari İşler</a:t>
            </a:r>
            <a:br>
              <a:rPr lang="tr-TR" dirty="0"/>
            </a:br>
            <a:r>
              <a:rPr lang="tr-TR" dirty="0"/>
              <a:t>Bil. İşl. Regayıp GENÇTÜRK</a:t>
            </a:r>
            <a:br>
              <a:rPr lang="tr-TR" dirty="0"/>
            </a:br>
            <a:r>
              <a:rPr lang="tr-TR" dirty="0"/>
              <a:t>Tel: 0 370 418 80 54 / 8054</a:t>
            </a:r>
            <a:br>
              <a:rPr lang="tr-TR" dirty="0"/>
            </a:br>
            <a:r>
              <a:rPr lang="tr-TR" dirty="0"/>
              <a:t>E-Mail: </a:t>
            </a:r>
            <a:r>
              <a:rPr lang="tr-TR" dirty="0">
                <a:hlinkClick r:id="rId5"/>
              </a:rPr>
              <a:t>regayipgencturk@karabuk.edu.tr</a:t>
            </a:r>
            <a:endParaRPr lang="tr-TR" dirty="0"/>
          </a:p>
          <a:p>
            <a:r>
              <a:rPr lang="tr-TR" b="1" dirty="0"/>
              <a:t>Faks: </a:t>
            </a:r>
            <a:r>
              <a:rPr lang="tr-TR" dirty="0"/>
              <a:t>+90 370 418 94 07</a:t>
            </a:r>
            <a:br>
              <a:rPr lang="tr-TR" dirty="0"/>
            </a:br>
            <a:r>
              <a:rPr lang="tr-TR" b="1" dirty="0"/>
              <a:t>E-Posta : </a:t>
            </a:r>
            <a:r>
              <a:rPr lang="tr-TR" dirty="0"/>
              <a:t>mevlana@karabuk.edu.tr</a:t>
            </a:r>
            <a:endParaRPr lang="tr-TR" b="1" dirty="0">
              <a:solidFill>
                <a:srgbClr val="FF0000"/>
              </a:solidFill>
            </a:endParaRPr>
          </a:p>
          <a:p>
            <a:endParaRPr lang="tr-TR" b="1" dirty="0">
              <a:solidFill>
                <a:srgbClr val="FF0000"/>
              </a:solidFill>
            </a:endParaRPr>
          </a:p>
        </p:txBody>
      </p:sp>
    </p:spTree>
    <p:extLst>
      <p:ext uri="{BB962C8B-B14F-4D97-AF65-F5344CB8AC3E}">
        <p14:creationId xmlns:p14="http://schemas.microsoft.com/office/powerpoint/2010/main" val="421007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872067" y="2132856"/>
            <a:ext cx="7408333" cy="3993307"/>
          </a:xfrm>
        </p:spPr>
        <p:txBody>
          <a:bodyPr>
            <a:normAutofit/>
          </a:bodyPr>
          <a:lstStyle/>
          <a:p>
            <a:pPr marL="0" indent="0" algn="ctr">
              <a:buNone/>
            </a:pPr>
            <a:r>
              <a:rPr lang="tr-TR" sz="3600" b="1" i="1" dirty="0">
                <a:latin typeface="Times New Roman" pitchFamily="18" charset="0"/>
                <a:cs typeface="Times New Roman" pitchFamily="18" charset="0"/>
              </a:rPr>
              <a:t> İlginiz İçin Teşekkürler.</a:t>
            </a:r>
          </a:p>
          <a:p>
            <a:pPr marL="0" indent="0" algn="ctr">
              <a:buNone/>
            </a:pPr>
            <a:r>
              <a:rPr lang="tr-TR" sz="3600" b="1" i="1" dirty="0">
                <a:latin typeface="Times New Roman" pitchFamily="18" charset="0"/>
                <a:cs typeface="Times New Roman" pitchFamily="18" charset="0"/>
                <a:hlinkClick r:id="rId2"/>
              </a:rPr>
              <a:t>mevlana@karabuk.edu.tr</a:t>
            </a:r>
            <a:endParaRPr lang="tr-TR" sz="3600" b="1" i="1" dirty="0">
              <a:latin typeface="Times New Roman" pitchFamily="18" charset="0"/>
              <a:cs typeface="Times New Roman" pitchFamily="18" charset="0"/>
            </a:endParaRPr>
          </a:p>
          <a:p>
            <a:pPr marL="0" indent="0" algn="ctr">
              <a:buNone/>
            </a:pPr>
            <a:endParaRPr lang="tr-TR" sz="3600" b="1" i="1" dirty="0">
              <a:latin typeface="Times New Roman" pitchFamily="18" charset="0"/>
              <a:cs typeface="Times New Roman" pitchFamily="18" charset="0"/>
            </a:endParaRPr>
          </a:p>
          <a:p>
            <a:pPr marL="0" indent="0" algn="ctr">
              <a:buNone/>
            </a:pPr>
            <a:r>
              <a:rPr lang="tr-TR" sz="3600" b="1" i="1" dirty="0">
                <a:latin typeface="Times New Roman" pitchFamily="18" charset="0"/>
                <a:cs typeface="Times New Roman" pitchFamily="18" charset="0"/>
                <a:hlinkClick r:id="rId3"/>
              </a:rPr>
              <a:t>www.karabuk.edu.tr</a:t>
            </a:r>
            <a:r>
              <a:rPr lang="tr-TR" sz="3600" b="1" i="1" dirty="0">
                <a:latin typeface="Times New Roman" pitchFamily="18" charset="0"/>
                <a:cs typeface="Times New Roman" pitchFamily="18" charset="0"/>
              </a:rPr>
              <a:t> </a:t>
            </a:r>
          </a:p>
          <a:p>
            <a:pPr marL="0" indent="0" algn="ctr">
              <a:buNone/>
            </a:pPr>
            <a:endParaRPr lang="tr-TR" sz="3600" b="1" i="1" dirty="0">
              <a:latin typeface="Times New Roman" pitchFamily="18" charset="0"/>
              <a:cs typeface="Times New Roman" pitchFamily="18" charset="0"/>
            </a:endParaRPr>
          </a:p>
          <a:p>
            <a:pPr marL="0" indent="0" algn="ctr">
              <a:buNone/>
            </a:pPr>
            <a:r>
              <a:rPr lang="tr-TR" sz="3600" b="1" i="1" dirty="0">
                <a:latin typeface="Times New Roman" pitchFamily="18" charset="0"/>
                <a:cs typeface="Times New Roman" pitchFamily="18" charset="0"/>
                <a:hlinkClick r:id="rId4"/>
              </a:rPr>
              <a:t>http://www.yok.gov.tr/web/mevlana</a:t>
            </a:r>
            <a:endParaRPr lang="tr-TR" sz="3600" b="1" i="1" dirty="0">
              <a:latin typeface="Times New Roman" pitchFamily="18" charset="0"/>
              <a:cs typeface="Times New Roman" pitchFamily="18" charset="0"/>
            </a:endParaRPr>
          </a:p>
          <a:p>
            <a:pPr marL="0" indent="0" algn="ctr">
              <a:buNone/>
            </a:pPr>
            <a:endParaRPr lang="tr-TR" dirty="0"/>
          </a:p>
        </p:txBody>
      </p:sp>
      <p:pic>
        <p:nvPicPr>
          <p:cNvPr id="3" name="Resim 11" descr="C:\Users\abc\Desktop\YÖK LOGOLAR\Mevlana-eng-R.png">
            <a:extLst>
              <a:ext uri="{FF2B5EF4-FFF2-40B4-BE49-F238E27FC236}">
                <a16:creationId xmlns:a16="http://schemas.microsoft.com/office/drawing/2014/main" id="{8BF0EB02-C12C-4CF1-8BDF-E5B1A07A4EB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248" y="670247"/>
            <a:ext cx="1292381" cy="117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1 Resim">
            <a:extLst>
              <a:ext uri="{FF2B5EF4-FFF2-40B4-BE49-F238E27FC236}">
                <a16:creationId xmlns:a16="http://schemas.microsoft.com/office/drawing/2014/main" id="{EFB4AED0-93B5-4031-B7F7-4118F101DE7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p:blipFill>
        <p:spPr bwMode="auto">
          <a:xfrm>
            <a:off x="1114425" y="620688"/>
            <a:ext cx="1585367" cy="1373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8691340"/>
      </p:ext>
    </p:extLst>
  </p:cSld>
  <p:clrMapOvr>
    <a:masterClrMapping/>
  </p:clrMapOvr>
  <mc:AlternateContent xmlns:mc="http://schemas.openxmlformats.org/markup-compatibility/2006" xmlns:p14="http://schemas.microsoft.com/office/powerpoint/2010/main">
    <mc:Choice Requires="p14">
      <p:transition p14:dur="10">
        <p:split orient="vert"/>
      </p:transition>
    </mc:Choice>
    <mc:Fallback xmlns="">
      <p:transition>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SUNUMUN AMACI?</a:t>
            </a:r>
          </a:p>
        </p:txBody>
      </p:sp>
      <p:sp>
        <p:nvSpPr>
          <p:cNvPr id="3" name="İçerik Yer Tutucusu 2"/>
          <p:cNvSpPr>
            <a:spLocks noGrp="1"/>
          </p:cNvSpPr>
          <p:nvPr>
            <p:ph sz="quarter" idx="1"/>
          </p:nvPr>
        </p:nvSpPr>
        <p:spPr/>
        <p:txBody>
          <a:bodyPr>
            <a:normAutofit/>
          </a:bodyPr>
          <a:lstStyle/>
          <a:p>
            <a:r>
              <a:rPr lang="tr-TR" sz="3600" dirty="0"/>
              <a:t>Katılımcıları Mevlana Değişim Programı (MDP) hakkında bilgilendirmek,</a:t>
            </a:r>
          </a:p>
          <a:p>
            <a:endParaRPr lang="tr-TR" sz="3600" dirty="0"/>
          </a:p>
          <a:p>
            <a:r>
              <a:rPr lang="tr-TR" sz="3600" dirty="0" err="1"/>
              <a:t>MDP’nin</a:t>
            </a:r>
            <a:r>
              <a:rPr lang="tr-TR" sz="3600" dirty="0"/>
              <a:t> verimliliği adına bilgi alış verişinde bulunmak.</a:t>
            </a:r>
          </a:p>
        </p:txBody>
      </p:sp>
    </p:spTree>
    <p:extLst>
      <p:ext uri="{BB962C8B-B14F-4D97-AF65-F5344CB8AC3E}">
        <p14:creationId xmlns:p14="http://schemas.microsoft.com/office/powerpoint/2010/main" val="2935161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MEVLANA DEĞİŞİM PROGRAMI?</a:t>
            </a:r>
          </a:p>
        </p:txBody>
      </p:sp>
      <p:sp>
        <p:nvSpPr>
          <p:cNvPr id="3" name="İçerik Yer Tutucusu 2"/>
          <p:cNvSpPr>
            <a:spLocks noGrp="1"/>
          </p:cNvSpPr>
          <p:nvPr>
            <p:ph sz="quarter" idx="1"/>
          </p:nvPr>
        </p:nvSpPr>
        <p:spPr/>
        <p:txBody>
          <a:bodyPr/>
          <a:lstStyle/>
          <a:p>
            <a:r>
              <a:rPr lang="tr-TR" dirty="0"/>
              <a:t>Mevlana Değişim Programı, Türkiye Cumhuriyeti Üniversiteleri ile yurt dışında eğitim veren yükseköğretim kurumları arasında öğrenci ve öğretim elemanı değişimini gerçekleştirmeyi amaçlayan bir programdır. </a:t>
            </a:r>
          </a:p>
          <a:p>
            <a:endParaRPr lang="tr-TR" dirty="0"/>
          </a:p>
        </p:txBody>
      </p:sp>
    </p:spTree>
    <p:extLst>
      <p:ext uri="{BB962C8B-B14F-4D97-AF65-F5344CB8AC3E}">
        <p14:creationId xmlns:p14="http://schemas.microsoft.com/office/powerpoint/2010/main" val="137772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HANGİ ÜLKELERE GİDEBİLİRİM?</a:t>
            </a:r>
          </a:p>
        </p:txBody>
      </p:sp>
      <p:sp>
        <p:nvSpPr>
          <p:cNvPr id="3" name="İçerik Yer Tutucusu 2"/>
          <p:cNvSpPr>
            <a:spLocks noGrp="1"/>
          </p:cNvSpPr>
          <p:nvPr>
            <p:ph sz="quarter" idx="1"/>
          </p:nvPr>
        </p:nvSpPr>
        <p:spPr/>
        <p:txBody>
          <a:bodyPr/>
          <a:lstStyle/>
          <a:p>
            <a:pPr marL="82296" indent="0">
              <a:buNone/>
            </a:pPr>
            <a:endParaRPr lang="tr-TR" dirty="0"/>
          </a:p>
          <a:p>
            <a:pPr marL="82296" indent="0">
              <a:buNone/>
            </a:pPr>
            <a:r>
              <a:rPr lang="tr-TR" dirty="0"/>
              <a:t>Mevlana Değişim Programı belirli ülkeleri kapsamaktadır.</a:t>
            </a:r>
          </a:p>
          <a:p>
            <a:pPr marL="82296" indent="0">
              <a:buNone/>
            </a:pPr>
            <a:endParaRPr lang="tr-TR" dirty="0"/>
          </a:p>
          <a:p>
            <a:pPr marL="82296" indent="0">
              <a:buNone/>
            </a:pPr>
            <a:r>
              <a:rPr lang="tr-TR" dirty="0"/>
              <a:t>Kendi vatandaşı olduğu ülkeye Mevlana kapsamında gidemez, örnek yabancı uyruklu Azeri öğrenci Mevlana kapsamında Azerbaycan’a gidemez.</a:t>
            </a:r>
          </a:p>
          <a:p>
            <a:pPr marL="82296" indent="0">
              <a:buNone/>
            </a:pPr>
            <a:endParaRPr lang="tr-TR" dirty="0"/>
          </a:p>
          <a:p>
            <a:pPr marL="82296" indent="0">
              <a:buNone/>
            </a:pPr>
            <a:endParaRPr lang="tr-TR" dirty="0"/>
          </a:p>
        </p:txBody>
      </p:sp>
    </p:spTree>
    <p:extLst>
      <p:ext uri="{BB962C8B-B14F-4D97-AF65-F5344CB8AC3E}">
        <p14:creationId xmlns:p14="http://schemas.microsoft.com/office/powerpoint/2010/main" val="14098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DEĞİŞİM SÜRESİ NE KADAR?</a:t>
            </a:r>
          </a:p>
        </p:txBody>
      </p:sp>
      <p:sp>
        <p:nvSpPr>
          <p:cNvPr id="3" name="İçerik Yer Tutucusu 2"/>
          <p:cNvSpPr>
            <a:spLocks noGrp="1"/>
          </p:cNvSpPr>
          <p:nvPr>
            <p:ph sz="quarter" idx="1"/>
          </p:nvPr>
        </p:nvSpPr>
        <p:spPr/>
        <p:txBody>
          <a:bodyPr/>
          <a:lstStyle/>
          <a:p>
            <a:r>
              <a:rPr lang="tr-TR" dirty="0"/>
              <a:t>Değişim programına katılmak isteyen öğrenciler sadece bir dönem programdan yararlanıp ve hibe desteği alabilirler.</a:t>
            </a:r>
          </a:p>
          <a:p>
            <a:pPr marL="0" indent="0">
              <a:buNone/>
            </a:pPr>
            <a:endParaRPr lang="tr-TR" dirty="0"/>
          </a:p>
        </p:txBody>
      </p:sp>
    </p:spTree>
    <p:extLst>
      <p:ext uri="{BB962C8B-B14F-4D97-AF65-F5344CB8AC3E}">
        <p14:creationId xmlns:p14="http://schemas.microsoft.com/office/powerpoint/2010/main" val="3918232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KİMLER BAŞVURABİLİR?</a:t>
            </a:r>
          </a:p>
        </p:txBody>
      </p:sp>
      <p:sp>
        <p:nvSpPr>
          <p:cNvPr id="3" name="İçerik Yer Tutucusu 2"/>
          <p:cNvSpPr>
            <a:spLocks noGrp="1"/>
          </p:cNvSpPr>
          <p:nvPr>
            <p:ph sz="quarter" idx="1"/>
          </p:nvPr>
        </p:nvSpPr>
        <p:spPr/>
        <p:txBody>
          <a:bodyPr>
            <a:normAutofit/>
          </a:bodyPr>
          <a:lstStyle/>
          <a:p>
            <a:pPr marL="82296" indent="0">
              <a:buNone/>
            </a:pPr>
            <a:endParaRPr lang="tr-TR" dirty="0"/>
          </a:p>
          <a:p>
            <a:pPr marL="82296" indent="0">
              <a:buNone/>
            </a:pPr>
            <a:r>
              <a:rPr lang="tr-TR" dirty="0"/>
              <a:t>Yükseköğretim kurumlarının </a:t>
            </a:r>
            <a:r>
              <a:rPr lang="tr-TR" dirty="0" err="1"/>
              <a:t>örgün</a:t>
            </a:r>
            <a:r>
              <a:rPr lang="tr-TR" dirty="0"/>
              <a:t> eğitim programlarına kayıtlı ön lisans, lisans, yüksek lisans ve doktora öğrencileri.</a:t>
            </a:r>
          </a:p>
          <a:p>
            <a:pPr marL="82296" indent="0">
              <a:buNone/>
            </a:pPr>
            <a:endParaRPr lang="tr-TR" dirty="0"/>
          </a:p>
          <a:p>
            <a:pPr marL="82296" indent="0">
              <a:buNone/>
            </a:pPr>
            <a:r>
              <a:rPr lang="tr-TR" dirty="0"/>
              <a:t>MDP Protokolü imzalayan yurt içi ve yurt </a:t>
            </a:r>
            <a:r>
              <a:rPr lang="tr-TR" dirty="0" err="1"/>
              <a:t>dış̧ı</a:t>
            </a:r>
            <a:r>
              <a:rPr lang="tr-TR" dirty="0"/>
              <a:t> </a:t>
            </a:r>
            <a:r>
              <a:rPr lang="tr-TR" dirty="0" err="1"/>
              <a:t>yükseköğretim</a:t>
            </a:r>
            <a:r>
              <a:rPr lang="tr-TR" dirty="0"/>
              <a:t> kurumlarında </a:t>
            </a:r>
            <a:r>
              <a:rPr lang="tr-TR" dirty="0" err="1"/>
              <a:t>görev</a:t>
            </a:r>
            <a:r>
              <a:rPr lang="tr-TR" dirty="0"/>
              <a:t> yapan </a:t>
            </a:r>
            <a:r>
              <a:rPr lang="tr-TR" dirty="0" err="1"/>
              <a:t>tüm</a:t>
            </a:r>
            <a:r>
              <a:rPr lang="tr-TR" dirty="0"/>
              <a:t> </a:t>
            </a:r>
            <a:r>
              <a:rPr lang="tr-TR" dirty="0" err="1"/>
              <a:t>öğretim</a:t>
            </a:r>
            <a:r>
              <a:rPr lang="tr-TR" dirty="0"/>
              <a:t> elemanları.</a:t>
            </a:r>
          </a:p>
        </p:txBody>
      </p:sp>
    </p:spTree>
    <p:extLst>
      <p:ext uri="{BB962C8B-B14F-4D97-AF65-F5344CB8AC3E}">
        <p14:creationId xmlns:p14="http://schemas.microsoft.com/office/powerpoint/2010/main" val="832385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KİMLER BAŞVURAMAZ?</a:t>
            </a:r>
          </a:p>
        </p:txBody>
      </p:sp>
      <p:sp>
        <p:nvSpPr>
          <p:cNvPr id="3" name="İçerik Yer Tutucusu 2"/>
          <p:cNvSpPr>
            <a:spLocks noGrp="1"/>
          </p:cNvSpPr>
          <p:nvPr>
            <p:ph sz="quarter" idx="1"/>
          </p:nvPr>
        </p:nvSpPr>
        <p:spPr/>
        <p:txBody>
          <a:bodyPr>
            <a:normAutofit/>
          </a:bodyPr>
          <a:lstStyle/>
          <a:p>
            <a:r>
              <a:rPr lang="tr-TR" dirty="0"/>
              <a:t>Ön lisans ve lisans programlarının hazırlık ve birinci sınıfında okuyan öğrenciler ile hazırlık ve bilimsel hazırlık dönemlerinde bulunan yüksek lisans ve doktora öğrencileri, esas eğitime başladıkları ilk yarıyıl için bu programdan faydalanamazlar. </a:t>
            </a:r>
          </a:p>
          <a:p>
            <a:r>
              <a:rPr lang="tr-TR" dirty="0"/>
              <a:t>Son sınıf öğrencileri de başvuramaz. Tıp’ta </a:t>
            </a:r>
            <a:r>
              <a:rPr lang="tr-TR" dirty="0" err="1"/>
              <a:t>internlük</a:t>
            </a:r>
            <a:r>
              <a:rPr lang="tr-TR" dirty="0"/>
              <a:t> döneminde değişim yapılamaz.</a:t>
            </a:r>
          </a:p>
        </p:txBody>
      </p:sp>
    </p:spTree>
    <p:extLst>
      <p:ext uri="{BB962C8B-B14F-4D97-AF65-F5344CB8AC3E}">
        <p14:creationId xmlns:p14="http://schemas.microsoft.com/office/powerpoint/2010/main" val="335363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ŞARTLARI?</a:t>
            </a:r>
          </a:p>
        </p:txBody>
      </p:sp>
      <p:sp>
        <p:nvSpPr>
          <p:cNvPr id="3" name="İçerik Yer Tutucusu 2"/>
          <p:cNvSpPr>
            <a:spLocks noGrp="1"/>
          </p:cNvSpPr>
          <p:nvPr>
            <p:ph sz="quarter" idx="1"/>
          </p:nvPr>
        </p:nvSpPr>
        <p:spPr/>
        <p:txBody>
          <a:bodyPr>
            <a:normAutofit/>
          </a:bodyPr>
          <a:lstStyle/>
          <a:p>
            <a:r>
              <a:rPr lang="tr-TR" dirty="0"/>
              <a:t>Öğrencinin, örgün eğitim verilen yükseköğretim programlarında kayıtlı ön lisans, lisans, yüksek lisans veya doktora öğrencisi olması, </a:t>
            </a:r>
          </a:p>
          <a:p>
            <a:r>
              <a:rPr lang="tr-TR" dirty="0"/>
              <a:t>Ön lisans ve lisans </a:t>
            </a:r>
            <a:r>
              <a:rPr lang="tr-TR" dirty="0" err="1"/>
              <a:t>öğrencilerinin</a:t>
            </a:r>
            <a:r>
              <a:rPr lang="tr-TR" dirty="0"/>
              <a:t> genel akademik not ortalamasının </a:t>
            </a:r>
            <a:r>
              <a:rPr lang="tr-TR" b="1" dirty="0"/>
              <a:t>dört üzerinden en 2,5 olması</a:t>
            </a:r>
            <a:r>
              <a:rPr lang="tr-TR" dirty="0"/>
              <a:t>, </a:t>
            </a:r>
          </a:p>
        </p:txBody>
      </p:sp>
    </p:spTree>
    <p:extLst>
      <p:ext uri="{BB962C8B-B14F-4D97-AF65-F5344CB8AC3E}">
        <p14:creationId xmlns:p14="http://schemas.microsoft.com/office/powerpoint/2010/main" val="306119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Yüksek lisans ve doktora öğrencilerinin genel akademik not ortalamasının </a:t>
            </a:r>
            <a:r>
              <a:rPr lang="tr-TR" b="1" dirty="0"/>
              <a:t>dört üzerinden en az 3,0 olması.</a:t>
            </a:r>
            <a:endParaRPr lang="tr-TR" dirty="0"/>
          </a:p>
          <a:p>
            <a:endParaRPr lang="tr-TR" dirty="0"/>
          </a:p>
          <a:p>
            <a:r>
              <a:rPr lang="tr-TR" dirty="0"/>
              <a:t>Üniversitemizde yapılacak olan dil sınavına girmek veya eşdeğer kabul edilen dil belgesi sunmak. </a:t>
            </a:r>
          </a:p>
        </p:txBody>
      </p:sp>
    </p:spTree>
    <p:extLst>
      <p:ext uri="{BB962C8B-B14F-4D97-AF65-F5344CB8AC3E}">
        <p14:creationId xmlns:p14="http://schemas.microsoft.com/office/powerpoint/2010/main" val="289127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344</TotalTime>
  <Words>710</Words>
  <Application>Microsoft Office PowerPoint</Application>
  <PresentationFormat>Ekran Gösterisi (4:3)</PresentationFormat>
  <Paragraphs>88</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Century Schoolbook</vt:lpstr>
      <vt:lpstr>Franklin Gothic Heavy</vt:lpstr>
      <vt:lpstr>Times New Roman</vt:lpstr>
      <vt:lpstr>Wingdings</vt:lpstr>
      <vt:lpstr>Wingdings 2</vt:lpstr>
      <vt:lpstr>Cumba</vt:lpstr>
      <vt:lpstr>PowerPoint Sunusu</vt:lpstr>
      <vt:lpstr>SUNUMUN AMACI?</vt:lpstr>
      <vt:lpstr>MEVLANA DEĞİŞİM PROGRAMI?</vt:lpstr>
      <vt:lpstr>HANGİ ÜLKELERE GİDEBİLİRİM?</vt:lpstr>
      <vt:lpstr>DEĞİŞİM SÜRESİ NE KADAR?</vt:lpstr>
      <vt:lpstr>KİMLER BAŞVURABİLİR?</vt:lpstr>
      <vt:lpstr>KİMLER BAŞVURAMAZ?</vt:lpstr>
      <vt:lpstr>BAŞVURU ŞARTLARI?</vt:lpstr>
      <vt:lpstr>PowerPoint Sunusu</vt:lpstr>
      <vt:lpstr>Öğrencilerin Seçilmesi</vt:lpstr>
      <vt:lpstr>Başvuru Tarihleri</vt:lpstr>
      <vt:lpstr>Gittiğim Kuruma Ücret Öder miyim?</vt:lpstr>
      <vt:lpstr>Dönem Kaybına Uğrar mıyım?</vt:lpstr>
      <vt:lpstr>Aldığım Diğer Burslar Ne Olacak?</vt:lpstr>
      <vt:lpstr>Burs Miktarlarına Bazı Ülkelerden Örnekler</vt:lpstr>
      <vt:lpstr>Resmi Gazete Kararı</vt:lpstr>
      <vt:lpstr>Yemen Cumhuriyeti İle İlgili karar</vt:lpstr>
      <vt:lpstr>           AYRINTILI BİLGİ İÇİN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Erasmus Destek</dc:creator>
  <cp:lastModifiedBy>user</cp:lastModifiedBy>
  <cp:revision>37</cp:revision>
  <dcterms:created xsi:type="dcterms:W3CDTF">2014-03-03T12:55:40Z</dcterms:created>
  <dcterms:modified xsi:type="dcterms:W3CDTF">2019-11-19T09:51:53Z</dcterms:modified>
</cp:coreProperties>
</file>