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15"/>
  </p:notesMasterIdLst>
  <p:sldIdLst>
    <p:sldId id="256" r:id="rId2"/>
    <p:sldId id="308" r:id="rId3"/>
    <p:sldId id="270" r:id="rId4"/>
    <p:sldId id="309" r:id="rId5"/>
    <p:sldId id="348" r:id="rId6"/>
    <p:sldId id="346" r:id="rId7"/>
    <p:sldId id="287" r:id="rId8"/>
    <p:sldId id="288" r:id="rId9"/>
    <p:sldId id="312" r:id="rId10"/>
    <p:sldId id="314" r:id="rId11"/>
    <p:sldId id="316" r:id="rId12"/>
    <p:sldId id="347" r:id="rId13"/>
    <p:sldId id="298" r:id="rId14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32" autoAdjust="0"/>
    <p:restoredTop sz="94667" autoAdjust="0"/>
  </p:normalViewPr>
  <p:slideViewPr>
    <p:cSldViewPr>
      <p:cViewPr>
        <p:scale>
          <a:sx n="70" d="100"/>
          <a:sy n="70" d="100"/>
        </p:scale>
        <p:origin x="-15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137089C-D10D-462B-8B99-4348228DFB89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3346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A86567-16A3-4395-99D4-FC4654E293DE}" type="slidenum">
              <a:rPr lang="tr-TR"/>
              <a:pPr/>
              <a:t>1</a:t>
            </a:fld>
            <a:endParaRPr lang="tr-TR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75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20275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20275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20275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 sz="1800">
                <a:latin typeface="Arial" charset="0"/>
              </a:endParaRPr>
            </a:p>
          </p:txBody>
        </p:sp>
      </p:grpSp>
      <p:sp>
        <p:nvSpPr>
          <p:cNvPr id="20275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/>
              <a:t>Click to edit Master title style</a:t>
            </a:r>
          </a:p>
        </p:txBody>
      </p:sp>
      <p:sp>
        <p:nvSpPr>
          <p:cNvPr id="20275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tr-TR"/>
              <a:t>Click to edit Master subtitle style</a:t>
            </a:r>
          </a:p>
        </p:txBody>
      </p:sp>
      <p:sp>
        <p:nvSpPr>
          <p:cNvPr id="20276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20276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20276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726C494-B78C-4CC0-95C6-49AAD4168FC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BC08F-F751-46AC-BA29-1F74CCFDAFE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B5098-404F-43BB-B4A9-3A49C5F97A4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A1045-302F-45A9-AC5A-DEEBF9BE96B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3E49D-095B-4938-A432-5034FCC0D83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3AEF1-787A-49D3-BE8E-BEC208BDD55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043E6-8F7F-4D0C-907B-989B63BC028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04AEB-698F-4303-A4CE-54122E24457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B1E29-DB16-439C-8C6A-84BEB17C7F2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2E2BE-8D23-4A7F-86EE-7EC3CC0F1FFE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8BDFF-3DA2-46C0-979B-B370C2A1DED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730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0173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20173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 sz="1800">
                <a:latin typeface="Arial" charset="0"/>
              </a:endParaRPr>
            </a:p>
          </p:txBody>
        </p:sp>
        <p:sp>
          <p:nvSpPr>
            <p:cNvPr id="20173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0173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20173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20173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20173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2017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825A8466-6FAA-4D7F-B140-E72223DE5D39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476672"/>
            <a:ext cx="7239000" cy="1444625"/>
          </a:xfrm>
        </p:spPr>
        <p:txBody>
          <a:bodyPr/>
          <a:lstStyle/>
          <a:p>
            <a:pPr algn="ctr"/>
            <a:r>
              <a:rPr lang="tr-TR" sz="3600" b="1" dirty="0">
                <a:solidFill>
                  <a:srgbClr val="0070C0"/>
                </a:solidFill>
                <a:latin typeface="Comic Sans MS" pitchFamily="66" charset="0"/>
              </a:rPr>
              <a:t>   </a:t>
            </a:r>
            <a:r>
              <a:rPr lang="tr-TR" sz="3200" b="1" dirty="0">
                <a:solidFill>
                  <a:srgbClr val="0070C0"/>
                </a:solidFill>
                <a:latin typeface="Comic Sans MS" pitchFamily="66" charset="0"/>
              </a:rPr>
              <a:t>FARABİ DEĞİŞİM PROGRAMI </a:t>
            </a:r>
            <a:br>
              <a:rPr lang="tr-TR" sz="3200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tr-TR" sz="3200" b="1" dirty="0">
                <a:solidFill>
                  <a:srgbClr val="0070C0"/>
                </a:solidFill>
                <a:latin typeface="Comic Sans MS" pitchFamily="66" charset="0"/>
              </a:rPr>
              <a:t>    BİLGİLENDİRME TOPLANTISI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5250" y="4365625"/>
            <a:ext cx="7239000" cy="1752600"/>
          </a:xfrm>
        </p:spPr>
        <p:txBody>
          <a:bodyPr/>
          <a:lstStyle/>
          <a:p>
            <a:pPr algn="ctr"/>
            <a:r>
              <a:rPr lang="tr-TR" sz="3000" b="1" dirty="0" smtClean="0">
                <a:solidFill>
                  <a:srgbClr val="0070C0"/>
                </a:solidFill>
                <a:latin typeface="Comic Sans MS" pitchFamily="66" charset="0"/>
              </a:rPr>
              <a:t>Okt. İlyas ÇETİN</a:t>
            </a:r>
            <a:endParaRPr lang="tr-TR" sz="3000" b="1" dirty="0">
              <a:solidFill>
                <a:srgbClr val="0070C0"/>
              </a:solidFill>
              <a:latin typeface="Comic Sans MS" pitchFamily="66" charset="0"/>
            </a:endParaRPr>
          </a:p>
          <a:p>
            <a:endParaRPr lang="tr-TR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1042988" y="981074"/>
            <a:ext cx="7777162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tr-TR" sz="3200" b="1" dirty="0">
                <a:solidFill>
                  <a:srgbClr val="0070C0"/>
                </a:solidFill>
                <a:ea typeface="+mj-ea"/>
                <a:cs typeface="+mj-cs"/>
              </a:rPr>
              <a:t>Öğrenci bursları;</a:t>
            </a:r>
          </a:p>
          <a:p>
            <a:pPr algn="just"/>
            <a:endParaRPr lang="tr-TR" sz="2400" dirty="0">
              <a:solidFill>
                <a:srgbClr val="0070C0"/>
              </a:solidFill>
              <a:cs typeface="Arial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</a:rPr>
              <a:t>Öğrenim kredisinin bir </a:t>
            </a:r>
            <a:r>
              <a:rPr lang="tr-TR" sz="2400" dirty="0">
                <a:solidFill>
                  <a:srgbClr val="0070C0"/>
                </a:solidFill>
              </a:rPr>
              <a:t>buçuk katı tutarında burs ödenir.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endParaRPr lang="tr-TR" sz="2400" dirty="0">
              <a:solidFill>
                <a:srgbClr val="0070C0"/>
              </a:solidFill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</a:rPr>
              <a:t>Burs </a:t>
            </a:r>
            <a:r>
              <a:rPr lang="tr-TR" sz="2400" dirty="0">
                <a:solidFill>
                  <a:srgbClr val="0070C0"/>
                </a:solidFill>
              </a:rPr>
              <a:t>miktarının %70’i aylıklar halinde öğrenciye ödenir. Geri kalan burs miktarı, </a:t>
            </a:r>
            <a:r>
              <a:rPr lang="tr-TR" sz="2400" dirty="0" smtClean="0">
                <a:solidFill>
                  <a:srgbClr val="0070C0"/>
                </a:solidFill>
              </a:rPr>
              <a:t>öğrencinin </a:t>
            </a:r>
            <a:r>
              <a:rPr lang="tr-TR" sz="2400" dirty="0">
                <a:solidFill>
                  <a:srgbClr val="0070C0"/>
                </a:solidFill>
              </a:rPr>
              <a:t>başarı durumu dikkate </a:t>
            </a:r>
            <a:r>
              <a:rPr lang="tr-TR" sz="2400" dirty="0" smtClean="0">
                <a:solidFill>
                  <a:srgbClr val="0070C0"/>
                </a:solidFill>
              </a:rPr>
              <a:t>alınarak ödenir.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endParaRPr lang="tr-TR" sz="2400" dirty="0" smtClean="0">
              <a:solidFill>
                <a:srgbClr val="0070C0"/>
              </a:solidFill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</a:rPr>
              <a:t>Değişim Programına katılan öğrencilerin, öğrenim gördükleri süre içinde aldıkları diğer burslar ve krediler devam eder.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ext Box 2"/>
          <p:cNvSpPr txBox="1">
            <a:spLocks noChangeArrowheads="1"/>
          </p:cNvSpPr>
          <p:nvPr/>
        </p:nvSpPr>
        <p:spPr bwMode="auto">
          <a:xfrm>
            <a:off x="900113" y="1625600"/>
            <a:ext cx="792003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tr-TR" sz="2400" dirty="0">
                <a:solidFill>
                  <a:srgbClr val="0070C0"/>
                </a:solidFill>
              </a:rPr>
              <a:t>Her bir eğitim öğretim kademesinde birer defa </a:t>
            </a:r>
            <a:r>
              <a:rPr lang="tr-TR" sz="2400" dirty="0" err="1">
                <a:solidFill>
                  <a:srgbClr val="0070C0"/>
                </a:solidFill>
              </a:rPr>
              <a:t>Farabi</a:t>
            </a:r>
            <a:r>
              <a:rPr lang="tr-TR" sz="2400" dirty="0">
                <a:solidFill>
                  <a:srgbClr val="0070C0"/>
                </a:solidFill>
              </a:rPr>
              <a:t> Değişim Programına burslu katılmak mümkündür. </a:t>
            </a:r>
            <a:endParaRPr lang="tr-TR" sz="2400" dirty="0" smtClean="0">
              <a:solidFill>
                <a:srgbClr val="0070C0"/>
              </a:solidFill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endParaRPr lang="tr-TR" sz="2400" dirty="0" smtClean="0">
              <a:solidFill>
                <a:srgbClr val="0070C0"/>
              </a:solidFill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</a:rPr>
              <a:t>Değişim Programı süresince öğrenciler kendi yükseköğretim kurumlarına kayıtlarını yaptırarak öğrenci katkı paylarını ödemeye devam ederler, kayıt dondurma işlemi yapılmaz.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endParaRPr lang="tr-TR" sz="2400" dirty="0">
              <a:solidFill>
                <a:srgbClr val="0070C0"/>
              </a:solidFill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endParaRPr lang="tr-TR" sz="2400" dirty="0">
              <a:solidFill>
                <a:srgbClr val="0070C0"/>
              </a:solidFill>
            </a:endParaRP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1166813" y="933450"/>
            <a:ext cx="736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r-TR" sz="3200" b="1" dirty="0">
                <a:solidFill>
                  <a:srgbClr val="0070C0"/>
                </a:solidFill>
              </a:rPr>
              <a:t>Öğrenci Değişimi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59632" y="476672"/>
            <a:ext cx="7313612" cy="6768752"/>
          </a:xfrm>
        </p:spPr>
        <p:txBody>
          <a:bodyPr/>
          <a:lstStyle/>
          <a:p>
            <a:pPr algn="ctr">
              <a:buNone/>
            </a:pPr>
            <a:r>
              <a:rPr lang="tr-TR" sz="500" b="1" dirty="0" smtClean="0">
                <a:solidFill>
                  <a:srgbClr val="0070C0"/>
                </a:solidFill>
                <a:latin typeface="Comic Sans MS" pitchFamily="66" charset="0"/>
              </a:rPr>
              <a:t>?</a:t>
            </a:r>
          </a:p>
          <a:p>
            <a:pPr algn="ctr">
              <a:buNone/>
            </a:pPr>
            <a:r>
              <a:rPr lang="tr-TR" sz="1500" b="1" dirty="0" smtClean="0">
                <a:solidFill>
                  <a:srgbClr val="0070C0"/>
                </a:solidFill>
                <a:latin typeface="Comic Sans MS" pitchFamily="66" charset="0"/>
              </a:rPr>
              <a:t>?</a:t>
            </a:r>
          </a:p>
          <a:p>
            <a:pPr algn="ctr">
              <a:buNone/>
            </a:pPr>
            <a:r>
              <a:rPr lang="tr-TR" sz="2500" b="1" dirty="0" smtClean="0">
                <a:solidFill>
                  <a:srgbClr val="0070C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?</a:t>
            </a:r>
          </a:p>
          <a:p>
            <a:pPr algn="ctr">
              <a:buNone/>
            </a:pPr>
            <a:r>
              <a:rPr lang="tr-TR" sz="3500" b="1" dirty="0" smtClean="0">
                <a:solidFill>
                  <a:srgbClr val="0070C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?</a:t>
            </a:r>
          </a:p>
          <a:p>
            <a:pPr algn="ctr">
              <a:buNone/>
            </a:pPr>
            <a:r>
              <a:rPr lang="tr-TR" sz="4500" b="1" dirty="0" smtClean="0">
                <a:solidFill>
                  <a:srgbClr val="0070C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?</a:t>
            </a:r>
          </a:p>
          <a:p>
            <a:pPr algn="ctr">
              <a:buNone/>
            </a:pPr>
            <a:r>
              <a:rPr lang="tr-TR" sz="5500" b="1" dirty="0" smtClean="0">
                <a:solidFill>
                  <a:srgbClr val="0070C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?</a:t>
            </a:r>
          </a:p>
          <a:p>
            <a:pPr algn="ctr">
              <a:buNone/>
            </a:pPr>
            <a:r>
              <a:rPr lang="tr-TR" sz="6500" b="1" dirty="0" smtClean="0">
                <a:solidFill>
                  <a:srgbClr val="0070C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?</a:t>
            </a:r>
          </a:p>
          <a:p>
            <a:pPr algn="ctr">
              <a:buNone/>
            </a:pPr>
            <a:r>
              <a:rPr lang="tr-TR" sz="4000" b="1" dirty="0" smtClean="0">
                <a:solidFill>
                  <a:srgbClr val="0070C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Sorular    &amp;  Cevaplar</a:t>
            </a:r>
            <a:endParaRPr lang="tr-TR" sz="40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/>
            <a:endParaRPr lang="tr-TR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765175"/>
            <a:ext cx="7313613" cy="679450"/>
          </a:xfrm>
        </p:spPr>
        <p:txBody>
          <a:bodyPr/>
          <a:lstStyle/>
          <a:p>
            <a:pPr algn="ctr"/>
            <a:r>
              <a:rPr lang="tr-TR" sz="2800" b="1" dirty="0" smtClean="0">
                <a:solidFill>
                  <a:srgbClr val="0070C0"/>
                </a:solidFill>
                <a:latin typeface="Comic Sans MS" pitchFamily="66" charset="0"/>
              </a:rPr>
              <a:t>Katılımınızdan Dolayı Teşekkür Ederiz</a:t>
            </a:r>
            <a:endParaRPr lang="tr-TR" sz="28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827212"/>
            <a:ext cx="7784033" cy="2753915"/>
          </a:xfrm>
        </p:spPr>
        <p:txBody>
          <a:bodyPr/>
          <a:lstStyle/>
          <a:p>
            <a:pPr>
              <a:buNone/>
            </a:pPr>
            <a:r>
              <a:rPr lang="tr-TR" sz="2800" b="1" dirty="0" smtClean="0">
                <a:solidFill>
                  <a:srgbClr val="0070C0"/>
                </a:solidFill>
                <a:latin typeface="Comic Sans MS" pitchFamily="66" charset="0"/>
                <a:ea typeface="+mj-ea"/>
                <a:cs typeface="+mj-cs"/>
              </a:rPr>
              <a:t>Uluslararası </a:t>
            </a:r>
            <a:r>
              <a:rPr lang="tr-TR" sz="2800" b="1" smtClean="0">
                <a:solidFill>
                  <a:srgbClr val="0070C0"/>
                </a:solidFill>
                <a:latin typeface="Comic Sans MS" pitchFamily="66" charset="0"/>
                <a:ea typeface="+mj-ea"/>
                <a:cs typeface="+mj-cs"/>
              </a:rPr>
              <a:t>İlişkiler Ofisi İletişim </a:t>
            </a:r>
            <a:r>
              <a:rPr lang="tr-TR" sz="2800" b="1" dirty="0" smtClean="0">
                <a:solidFill>
                  <a:srgbClr val="0070C0"/>
                </a:solidFill>
                <a:latin typeface="Comic Sans MS" pitchFamily="66" charset="0"/>
                <a:ea typeface="+mj-ea"/>
                <a:cs typeface="+mj-cs"/>
              </a:rPr>
              <a:t>Bilgileri: </a:t>
            </a:r>
          </a:p>
          <a:p>
            <a:pPr>
              <a:buNone/>
            </a:pPr>
            <a:r>
              <a:rPr lang="tr-TR" sz="2800" b="1" dirty="0" smtClean="0">
                <a:solidFill>
                  <a:srgbClr val="0070C0"/>
                </a:solidFill>
                <a:latin typeface="Comic Sans MS" pitchFamily="66" charset="0"/>
                <a:ea typeface="+mj-ea"/>
                <a:cs typeface="+mj-cs"/>
              </a:rPr>
              <a:t>Tel: 433 6687</a:t>
            </a:r>
          </a:p>
          <a:p>
            <a:pPr>
              <a:buNone/>
            </a:pPr>
            <a:r>
              <a:rPr lang="tr-TR" sz="2800" b="1" dirty="0" err="1" smtClean="0">
                <a:solidFill>
                  <a:srgbClr val="0070C0"/>
                </a:solidFill>
                <a:latin typeface="Comic Sans MS" pitchFamily="66" charset="0"/>
                <a:ea typeface="+mj-ea"/>
                <a:cs typeface="+mj-cs"/>
              </a:rPr>
              <a:t>farabi</a:t>
            </a:r>
            <a:r>
              <a:rPr lang="tr-TR" sz="2800" b="1" dirty="0" smtClean="0">
                <a:solidFill>
                  <a:srgbClr val="0070C0"/>
                </a:solidFill>
                <a:latin typeface="Comic Sans MS" pitchFamily="66" charset="0"/>
                <a:ea typeface="+mj-ea"/>
                <a:cs typeface="+mj-cs"/>
              </a:rPr>
              <a:t>@</a:t>
            </a:r>
            <a:r>
              <a:rPr lang="tr-TR" sz="2800" b="1" dirty="0" err="1" smtClean="0">
                <a:solidFill>
                  <a:srgbClr val="0070C0"/>
                </a:solidFill>
                <a:latin typeface="Comic Sans MS" pitchFamily="66" charset="0"/>
                <a:ea typeface="+mj-ea"/>
                <a:cs typeface="+mj-cs"/>
              </a:rPr>
              <a:t>karabuk</a:t>
            </a:r>
            <a:r>
              <a:rPr lang="tr-TR" sz="2800" b="1" dirty="0" smtClean="0">
                <a:solidFill>
                  <a:srgbClr val="0070C0"/>
                </a:solidFill>
                <a:latin typeface="Comic Sans MS" pitchFamily="66" charset="0"/>
                <a:ea typeface="+mj-ea"/>
                <a:cs typeface="+mj-cs"/>
              </a:rPr>
              <a:t>.edu.tr</a:t>
            </a:r>
          </a:p>
          <a:p>
            <a:pPr>
              <a:buNone/>
            </a:pPr>
            <a:r>
              <a:rPr lang="tr-TR" sz="2800" b="1" dirty="0" smtClean="0">
                <a:solidFill>
                  <a:srgbClr val="0070C0"/>
                </a:solidFill>
                <a:latin typeface="Comic Sans MS" pitchFamily="66" charset="0"/>
                <a:ea typeface="+mj-ea"/>
                <a:cs typeface="+mj-cs"/>
              </a:rPr>
              <a:t>http://uluslararasi.karabuk.edu.tr/farabi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2" name="Text Box 4"/>
          <p:cNvSpPr txBox="1">
            <a:spLocks noChangeArrowheads="1"/>
          </p:cNvSpPr>
          <p:nvPr/>
        </p:nvSpPr>
        <p:spPr bwMode="auto">
          <a:xfrm>
            <a:off x="1331913" y="884238"/>
            <a:ext cx="741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0070C0"/>
                </a:solidFill>
              </a:rPr>
              <a:t>Farabi</a:t>
            </a:r>
            <a:r>
              <a:rPr lang="tr-TR" sz="3200" b="1" dirty="0" smtClean="0">
                <a:solidFill>
                  <a:srgbClr val="0070C0"/>
                </a:solidFill>
              </a:rPr>
              <a:t> Programı Nedir?</a:t>
            </a:r>
            <a:endParaRPr lang="tr-TR" sz="3200" b="1" dirty="0">
              <a:solidFill>
                <a:srgbClr val="0070C0"/>
              </a:solidFill>
            </a:endParaRPr>
          </a:p>
        </p:txBody>
      </p:sp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755576" y="1772816"/>
            <a:ext cx="79406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tr-TR" sz="2400" u="sng" dirty="0">
                <a:solidFill>
                  <a:srgbClr val="0070C0"/>
                </a:solidFill>
              </a:rPr>
              <a:t>Türkiye içerisindeki Yükseköğretim Kurumları (</a:t>
            </a:r>
            <a:r>
              <a:rPr lang="tr-TR" sz="2400" dirty="0">
                <a:solidFill>
                  <a:srgbClr val="0070C0"/>
                </a:solidFill>
              </a:rPr>
              <a:t>üniversite ve yüksek teknoloji enstitüleri) </a:t>
            </a:r>
            <a:r>
              <a:rPr lang="tr-TR" sz="2400" u="sng" dirty="0">
                <a:solidFill>
                  <a:srgbClr val="0070C0"/>
                </a:solidFill>
              </a:rPr>
              <a:t>arasında</a:t>
            </a:r>
          </a:p>
          <a:p>
            <a:pPr algn="just"/>
            <a:endParaRPr lang="tr-TR" sz="2400" dirty="0">
              <a:solidFill>
                <a:srgbClr val="0070C0"/>
              </a:solidFill>
            </a:endParaRPr>
          </a:p>
          <a:p>
            <a:pPr algn="just"/>
            <a:r>
              <a:rPr lang="tr-TR" sz="2400" dirty="0" smtClean="0">
                <a:solidFill>
                  <a:srgbClr val="0070C0"/>
                </a:solidFill>
              </a:rPr>
              <a:t>Öğrenci</a:t>
            </a:r>
            <a:r>
              <a:rPr lang="tr-TR" sz="2400" dirty="0">
                <a:solidFill>
                  <a:srgbClr val="0070C0"/>
                </a:solidFill>
              </a:rPr>
              <a:t>,</a:t>
            </a:r>
          </a:p>
          <a:p>
            <a:pPr algn="just"/>
            <a:r>
              <a:rPr lang="tr-TR" sz="2400" dirty="0">
                <a:solidFill>
                  <a:srgbClr val="0070C0"/>
                </a:solidFill>
              </a:rPr>
              <a:t>	(ön lisans, lisans, yüksek lisans ve doktora 	düzeyinde)</a:t>
            </a:r>
          </a:p>
          <a:p>
            <a:pPr algn="just"/>
            <a:endParaRPr lang="tr-TR" sz="2400" dirty="0">
              <a:solidFill>
                <a:srgbClr val="0070C0"/>
              </a:solidFill>
            </a:endParaRPr>
          </a:p>
          <a:p>
            <a:pPr algn="just"/>
            <a:r>
              <a:rPr lang="tr-TR" sz="2400" dirty="0" smtClean="0">
                <a:solidFill>
                  <a:srgbClr val="0070C0"/>
                </a:solidFill>
              </a:rPr>
              <a:t>Öğretim </a:t>
            </a:r>
            <a:r>
              <a:rPr lang="tr-TR" sz="2400" dirty="0">
                <a:solidFill>
                  <a:srgbClr val="0070C0"/>
                </a:solidFill>
              </a:rPr>
              <a:t>üyesi </a:t>
            </a:r>
            <a:r>
              <a:rPr lang="tr-TR" sz="2400" dirty="0" smtClean="0">
                <a:solidFill>
                  <a:srgbClr val="0070C0"/>
                </a:solidFill>
              </a:rPr>
              <a:t>değişimi </a:t>
            </a:r>
            <a:r>
              <a:rPr lang="tr-TR" sz="2400" dirty="0">
                <a:solidFill>
                  <a:srgbClr val="0070C0"/>
                </a:solidFill>
              </a:rPr>
              <a:t>yapmayı amaçlar</a:t>
            </a:r>
            <a:r>
              <a:rPr lang="tr-TR" sz="2400" dirty="0" smtClean="0">
                <a:solidFill>
                  <a:srgbClr val="0070C0"/>
                </a:solidFill>
              </a:rPr>
              <a:t>.</a:t>
            </a:r>
          </a:p>
          <a:p>
            <a:pPr algn="just">
              <a:buFontTx/>
              <a:buChar char="-"/>
            </a:pPr>
            <a:endParaRPr lang="tr-TR" sz="24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836613"/>
            <a:ext cx="7313612" cy="608012"/>
          </a:xfrm>
        </p:spPr>
        <p:txBody>
          <a:bodyPr/>
          <a:lstStyle/>
          <a:p>
            <a:pPr algn="ctr"/>
            <a:r>
              <a:rPr lang="tr-TR" sz="3200" b="1" dirty="0" smtClean="0">
                <a:solidFill>
                  <a:srgbClr val="0070C0"/>
                </a:solidFill>
                <a:latin typeface="Comic Sans MS" pitchFamily="66" charset="0"/>
              </a:rPr>
              <a:t>Öğrenci Değişimi</a:t>
            </a:r>
            <a:endParaRPr lang="tr-TR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01801"/>
            <a:ext cx="7848600" cy="4319487"/>
          </a:xfrm>
        </p:spPr>
        <p:txBody>
          <a:bodyPr/>
          <a:lstStyle/>
          <a:p>
            <a:pPr marL="0" indent="0">
              <a:lnSpc>
                <a:spcPct val="80000"/>
              </a:lnSpc>
              <a:buSzTx/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latin typeface="Comic Sans MS" pitchFamily="66" charset="0"/>
              </a:rPr>
              <a:t>İki kurum arasında protokol ile gerçekleştirilir.</a:t>
            </a:r>
          </a:p>
          <a:p>
            <a:pPr marL="0" indent="0">
              <a:lnSpc>
                <a:spcPct val="80000"/>
              </a:lnSpc>
              <a:buSzTx/>
              <a:buFont typeface="Wingdings" pitchFamily="2" charset="2"/>
              <a:buChar char="Ø"/>
            </a:pPr>
            <a:endParaRPr lang="tr-TR" sz="24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>
              <a:lnSpc>
                <a:spcPct val="80000"/>
              </a:lnSpc>
              <a:buSzTx/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latin typeface="Comic Sans MS" pitchFamily="66" charset="0"/>
              </a:rPr>
              <a:t>Kayıtlı öğrenciler katılabilir,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Char char="Ø"/>
            </a:pPr>
            <a:endParaRPr lang="tr-TR" sz="2400" dirty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>
              <a:lnSpc>
                <a:spcPct val="80000"/>
              </a:lnSpc>
              <a:buSzTx/>
              <a:buFont typeface="Wingdings" pitchFamily="2" charset="2"/>
              <a:buChar char="Ø"/>
            </a:pPr>
            <a:r>
              <a:rPr lang="tr-TR" sz="2400" dirty="0">
                <a:solidFill>
                  <a:srgbClr val="0070C0"/>
                </a:solidFill>
                <a:latin typeface="Comic Sans MS" pitchFamily="66" charset="0"/>
              </a:rPr>
              <a:t>Değişim süresi, en az bir en fazla iki yarıyılı kapsar</a:t>
            </a:r>
            <a:r>
              <a:rPr lang="tr-TR" sz="2400" dirty="0" smtClean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  <a:p>
            <a:pPr marL="0" indent="0">
              <a:lnSpc>
                <a:spcPct val="80000"/>
              </a:lnSpc>
              <a:buSzTx/>
              <a:buFont typeface="Wingdings" pitchFamily="2" charset="2"/>
              <a:buChar char="Ø"/>
            </a:pPr>
            <a:endParaRPr lang="tr-TR" sz="24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>
              <a:lnSpc>
                <a:spcPct val="80000"/>
              </a:lnSpc>
              <a:buSzTx/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latin typeface="Comic Sans MS" pitchFamily="66" charset="0"/>
              </a:rPr>
              <a:t>1 Eylül- 31 Ağustos arasında gerçekleşir.</a:t>
            </a:r>
            <a:endParaRPr lang="tr-TR" sz="24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1258888" y="549275"/>
            <a:ext cx="74898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r-TR" sz="3200" b="1" dirty="0" smtClean="0">
                <a:solidFill>
                  <a:srgbClr val="0070C0"/>
                </a:solidFill>
                <a:ea typeface="+mj-ea"/>
                <a:cs typeface="+mj-cs"/>
              </a:rPr>
              <a:t>Başvuru Şartları</a:t>
            </a:r>
            <a:endParaRPr lang="tr-TR" sz="3200" b="1" dirty="0">
              <a:solidFill>
                <a:srgbClr val="0070C0"/>
              </a:solidFill>
              <a:ea typeface="+mj-ea"/>
              <a:cs typeface="+mj-cs"/>
            </a:endParaRPr>
          </a:p>
        </p:txBody>
      </p:sp>
      <p:sp>
        <p:nvSpPr>
          <p:cNvPr id="218117" name="Text Box 5"/>
          <p:cNvSpPr txBox="1">
            <a:spLocks noChangeArrowheads="1"/>
          </p:cNvSpPr>
          <p:nvPr/>
        </p:nvSpPr>
        <p:spPr bwMode="auto">
          <a:xfrm>
            <a:off x="950913" y="1628775"/>
            <a:ext cx="7797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ea typeface="+mj-ea"/>
                <a:cs typeface="+mj-cs"/>
              </a:rPr>
              <a:t>Ön </a:t>
            </a:r>
            <a:r>
              <a:rPr lang="tr-TR" sz="2400" dirty="0">
                <a:solidFill>
                  <a:srgbClr val="0070C0"/>
                </a:solidFill>
                <a:ea typeface="+mj-ea"/>
                <a:cs typeface="+mj-cs"/>
              </a:rPr>
              <a:t>lisans/lisans öğrencilerinin genel akademik not ortalamasının en az 2.0/4 olması,</a:t>
            </a:r>
          </a:p>
          <a:p>
            <a:pPr algn="just">
              <a:buFont typeface="Wingdings" pitchFamily="2" charset="2"/>
              <a:buChar char="Ø"/>
            </a:pPr>
            <a:endParaRPr lang="tr-TR" sz="2400" dirty="0">
              <a:solidFill>
                <a:srgbClr val="0070C0"/>
              </a:solidFill>
              <a:ea typeface="+mj-ea"/>
              <a:cs typeface="+mj-cs"/>
            </a:endParaRPr>
          </a:p>
          <a:p>
            <a:pPr algn="just"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ea typeface="+mj-ea"/>
                <a:cs typeface="+mj-cs"/>
              </a:rPr>
              <a:t>Yüksek </a:t>
            </a:r>
            <a:r>
              <a:rPr lang="tr-TR" sz="2400" dirty="0">
                <a:solidFill>
                  <a:srgbClr val="0070C0"/>
                </a:solidFill>
                <a:ea typeface="+mj-ea"/>
                <a:cs typeface="+mj-cs"/>
              </a:rPr>
              <a:t>lisans/doktora öğrencilerinin genel akademik not ortalamasının en az 2.5/4 olması</a:t>
            </a:r>
            <a:r>
              <a:rPr lang="tr-TR" sz="2400" dirty="0" smtClean="0">
                <a:solidFill>
                  <a:srgbClr val="0070C0"/>
                </a:solidFill>
                <a:ea typeface="+mj-ea"/>
                <a:cs typeface="+mj-cs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endParaRPr lang="tr-TR" sz="2400" dirty="0" smtClean="0">
              <a:solidFill>
                <a:srgbClr val="0070C0"/>
              </a:solidFill>
              <a:ea typeface="+mj-ea"/>
              <a:cs typeface="+mj-cs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ea typeface="+mj-ea"/>
                <a:cs typeface="+mj-cs"/>
              </a:rPr>
              <a:t>Ön lisans, (2. sınıflar)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ea typeface="+mj-ea"/>
                <a:cs typeface="+mj-cs"/>
              </a:rPr>
              <a:t>Lisans, (2,3,4 sınıflar)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ea typeface="+mj-ea"/>
                <a:cs typeface="+mj-cs"/>
              </a:rPr>
              <a:t>Yüksek Lisans 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ea typeface="+mj-ea"/>
                <a:cs typeface="+mj-cs"/>
              </a:rPr>
              <a:t>Doktora öğrencileri</a:t>
            </a:r>
            <a:endParaRPr lang="tr-TR" sz="2400" dirty="0">
              <a:solidFill>
                <a:srgbClr val="0070C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200" b="1" dirty="0" smtClean="0">
                <a:solidFill>
                  <a:srgbClr val="0070C0"/>
                </a:solidFill>
                <a:latin typeface="Comic Sans MS" pitchFamily="66" charset="0"/>
              </a:rPr>
              <a:t>Başvuruların Değerlendirilmesi ve Öğrenci seçimi</a:t>
            </a:r>
            <a:endParaRPr lang="tr-TR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1827213"/>
            <a:ext cx="7568009" cy="397805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sz="2400" kern="1200" dirty="0" smtClean="0">
                <a:solidFill>
                  <a:srgbClr val="0070C0"/>
                </a:solidFill>
                <a:latin typeface="Comic Sans MS" pitchFamily="66" charset="0"/>
                <a:ea typeface="+mj-ea"/>
                <a:cs typeface="+mj-cs"/>
              </a:rPr>
              <a:t>Eğitim Dili Türkçe olan Yükseköğretimler için </a:t>
            </a:r>
            <a:r>
              <a:rPr lang="tr-TR" sz="2400" kern="1200" dirty="0" err="1" smtClean="0">
                <a:solidFill>
                  <a:srgbClr val="0070C0"/>
                </a:solidFill>
                <a:latin typeface="Comic Sans MS" pitchFamily="66" charset="0"/>
                <a:ea typeface="+mj-ea"/>
                <a:cs typeface="+mj-cs"/>
              </a:rPr>
              <a:t>Transkript</a:t>
            </a:r>
            <a:r>
              <a:rPr lang="tr-TR" sz="2400" kern="1200" dirty="0" smtClean="0">
                <a:solidFill>
                  <a:srgbClr val="0070C0"/>
                </a:solidFill>
                <a:latin typeface="Comic Sans MS" pitchFamily="66" charset="0"/>
                <a:ea typeface="+mj-ea"/>
                <a:cs typeface="+mj-cs"/>
              </a:rPr>
              <a:t> Not Ortalaması dikkate alınır. </a:t>
            </a:r>
          </a:p>
          <a:p>
            <a:pPr>
              <a:buFont typeface="Wingdings" pitchFamily="2" charset="2"/>
              <a:buChar char="Ø"/>
            </a:pPr>
            <a:endParaRPr lang="tr-TR" sz="2400" kern="1200" dirty="0" smtClean="0">
              <a:solidFill>
                <a:srgbClr val="0070C0"/>
              </a:solidFill>
              <a:latin typeface="Comic Sans MS" pitchFamily="66" charset="0"/>
              <a:ea typeface="+mj-ea"/>
              <a:cs typeface="+mj-cs"/>
            </a:endParaRPr>
          </a:p>
          <a:p>
            <a:pPr>
              <a:buFont typeface="Wingdings" pitchFamily="2" charset="2"/>
              <a:buChar char="Ø"/>
            </a:pPr>
            <a:r>
              <a:rPr lang="tr-TR" sz="2400" kern="1200" dirty="0" smtClean="0">
                <a:solidFill>
                  <a:srgbClr val="0070C0"/>
                </a:solidFill>
                <a:latin typeface="Comic Sans MS" pitchFamily="66" charset="0"/>
                <a:ea typeface="+mj-ea"/>
                <a:cs typeface="+mj-cs"/>
              </a:rPr>
              <a:t> Eğitim Dili Yabancı Dilde  olan Yükseköğretimler  için  %50 Yabancı Dil+%50 </a:t>
            </a:r>
            <a:r>
              <a:rPr lang="tr-TR" sz="2400" kern="1200" dirty="0" err="1" smtClean="0">
                <a:solidFill>
                  <a:srgbClr val="0070C0"/>
                </a:solidFill>
                <a:latin typeface="Comic Sans MS" pitchFamily="66" charset="0"/>
                <a:ea typeface="+mj-ea"/>
                <a:cs typeface="+mj-cs"/>
              </a:rPr>
              <a:t>Transkript</a:t>
            </a:r>
            <a:r>
              <a:rPr lang="tr-TR" sz="2400" kern="1200" dirty="0" smtClean="0">
                <a:solidFill>
                  <a:srgbClr val="0070C0"/>
                </a:solidFill>
                <a:latin typeface="Comic Sans MS" pitchFamily="66" charset="0"/>
                <a:ea typeface="+mj-ea"/>
                <a:cs typeface="+mj-cs"/>
              </a:rPr>
              <a:t> Not Ortalaması dikkate alınır.</a:t>
            </a:r>
          </a:p>
          <a:p>
            <a:pPr>
              <a:buFont typeface="Wingdings" pitchFamily="2" charset="2"/>
              <a:buChar char="Ø"/>
            </a:pPr>
            <a:endParaRPr lang="tr-TR" sz="2400" kern="1200" dirty="0" smtClean="0">
              <a:solidFill>
                <a:srgbClr val="0070C0"/>
              </a:solidFill>
              <a:latin typeface="Comic Sans MS" pitchFamily="66" charset="0"/>
              <a:ea typeface="+mj-ea"/>
              <a:cs typeface="+mj-cs"/>
            </a:endParaRPr>
          </a:p>
          <a:p>
            <a:pPr>
              <a:buFont typeface="Wingdings" pitchFamily="2" charset="2"/>
              <a:buChar char="Ø"/>
            </a:pPr>
            <a:r>
              <a:rPr lang="tr-TR" sz="2400" kern="1200" dirty="0" smtClean="0">
                <a:solidFill>
                  <a:srgbClr val="0070C0"/>
                </a:solidFill>
                <a:latin typeface="Comic Sans MS" pitchFamily="66" charset="0"/>
                <a:ea typeface="+mj-ea"/>
                <a:cs typeface="+mj-cs"/>
              </a:rPr>
              <a:t> ÖSYM tarafından yapılan merkezi bir yabancı dil sınavı sonuç belgesi istenir.</a:t>
            </a:r>
            <a:endParaRPr lang="tr-T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895127"/>
          </a:xfrm>
        </p:spPr>
        <p:txBody>
          <a:bodyPr/>
          <a:lstStyle/>
          <a:p>
            <a:pPr algn="ctr"/>
            <a:r>
              <a:rPr lang="tr-TR" sz="3200" b="1" dirty="0" smtClean="0">
                <a:solidFill>
                  <a:srgbClr val="0070C0"/>
                </a:solidFill>
                <a:latin typeface="Comic Sans MS" pitchFamily="66" charset="0"/>
              </a:rPr>
              <a:t>Belgeler</a:t>
            </a:r>
            <a:endParaRPr lang="tr-TR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325797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sz="2400" kern="1200" dirty="0" smtClean="0">
                <a:solidFill>
                  <a:srgbClr val="0070C0"/>
                </a:solidFill>
                <a:latin typeface="Comic Sans MS" pitchFamily="66" charset="0"/>
                <a:ea typeface="+mj-ea"/>
                <a:cs typeface="+mj-cs"/>
              </a:rPr>
              <a:t>Aday Öğrenci Başvuru Formu</a:t>
            </a:r>
          </a:p>
          <a:p>
            <a:pPr>
              <a:buFont typeface="Wingdings" pitchFamily="2" charset="2"/>
              <a:buChar char="Ø"/>
            </a:pPr>
            <a:r>
              <a:rPr lang="tr-TR" sz="2400" kern="1200" dirty="0" smtClean="0">
                <a:solidFill>
                  <a:srgbClr val="0070C0"/>
                </a:solidFill>
                <a:latin typeface="Comic Sans MS" pitchFamily="66" charset="0"/>
                <a:ea typeface="+mj-ea"/>
                <a:cs typeface="+mj-cs"/>
              </a:rPr>
              <a:t>Öğrenim Protokolü</a:t>
            </a:r>
          </a:p>
          <a:p>
            <a:pPr>
              <a:buFont typeface="Wingdings" pitchFamily="2" charset="2"/>
              <a:buChar char="Ø"/>
            </a:pPr>
            <a:r>
              <a:rPr lang="tr-TR" sz="2400" kern="1200" dirty="0" smtClean="0">
                <a:solidFill>
                  <a:srgbClr val="0070C0"/>
                </a:solidFill>
                <a:latin typeface="Comic Sans MS" pitchFamily="66" charset="0"/>
                <a:ea typeface="+mj-ea"/>
                <a:cs typeface="+mj-cs"/>
              </a:rPr>
              <a:t>Öğrenci Başvuru Formu</a:t>
            </a:r>
          </a:p>
          <a:p>
            <a:pPr>
              <a:buFont typeface="Wingdings" pitchFamily="2" charset="2"/>
              <a:buChar char="Ø"/>
            </a:pPr>
            <a:r>
              <a:rPr lang="tr-TR" sz="2400" kern="1200" dirty="0" smtClean="0">
                <a:solidFill>
                  <a:srgbClr val="0070C0"/>
                </a:solidFill>
                <a:latin typeface="Comic Sans MS" pitchFamily="66" charset="0"/>
                <a:ea typeface="+mj-ea"/>
                <a:cs typeface="+mj-cs"/>
              </a:rPr>
              <a:t>Yönetim Kurulu Kararları</a:t>
            </a:r>
          </a:p>
          <a:p>
            <a:pPr>
              <a:buFont typeface="Wingdings" pitchFamily="2" charset="2"/>
              <a:buChar char="Ø"/>
            </a:pPr>
            <a:r>
              <a:rPr lang="tr-TR" sz="2400" kern="1200" dirty="0" smtClean="0">
                <a:solidFill>
                  <a:srgbClr val="0070C0"/>
                </a:solidFill>
                <a:latin typeface="Comic Sans MS" pitchFamily="66" charset="0"/>
                <a:ea typeface="+mj-ea"/>
                <a:cs typeface="+mj-cs"/>
              </a:rPr>
              <a:t>Öğrenci Yükümlülük Sözleşmesi</a:t>
            </a:r>
          </a:p>
          <a:p>
            <a:pPr>
              <a:buFont typeface="Wingdings" pitchFamily="2" charset="2"/>
              <a:buChar char="Ø"/>
            </a:pPr>
            <a:r>
              <a:rPr lang="tr-TR" sz="2400" kern="1200" dirty="0" smtClean="0">
                <a:solidFill>
                  <a:srgbClr val="0070C0"/>
                </a:solidFill>
                <a:latin typeface="Comic Sans MS" pitchFamily="66" charset="0"/>
                <a:ea typeface="+mj-ea"/>
                <a:cs typeface="+mj-cs"/>
              </a:rPr>
              <a:t>Öğrenci Bilgi Formu</a:t>
            </a:r>
          </a:p>
          <a:p>
            <a:pPr>
              <a:buFont typeface="Wingdings" pitchFamily="2" charset="2"/>
              <a:buChar char="Ø"/>
            </a:pPr>
            <a:endParaRPr lang="tr-TR" sz="2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200" b="1" dirty="0" smtClean="0">
                <a:solidFill>
                  <a:srgbClr val="0070C0"/>
                </a:solidFill>
                <a:latin typeface="Comic Sans MS" pitchFamily="66" charset="0"/>
              </a:rPr>
              <a:t>Öğrenci Değişimi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8064500" cy="3743870"/>
          </a:xfrm>
        </p:spPr>
        <p:txBody>
          <a:bodyPr/>
          <a:lstStyle/>
          <a:p>
            <a:pPr algn="just">
              <a:lnSpc>
                <a:spcPct val="80000"/>
              </a:lnSpc>
              <a:buNone/>
            </a:pPr>
            <a:r>
              <a:rPr lang="tr-TR" sz="2400" dirty="0" smtClean="0">
                <a:solidFill>
                  <a:srgbClr val="0070C0"/>
                </a:solidFill>
                <a:latin typeface="Comic Sans MS" pitchFamily="66" charset="0"/>
              </a:rPr>
              <a:t>Fakülte/Bölüm Koordinatörleri:</a:t>
            </a:r>
            <a:r>
              <a:rPr lang="tr-TR" sz="2400" dirty="0">
                <a:solidFill>
                  <a:srgbClr val="0070C0"/>
                </a:solidFill>
                <a:latin typeface="Comic Sans MS" pitchFamily="66" charset="0"/>
              </a:rPr>
              <a:t>	</a:t>
            </a:r>
            <a:endParaRPr lang="tr-TR" sz="24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endParaRPr lang="tr-TR" sz="24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latin typeface="Comic Sans MS" pitchFamily="66" charset="0"/>
              </a:rPr>
              <a:t>Öğrencilerin </a:t>
            </a:r>
            <a:r>
              <a:rPr lang="tr-TR" sz="2400" dirty="0">
                <a:solidFill>
                  <a:srgbClr val="0070C0"/>
                </a:solidFill>
                <a:latin typeface="Comic Sans MS" pitchFamily="66" charset="0"/>
              </a:rPr>
              <a:t>kendi yükseköğretim kurumlarında aldıkları veya alacakları dersler nedeniyle ortaya çıkabilecek ders tekrarlarının önlenmesi,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tr-TR" sz="2400" dirty="0" smtClean="0">
                <a:solidFill>
                  <a:srgbClr val="0070C0"/>
                </a:solidFill>
                <a:latin typeface="Comic Sans MS" pitchFamily="66" charset="0"/>
              </a:rPr>
              <a:t>Değişim </a:t>
            </a:r>
            <a:r>
              <a:rPr lang="tr-TR" sz="2400" dirty="0">
                <a:solidFill>
                  <a:srgbClr val="0070C0"/>
                </a:solidFill>
                <a:latin typeface="Comic Sans MS" pitchFamily="66" charset="0"/>
              </a:rPr>
              <a:t>döneminde kendi kurumlarında alacakları derslerle gidecekleri kurumda alacakları derslerin </a:t>
            </a:r>
            <a:r>
              <a:rPr lang="tr-TR" sz="2400" dirty="0" smtClean="0">
                <a:solidFill>
                  <a:srgbClr val="0070C0"/>
                </a:solidFill>
                <a:latin typeface="Comic Sans MS" pitchFamily="66" charset="0"/>
              </a:rPr>
              <a:t>eşleştirilmesi,</a:t>
            </a:r>
            <a:endParaRPr lang="tr-TR" sz="2400" dirty="0">
              <a:solidFill>
                <a:srgbClr val="0070C0"/>
              </a:solidFill>
              <a:latin typeface="Comic Sans MS" pitchFamily="66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tr-TR" sz="2400" dirty="0" smtClean="0">
                <a:solidFill>
                  <a:srgbClr val="0070C0"/>
                </a:solidFill>
                <a:latin typeface="Comic Sans MS" pitchFamily="66" charset="0"/>
              </a:rPr>
              <a:t>Öğrencilerin </a:t>
            </a:r>
            <a:r>
              <a:rPr lang="tr-TR" sz="2400" dirty="0">
                <a:solidFill>
                  <a:srgbClr val="0070C0"/>
                </a:solidFill>
                <a:latin typeface="Comic Sans MS" pitchFamily="66" charset="0"/>
              </a:rPr>
              <a:t>değişim süresince kredi, ders, dönem veya yıl kaybına uğramaması için gerekli tedbirleri alır.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tr-TR" sz="2400" i="1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765175"/>
            <a:ext cx="7313612" cy="679450"/>
          </a:xfrm>
        </p:spPr>
        <p:txBody>
          <a:bodyPr/>
          <a:lstStyle/>
          <a:p>
            <a:pPr algn="ctr"/>
            <a:r>
              <a:rPr lang="tr-TR" sz="3200" b="1" dirty="0" smtClean="0">
                <a:solidFill>
                  <a:srgbClr val="0070C0"/>
                </a:solidFill>
                <a:latin typeface="Comic Sans MS" pitchFamily="66" charset="0"/>
                <a:ea typeface="+mj-ea"/>
                <a:cs typeface="+mj-cs"/>
              </a:rPr>
              <a:t>Öğrenci Değişimi</a:t>
            </a:r>
            <a:endParaRPr lang="tr-TR" sz="3200" b="1" dirty="0">
              <a:solidFill>
                <a:srgbClr val="0070C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557338"/>
            <a:ext cx="7848600" cy="4751982"/>
          </a:xfrm>
        </p:spPr>
        <p:txBody>
          <a:bodyPr/>
          <a:lstStyle/>
          <a:p>
            <a:pPr algn="just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tr-TR" sz="2400" dirty="0">
                <a:solidFill>
                  <a:srgbClr val="0070C0"/>
                </a:solidFill>
                <a:latin typeface="Comic Sans MS" pitchFamily="66" charset="0"/>
                <a:ea typeface="+mn-ea"/>
                <a:cs typeface="+mn-cs"/>
              </a:rPr>
              <a:t>Kredilerin tamamlanmasında ders tekrarlarının önlenmesi amacıyla, gidilen yükseköğretim kurumunun alt ve üst sınıflarından da dersler seçilebilir,</a:t>
            </a:r>
          </a:p>
          <a:p>
            <a:pPr algn="just">
              <a:spcBef>
                <a:spcPct val="0"/>
              </a:spcBef>
              <a:buSzTx/>
              <a:buFont typeface="Wingdings" pitchFamily="2" charset="2"/>
              <a:buChar char="Ø"/>
            </a:pPr>
            <a:endParaRPr lang="tr-TR" sz="2400" dirty="0">
              <a:solidFill>
                <a:srgbClr val="0070C0"/>
              </a:solidFill>
              <a:latin typeface="Comic Sans MS" pitchFamily="66" charset="0"/>
              <a:ea typeface="+mn-ea"/>
              <a:cs typeface="+mn-cs"/>
            </a:endParaRPr>
          </a:p>
          <a:p>
            <a:pPr algn="just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tr-TR" sz="2400" dirty="0">
                <a:solidFill>
                  <a:srgbClr val="0070C0"/>
                </a:solidFill>
                <a:latin typeface="Comic Sans MS" pitchFamily="66" charset="0"/>
                <a:ea typeface="+mn-ea"/>
                <a:cs typeface="+mn-cs"/>
              </a:rPr>
              <a:t>Denklikler,ilgili akademik birimin yönetim kurulu tarafından onaylanır.</a:t>
            </a:r>
          </a:p>
          <a:p>
            <a:pPr algn="just">
              <a:spcBef>
                <a:spcPct val="0"/>
              </a:spcBef>
              <a:buSzTx/>
              <a:buFont typeface="Wingdings" pitchFamily="2" charset="2"/>
              <a:buChar char="Ø"/>
            </a:pPr>
            <a:endParaRPr lang="tr-TR" sz="2400" dirty="0">
              <a:solidFill>
                <a:srgbClr val="0070C0"/>
              </a:solidFill>
              <a:latin typeface="Comic Sans MS" pitchFamily="66" charset="0"/>
              <a:ea typeface="+mn-ea"/>
              <a:cs typeface="+mn-cs"/>
            </a:endParaRPr>
          </a:p>
          <a:p>
            <a:pPr algn="just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tr-TR" sz="2400" dirty="0">
                <a:solidFill>
                  <a:srgbClr val="0070C0"/>
                </a:solidFill>
                <a:latin typeface="Comic Sans MS" pitchFamily="66" charset="0"/>
                <a:ea typeface="+mn-ea"/>
                <a:cs typeface="+mn-cs"/>
              </a:rPr>
              <a:t>Değişim Programından yararlanan öğrencilerin başarılı oldukları dersler, kayıtlı oldukları yükseköğretim kurumlarının ders çizelgelerinde (</a:t>
            </a:r>
            <a:r>
              <a:rPr lang="tr-TR" sz="2400" dirty="0" err="1">
                <a:solidFill>
                  <a:srgbClr val="0070C0"/>
                </a:solidFill>
                <a:latin typeface="Comic Sans MS" pitchFamily="66" charset="0"/>
                <a:ea typeface="+mn-ea"/>
                <a:cs typeface="+mn-cs"/>
              </a:rPr>
              <a:t>transkript</a:t>
            </a:r>
            <a:r>
              <a:rPr lang="tr-TR" sz="2400" dirty="0">
                <a:solidFill>
                  <a:srgbClr val="0070C0"/>
                </a:solidFill>
                <a:latin typeface="Comic Sans MS" pitchFamily="66" charset="0"/>
                <a:ea typeface="+mn-ea"/>
                <a:cs typeface="+mn-cs"/>
              </a:rPr>
              <a:t>) yazılı olarak belirtilir.</a:t>
            </a:r>
          </a:p>
          <a:p>
            <a:pPr>
              <a:lnSpc>
                <a:spcPct val="80000"/>
              </a:lnSpc>
              <a:buSzTx/>
              <a:buFontTx/>
              <a:buChar char="o"/>
            </a:pPr>
            <a:endParaRPr lang="tr-TR" sz="22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ext Box 2"/>
          <p:cNvSpPr txBox="1">
            <a:spLocks noChangeArrowheads="1"/>
          </p:cNvSpPr>
          <p:nvPr/>
        </p:nvSpPr>
        <p:spPr bwMode="auto">
          <a:xfrm>
            <a:off x="1116013" y="1625600"/>
            <a:ext cx="76327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</a:rPr>
              <a:t>Öğrenciler</a:t>
            </a:r>
            <a:r>
              <a:rPr lang="tr-TR" sz="2400" dirty="0">
                <a:solidFill>
                  <a:srgbClr val="0070C0"/>
                </a:solidFill>
              </a:rPr>
              <a:t>, gittikleri yükseköğretim kurumunda almaları gereken derslerden başarısız olmaları durumunda, ilgili dersin tekrarını, öğrenci olarak kayıtlı oldukları yükseköğretim kurumunda yaparlar.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endParaRPr lang="tr-TR" sz="2400" dirty="0">
              <a:solidFill>
                <a:srgbClr val="0070C0"/>
              </a:solidFill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</a:rPr>
              <a:t>Ders </a:t>
            </a:r>
            <a:r>
              <a:rPr lang="tr-TR" sz="2400" dirty="0">
                <a:solidFill>
                  <a:srgbClr val="0070C0"/>
                </a:solidFill>
              </a:rPr>
              <a:t>tekrarı, Öğrenim Protokolünde denkliği kabul edilen dersi tekrar etmesi suretiyle yapılır.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endParaRPr lang="tr-TR" sz="2400" dirty="0">
              <a:solidFill>
                <a:srgbClr val="0070C0"/>
              </a:solidFill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</a:rPr>
              <a:t>Gidilen </a:t>
            </a:r>
            <a:r>
              <a:rPr lang="tr-TR" sz="2400" dirty="0">
                <a:solidFill>
                  <a:srgbClr val="0070C0"/>
                </a:solidFill>
              </a:rPr>
              <a:t>yükseköğretim kurumlarında ders tekrarı </a:t>
            </a:r>
            <a:r>
              <a:rPr lang="tr-TR" sz="2400" dirty="0" smtClean="0">
                <a:solidFill>
                  <a:srgbClr val="0070C0"/>
                </a:solidFill>
              </a:rPr>
              <a:t>yapılamaz ve tek ders sınavına girilemez.</a:t>
            </a:r>
            <a:endParaRPr lang="tr-TR" sz="2400" dirty="0">
              <a:solidFill>
                <a:srgbClr val="0070C0"/>
              </a:solidFill>
            </a:endParaRPr>
          </a:p>
        </p:txBody>
      </p:sp>
      <p:sp>
        <p:nvSpPr>
          <p:cNvPr id="222211" name="Text Box 3"/>
          <p:cNvSpPr txBox="1">
            <a:spLocks noChangeArrowheads="1"/>
          </p:cNvSpPr>
          <p:nvPr/>
        </p:nvSpPr>
        <p:spPr bwMode="auto">
          <a:xfrm>
            <a:off x="1309688" y="933450"/>
            <a:ext cx="736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r-TR" sz="3200" b="1" dirty="0">
                <a:solidFill>
                  <a:srgbClr val="0070C0"/>
                </a:solidFill>
              </a:rPr>
              <a:t>Öğrenci Değişimi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14464731</TotalTime>
  <Words>393</Words>
  <Application>Microsoft Office PowerPoint</Application>
  <PresentationFormat>Ekran Gösterisi (4:3)</PresentationFormat>
  <Paragraphs>82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Eclipse</vt:lpstr>
      <vt:lpstr>   FARABİ DEĞİŞİM PROGRAMI      BİLGİLENDİRME TOPLANTISI</vt:lpstr>
      <vt:lpstr>PowerPoint Sunusu</vt:lpstr>
      <vt:lpstr>Öğrenci Değişimi</vt:lpstr>
      <vt:lpstr>PowerPoint Sunusu</vt:lpstr>
      <vt:lpstr>Başvuruların Değerlendirilmesi ve Öğrenci seçimi</vt:lpstr>
      <vt:lpstr>Belgeler</vt:lpstr>
      <vt:lpstr>Öğrenci Değişimi</vt:lpstr>
      <vt:lpstr>Öğrenci Değişimi</vt:lpstr>
      <vt:lpstr>PowerPoint Sunusu</vt:lpstr>
      <vt:lpstr>PowerPoint Sunusu</vt:lpstr>
      <vt:lpstr>PowerPoint Sunusu</vt:lpstr>
      <vt:lpstr>PowerPoint Sunusu</vt:lpstr>
      <vt:lpstr>Katılımınızdan Dolayı Teşekkür Ederiz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KSÜ AB OFİSİ</dc:title>
  <dc:creator>sema</dc:creator>
  <cp:lastModifiedBy>ilyas çetin</cp:lastModifiedBy>
  <cp:revision>128</cp:revision>
  <dcterms:created xsi:type="dcterms:W3CDTF">2005-06-13T08:22:07Z</dcterms:created>
  <dcterms:modified xsi:type="dcterms:W3CDTF">2014-02-19T21:21:36Z</dcterms:modified>
</cp:coreProperties>
</file>